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48"/>
  </p:notesMasterIdLst>
  <p:sldIdLst>
    <p:sldId id="495" r:id="rId2"/>
    <p:sldId id="539" r:id="rId3"/>
    <p:sldId id="590" r:id="rId4"/>
    <p:sldId id="541" r:id="rId5"/>
    <p:sldId id="542" r:id="rId6"/>
    <p:sldId id="589" r:id="rId7"/>
    <p:sldId id="591" r:id="rId8"/>
    <p:sldId id="594" r:id="rId9"/>
    <p:sldId id="596" r:id="rId10"/>
    <p:sldId id="597" r:id="rId11"/>
    <p:sldId id="603" r:id="rId12"/>
    <p:sldId id="604" r:id="rId13"/>
    <p:sldId id="602" r:id="rId14"/>
    <p:sldId id="621" r:id="rId15"/>
    <p:sldId id="605" r:id="rId16"/>
    <p:sldId id="606" r:id="rId17"/>
    <p:sldId id="607" r:id="rId18"/>
    <p:sldId id="609" r:id="rId19"/>
    <p:sldId id="608" r:id="rId20"/>
    <p:sldId id="620" r:id="rId21"/>
    <p:sldId id="610" r:id="rId22"/>
    <p:sldId id="612" r:id="rId23"/>
    <p:sldId id="611" r:id="rId24"/>
    <p:sldId id="599" r:id="rId25"/>
    <p:sldId id="601" r:id="rId26"/>
    <p:sldId id="560" r:id="rId27"/>
    <p:sldId id="561" r:id="rId28"/>
    <p:sldId id="537" r:id="rId29"/>
    <p:sldId id="622" r:id="rId30"/>
    <p:sldId id="624" r:id="rId31"/>
    <p:sldId id="625" r:id="rId32"/>
    <p:sldId id="626" r:id="rId33"/>
    <p:sldId id="627" r:id="rId34"/>
    <p:sldId id="501" r:id="rId35"/>
    <p:sldId id="516" r:id="rId36"/>
    <p:sldId id="619" r:id="rId37"/>
    <p:sldId id="527" r:id="rId38"/>
    <p:sldId id="613" r:id="rId39"/>
    <p:sldId id="614" r:id="rId40"/>
    <p:sldId id="615" r:id="rId41"/>
    <p:sldId id="616" r:id="rId42"/>
    <p:sldId id="617" r:id="rId43"/>
    <p:sldId id="618" r:id="rId44"/>
    <p:sldId id="588" r:id="rId45"/>
    <p:sldId id="592" r:id="rId46"/>
    <p:sldId id="593" r:id="rId4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7B9"/>
    <a:srgbClr val="3366FF"/>
    <a:srgbClr val="FF99FF"/>
    <a:srgbClr val="260AF6"/>
    <a:srgbClr val="983528"/>
    <a:srgbClr val="E6A7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7719" autoAdjust="0"/>
  </p:normalViewPr>
  <p:slideViewPr>
    <p:cSldViewPr>
      <p:cViewPr>
        <p:scale>
          <a:sx n="100" d="100"/>
          <a:sy n="100" d="100"/>
        </p:scale>
        <p:origin x="-13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530"/>
    </p:cViewPr>
  </p:sorterViewPr>
  <p:notesViewPr>
    <p:cSldViewPr snapToGrid="0" snapToObjects="1">
      <p:cViewPr varScale="1">
        <p:scale>
          <a:sx n="75" d="100"/>
          <a:sy n="75" d="100"/>
        </p:scale>
        <p:origin x="-3424"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42E01F-8F97-4C1E-8BBB-36A966D496DC}" type="datetimeFigureOut">
              <a:rPr lang="zh-CN" altLang="en-US" smtClean="0"/>
              <a:pPr/>
              <a:t>16-9-24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22F173-A2C5-49AB-B3AB-F72DA91B4080}" type="slidenum">
              <a:rPr lang="zh-CN" altLang="en-US" smtClean="0"/>
              <a:pPr/>
              <a:t>‹#›</a:t>
            </a:fld>
            <a:endParaRPr lang="zh-CN" altLang="en-US"/>
          </a:p>
        </p:txBody>
      </p:sp>
    </p:spTree>
    <p:extLst>
      <p:ext uri="{BB962C8B-B14F-4D97-AF65-F5344CB8AC3E}">
        <p14:creationId xmlns:p14="http://schemas.microsoft.com/office/powerpoint/2010/main" val="381337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5" name="Slide Number Placeholder 4"/>
          <p:cNvSpPr>
            <a:spLocks noGrp="1"/>
          </p:cNvSpPr>
          <p:nvPr>
            <p:ph type="sldNum" sz="quarter" idx="10"/>
          </p:nvPr>
        </p:nvSpPr>
        <p:spPr/>
        <p:txBody>
          <a:bodyPr/>
          <a:lstStyle/>
          <a:p>
            <a:fld id="{2922F173-A2C5-49AB-B3AB-F72DA91B4080}" type="slidenum">
              <a:rPr lang="zh-CN" altLang="en-US" smtClean="0"/>
              <a:pPr/>
              <a:t>1</a:t>
            </a:fld>
            <a:endParaRPr lang="zh-CN" altLang="en-US"/>
          </a:p>
        </p:txBody>
      </p:sp>
    </p:spTree>
    <p:extLst>
      <p:ext uri="{BB962C8B-B14F-4D97-AF65-F5344CB8AC3E}">
        <p14:creationId xmlns:p14="http://schemas.microsoft.com/office/powerpoint/2010/main" val="2818964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 we give an example.</a:t>
            </a:r>
          </a:p>
          <a:p>
            <a:r>
              <a:rPr lang="en-US" altLang="zh-CN" baseline="0" dirty="0" smtClean="0"/>
              <a:t>In the above is a sentence from Penn Chinese </a:t>
            </a:r>
            <a:r>
              <a:rPr lang="en-US" altLang="zh-CN" baseline="0" dirty="0" err="1" smtClean="0"/>
              <a:t>treebank</a:t>
            </a:r>
            <a:r>
              <a:rPr lang="en-US" altLang="zh-CN" baseline="0" dirty="0" smtClean="0"/>
              <a:t>, which is widely used in research lexical and syntactic analysis</a:t>
            </a:r>
          </a:p>
          <a:p>
            <a:r>
              <a:rPr lang="en-US" altLang="zh-CN" baseline="0" dirty="0" smtClean="0"/>
              <a:t>while in the below is a sentence from People Daily, which provide word boundaries and pos tags.</a:t>
            </a:r>
          </a:p>
          <a:p>
            <a:r>
              <a:rPr lang="en-US" altLang="zh-CN" baseline="0" dirty="0" smtClean="0"/>
              <a:t>The two data are annotated in different time, by different organizations, and follows different guidelines.</a:t>
            </a:r>
          </a:p>
          <a:p>
            <a:r>
              <a:rPr lang="en-US" altLang="zh-CN" baseline="0" dirty="0" smtClean="0"/>
              <a:t>Then the question is how to train a better model with such data so that both sides can benefit.</a:t>
            </a:r>
          </a:p>
          <a:p>
            <a:endParaRPr lang="en-US" altLang="zh-CN" baseline="0" dirty="0" smtClean="0"/>
          </a:p>
          <a:p>
            <a:endParaRPr lang="en-US" altLang="zh-CN" baseline="0" dirty="0" smtClean="0"/>
          </a:p>
          <a:p>
            <a:r>
              <a:rPr lang="en-US" altLang="zh-CN" baseline="0" dirty="0" smtClean="0"/>
              <a:t>CTB is annotated in Pennsylvania University, leaded by Xia, </a:t>
            </a:r>
            <a:r>
              <a:rPr lang="en-US" altLang="zh-CN" baseline="0" dirty="0" err="1" smtClean="0"/>
              <a:t>Xue</a:t>
            </a:r>
            <a:r>
              <a:rPr lang="en-US" altLang="zh-CN" baseline="0" dirty="0" smtClean="0"/>
              <a:t>, and colleagues while </a:t>
            </a:r>
          </a:p>
          <a:p>
            <a:r>
              <a:rPr lang="en-US" altLang="zh-CN" baseline="0" dirty="0" smtClean="0"/>
              <a:t>PD is annotated in Peking University, leaded by </a:t>
            </a:r>
            <a:r>
              <a:rPr lang="en-US" altLang="zh-CN" baseline="0" dirty="0" err="1" smtClean="0"/>
              <a:t>Shiwen</a:t>
            </a:r>
            <a:r>
              <a:rPr lang="en-US" altLang="zh-CN" baseline="0" dirty="0" smtClean="0"/>
              <a:t> Yu.</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 we give an example.</a:t>
            </a:r>
          </a:p>
          <a:p>
            <a:r>
              <a:rPr lang="en-US" altLang="zh-CN" baseline="0" dirty="0" smtClean="0"/>
              <a:t>In the above is a sentence from Penn Chinese </a:t>
            </a:r>
            <a:r>
              <a:rPr lang="en-US" altLang="zh-CN" baseline="0" dirty="0" err="1" smtClean="0"/>
              <a:t>treebank</a:t>
            </a:r>
            <a:r>
              <a:rPr lang="en-US" altLang="zh-CN" baseline="0" dirty="0" smtClean="0"/>
              <a:t>, which is widely used in research lexical and syntactic analysis</a:t>
            </a:r>
          </a:p>
          <a:p>
            <a:r>
              <a:rPr lang="en-US" altLang="zh-CN" baseline="0" dirty="0" smtClean="0"/>
              <a:t>while in the below is a sentence from People Daily, which provide word boundaries and pos tags.</a:t>
            </a:r>
          </a:p>
          <a:p>
            <a:r>
              <a:rPr lang="en-US" altLang="zh-CN" baseline="0" dirty="0" smtClean="0"/>
              <a:t>The two data are annotated in different time, by different organizations, and follows different guidelines.</a:t>
            </a:r>
          </a:p>
          <a:p>
            <a:r>
              <a:rPr lang="en-US" altLang="zh-CN" baseline="0" dirty="0" smtClean="0"/>
              <a:t>Then the question is how to train a better model with such data so that both sides can benefit.</a:t>
            </a:r>
          </a:p>
          <a:p>
            <a:endParaRPr lang="en-US" altLang="zh-CN" baseline="0" dirty="0" smtClean="0"/>
          </a:p>
          <a:p>
            <a:endParaRPr lang="en-US" altLang="zh-CN" baseline="0" dirty="0" smtClean="0"/>
          </a:p>
          <a:p>
            <a:r>
              <a:rPr lang="en-US" altLang="zh-CN" baseline="0" dirty="0" smtClean="0"/>
              <a:t>CTB is annotated in Pennsylvania University, leaded by Xia, </a:t>
            </a:r>
            <a:r>
              <a:rPr lang="en-US" altLang="zh-CN" baseline="0" dirty="0" err="1" smtClean="0"/>
              <a:t>Xue</a:t>
            </a:r>
            <a:r>
              <a:rPr lang="en-US" altLang="zh-CN" baseline="0" dirty="0" smtClean="0"/>
              <a:t>, and colleagues while </a:t>
            </a:r>
          </a:p>
          <a:p>
            <a:r>
              <a:rPr lang="en-US" altLang="zh-CN" baseline="0" dirty="0" smtClean="0"/>
              <a:t>PD is annotated in Peking University, leaded by </a:t>
            </a:r>
            <a:r>
              <a:rPr lang="en-US" altLang="zh-CN" baseline="0" dirty="0" err="1" smtClean="0"/>
              <a:t>Shiwen</a:t>
            </a:r>
            <a:r>
              <a:rPr lang="en-US" altLang="zh-CN" baseline="0" dirty="0" smtClean="0"/>
              <a:t> Yu.</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For</a:t>
            </a:r>
            <a:r>
              <a:rPr lang="en-US" altLang="zh-CN" baseline="0" dirty="0" smtClean="0"/>
              <a:t> this idea, we have t</a:t>
            </a:r>
            <a:r>
              <a:rPr lang="en-US" altLang="zh-CN" dirty="0" smtClean="0"/>
              <a:t>wo</a:t>
            </a:r>
            <a:r>
              <a:rPr lang="en-US" altLang="zh-CN" baseline="0" dirty="0" smtClean="0"/>
              <a:t> key challenges.</a:t>
            </a:r>
          </a:p>
          <a:p>
            <a:r>
              <a:rPr lang="en-US" altLang="zh-CN" baseline="0" dirty="0" smtClean="0"/>
              <a:t>The first one is how to …?</a:t>
            </a:r>
          </a:p>
          <a:p>
            <a:r>
              <a:rPr lang="en-US" altLang="zh-CN" baseline="0" dirty="0" smtClean="0"/>
              <a:t>It should be pointed out that such correspondences are mostly context dependent and very hard to represent with rules.</a:t>
            </a:r>
          </a:p>
          <a:p>
            <a:r>
              <a:rPr lang="en-US" altLang="zh-CN" baseline="0" dirty="0" smtClean="0"/>
              <a:t>The second challenge is that the two datasets are non-overlapping.</a:t>
            </a:r>
          </a:p>
          <a:p>
            <a:r>
              <a:rPr lang="en-US" altLang="zh-CN" baseline="0" dirty="0" smtClean="0"/>
              <a:t>In other words, all sentences have only one-side annotations.</a:t>
            </a:r>
          </a:p>
          <a:p>
            <a:r>
              <a:rPr lang="en-US" altLang="zh-CN" baseline="0" dirty="0" smtClean="0"/>
              <a:t>Therefore, we cannot directly build a model to automatically learn the correspondences.</a:t>
            </a:r>
          </a:p>
          <a:p>
            <a:endParaRPr lang="en-US" altLang="zh-CN" baseline="0" dirty="0" smtClean="0"/>
          </a:p>
          <a:p>
            <a:r>
              <a:rPr lang="en-US" altLang="zh-CN" baseline="0" dirty="0" smtClean="0"/>
              <a:t> </a:t>
            </a:r>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Actually,</a:t>
            </a:r>
            <a:r>
              <a:rPr lang="en-US" altLang="zh-CN" baseline="0" dirty="0" smtClean="0"/>
              <a:t> this issue of utilizing multiple heterogeneous data has attracted lots of research attention during the past few years. </a:t>
            </a:r>
          </a:p>
          <a:p>
            <a:r>
              <a:rPr lang="en-US" altLang="zh-CN" baseline="0" dirty="0" smtClean="0"/>
              <a:t>The most typical method is the guide-feature based method, which very similar to the idea of stacked learning.</a:t>
            </a:r>
          </a:p>
          <a:p>
            <a:r>
              <a:rPr lang="en-US" altLang="zh-CN" baseline="0" dirty="0" smtClean="0"/>
              <a:t>The guide-feature based method has been successfully applied to a variety of tasks, including word segmentation, …</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5</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Actually,</a:t>
            </a:r>
            <a:r>
              <a:rPr lang="en-US" altLang="zh-CN" baseline="0" dirty="0" smtClean="0"/>
              <a:t> this issue of utilizing multiple heterogeneous data has attracted lots of research attention during the past few years. </a:t>
            </a:r>
          </a:p>
          <a:p>
            <a:r>
              <a:rPr lang="en-US" altLang="zh-CN" baseline="0" dirty="0" smtClean="0"/>
              <a:t>The most typical method is the guide-feature based method, which very similar to the idea of stacked learning.</a:t>
            </a:r>
          </a:p>
          <a:p>
            <a:r>
              <a:rPr lang="en-US" altLang="zh-CN" baseline="0" dirty="0" smtClean="0"/>
              <a:t>The guide-feature based method has been successfully applied to a variety of tasks, including word segmentation, …</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6</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Actually,</a:t>
            </a:r>
            <a:r>
              <a:rPr lang="en-US" altLang="zh-CN" baseline="0" dirty="0" smtClean="0"/>
              <a:t> this issue of utilizing multiple heterogeneous data has attracted lots of research attention during the past few years. </a:t>
            </a:r>
          </a:p>
          <a:p>
            <a:r>
              <a:rPr lang="en-US" altLang="zh-CN" baseline="0" dirty="0" smtClean="0"/>
              <a:t>The most typical method is the guide-feature based method, which very similar to the idea of stacked learning.</a:t>
            </a:r>
          </a:p>
          <a:p>
            <a:r>
              <a:rPr lang="en-US" altLang="zh-CN" baseline="0" dirty="0" smtClean="0"/>
              <a:t>The guide-feature based method has been successfully applied to a variety of tasks, including word segmentation, …</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7</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Then, we show a big picture of this work.</a:t>
            </a:r>
          </a:p>
          <a:p>
            <a:r>
              <a:rPr lang="en-US" altLang="zh-CN" baseline="0" dirty="0" smtClean="0"/>
              <a:t>First, we transform each data so that </a:t>
            </a:r>
          </a:p>
          <a:p>
            <a:r>
              <a:rPr lang="en-US" altLang="zh-CN" baseline="0" dirty="0" smtClean="0"/>
              <a:t>The two dataset are in the same bundled tag space, and both are ambiguously labeled.</a:t>
            </a:r>
          </a:p>
          <a:p>
            <a:r>
              <a:rPr lang="en-US" altLang="zh-CN" baseline="0" dirty="0" smtClean="0"/>
              <a:t>Then, we merge the two datasets, and train a coupled model.</a:t>
            </a:r>
          </a:p>
          <a:p>
            <a:r>
              <a:rPr lang="en-US" altLang="zh-CN" baseline="0" dirty="0" smtClean="0"/>
              <a:t>For a test sentence, our coupled model directly assign both-side tags to each word in the form of bundled tags.</a:t>
            </a:r>
          </a:p>
          <a:p>
            <a:endParaRPr lang="en-US" altLang="zh-CN" baseline="0" dirty="0" smtClean="0"/>
          </a:p>
          <a:p>
            <a:r>
              <a:rPr lang="en-US" altLang="zh-CN" baseline="0" dirty="0" smtClean="0"/>
              <a:t>As mentioned earlier, our approach has two challenges.</a:t>
            </a:r>
          </a:p>
          <a:p>
            <a:r>
              <a:rPr lang="en-US" altLang="zh-CN" baseline="0" dirty="0" smtClean="0"/>
              <a:t>The first one is how to created bundled tags, the other one is how to train the model with ambiguous labeling.</a:t>
            </a:r>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8</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9</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10</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Again, this is the example of ambiguous labeling, the problem is how to effectively train our CRF model with such data.</a:t>
            </a:r>
          </a:p>
          <a:p>
            <a:endParaRPr lang="en-US" altLang="zh-CN" baseline="0" dirty="0" smtClean="0"/>
          </a:p>
          <a:p>
            <a:r>
              <a:rPr lang="en-US" altLang="zh-CN" baseline="0" dirty="0" smtClean="0"/>
              <a:t>Training with ambiguous labeling is a situation between supervised training and unsupervised training.</a:t>
            </a:r>
          </a:p>
          <a:p>
            <a:r>
              <a:rPr lang="en-US" altLang="zh-CN" baseline="0" dirty="0" smtClean="0"/>
              <a:t>When the label set includes all POS sequences, then it becomes unsupervised training.</a:t>
            </a:r>
          </a:p>
          <a:p>
            <a:r>
              <a:rPr lang="en-US" altLang="zh-CN" baseline="0" dirty="0" smtClean="0"/>
              <a:t>In contrast, when the set include only one sequence, it becomes traditional supervised learning.</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11</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Again, this is the example of ambiguous labeling, the problem is how to effectively train our CRF model with such data.</a:t>
            </a:r>
          </a:p>
          <a:p>
            <a:endParaRPr lang="en-US" altLang="zh-CN" baseline="0" dirty="0" smtClean="0"/>
          </a:p>
          <a:p>
            <a:r>
              <a:rPr lang="en-US" altLang="zh-CN" baseline="0" dirty="0" smtClean="0"/>
              <a:t>Training with ambiguous labeling is a situation between supervised training and unsupervised training.</a:t>
            </a:r>
          </a:p>
          <a:p>
            <a:r>
              <a:rPr lang="en-US" altLang="zh-CN" baseline="0" dirty="0" smtClean="0"/>
              <a:t>When the label set includes all POS sequences, then it becomes unsupervised training.</a:t>
            </a:r>
          </a:p>
          <a:p>
            <a:r>
              <a:rPr lang="en-US" altLang="zh-CN" baseline="0" dirty="0" smtClean="0"/>
              <a:t>In contrast, when the set include only one sequence, it becomes traditional supervised learning.</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12</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13</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Again, this is the example of ambiguous labeling, the problem is how to effectively train our CRF model with such data.</a:t>
            </a:r>
          </a:p>
          <a:p>
            <a:endParaRPr lang="en-US" altLang="zh-CN" baseline="0" dirty="0" smtClean="0"/>
          </a:p>
          <a:p>
            <a:r>
              <a:rPr lang="en-US" altLang="zh-CN" baseline="0" dirty="0" smtClean="0"/>
              <a:t>Training with ambiguous labeling is a situation between supervised training and unsupervised training.</a:t>
            </a:r>
          </a:p>
          <a:p>
            <a:r>
              <a:rPr lang="en-US" altLang="zh-CN" baseline="0" dirty="0" smtClean="0"/>
              <a:t>When the label set includes all POS sequences, then it becomes unsupervised training.</a:t>
            </a:r>
          </a:p>
          <a:p>
            <a:r>
              <a:rPr lang="en-US" altLang="zh-CN" baseline="0" dirty="0" smtClean="0"/>
              <a:t>In contrast, when the set include only one sequence, it becomes traditional supervised learning.</a:t>
            </a:r>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14</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Therefore, training with ambiguous labeling can be understood as relaxed or weak supervision.</a:t>
            </a:r>
          </a:p>
          <a:p>
            <a:r>
              <a:rPr lang="en-US" altLang="zh-CN" baseline="0" dirty="0" smtClean="0"/>
              <a:t>Actually, in the past two years, </a:t>
            </a:r>
          </a:p>
          <a:p>
            <a:r>
              <a:rPr lang="en-US" altLang="zh-CN" baseline="0" dirty="0" smtClean="0"/>
              <a:t>Lots of work has been done on this issue for a variety of tasks.</a:t>
            </a:r>
          </a:p>
          <a:p>
            <a:endParaRPr lang="en-US" altLang="zh-CN" baseline="0" dirty="0" smtClean="0"/>
          </a:p>
          <a:p>
            <a:endParaRPr lang="en-US" altLang="zh-CN" baseline="0" dirty="0" smtClean="0"/>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15</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 will skip </a:t>
            </a:r>
            <a:r>
              <a:rPr lang="en-US" altLang="zh-CN" baseline="0" dirty="0" smtClean="0"/>
              <a:t>the detailed equations. Please refer to our paper. I will also release a short technical report which include all detailed derivations in my homepage.</a:t>
            </a:r>
          </a:p>
          <a:p>
            <a:endParaRPr lang="en-US" altLang="zh-CN" baseline="0" dirty="0" smtClean="0"/>
          </a:p>
          <a:p>
            <a:r>
              <a:rPr lang="en-US" altLang="zh-CN" baseline="0" dirty="0" smtClean="0"/>
              <a:t>The basic idea is to maximize the likelihood of the data.</a:t>
            </a:r>
          </a:p>
          <a:p>
            <a:r>
              <a:rPr lang="en-US" altLang="zh-CN" baseline="0" dirty="0" smtClean="0"/>
              <a:t>It can be understood as to maximize </a:t>
            </a:r>
          </a:p>
          <a:p>
            <a:endParaRPr lang="en-US" altLang="zh-CN" baseline="0" dirty="0" smtClean="0"/>
          </a:p>
          <a:p>
            <a:r>
              <a:rPr lang="en-US" altLang="zh-CN" baseline="0" dirty="0" smtClean="0"/>
              <a:t>Finally, after several steps of derivation, we can efficiently compute the gradient of the likelihood using the forward-backward algorithm.</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16</a:t>
            </a:fld>
            <a:endParaRPr lang="zh-CN" altLang="en-US"/>
          </a:p>
        </p:txBody>
      </p:sp>
    </p:spTree>
    <p:extLst>
      <p:ext uri="{BB962C8B-B14F-4D97-AF65-F5344CB8AC3E}">
        <p14:creationId xmlns:p14="http://schemas.microsoft.com/office/powerpoint/2010/main" val="546261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17</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18</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19</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20</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borrow the idea of </a:t>
            </a:r>
            <a:r>
              <a:rPr lang="en-US" altLang="zh-CN" baseline="0" dirty="0" err="1" smtClean="0"/>
              <a:t>Qiu</a:t>
            </a:r>
            <a:r>
              <a:rPr lang="en-US" altLang="zh-CN" baseline="0" dirty="0" smtClean="0"/>
              <a:t>+ 2013, and use a mapping function to create bundled tags.</a:t>
            </a:r>
          </a:p>
          <a:p>
            <a:r>
              <a:rPr lang="en-US" altLang="zh-CN" baseline="0" dirty="0" smtClean="0"/>
              <a:t>A mapping function is a manually designed set of rules which tell us which CTB tag can be mapped to which PD tag.</a:t>
            </a:r>
            <a:endParaRPr lang="en-US" altLang="zh-CN" dirty="0" smtClean="0"/>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smtClean="0">
                <a:solidFill>
                  <a:srgbClr val="C00000"/>
                </a:solidFill>
                <a:latin typeface="Verdana" pitchFamily="34" charset="0"/>
                <a:ea typeface="Verdana" pitchFamily="34" charset="0"/>
                <a:cs typeface="Verdana" pitchFamily="34" charset="0"/>
              </a:rPr>
              <a:t>For example, this rule tells us that a CTB tag NN can</a:t>
            </a:r>
            <a:r>
              <a:rPr lang="en-US" altLang="zh-CN" sz="1200" b="1" baseline="0" dirty="0" smtClean="0">
                <a:solidFill>
                  <a:srgbClr val="C00000"/>
                </a:solidFill>
                <a:latin typeface="Verdana" pitchFamily="34" charset="0"/>
                <a:ea typeface="Verdana" pitchFamily="34" charset="0"/>
                <a:cs typeface="Verdana" pitchFamily="34" charset="0"/>
              </a:rPr>
              <a:t> be mapped into a set of PD tags, including n, </a:t>
            </a:r>
            <a:r>
              <a:rPr lang="en-US" altLang="zh-CN" sz="1200" b="1" baseline="0" dirty="0" err="1" smtClean="0">
                <a:solidFill>
                  <a:srgbClr val="C00000"/>
                </a:solidFill>
                <a:latin typeface="Verdana" pitchFamily="34" charset="0"/>
                <a:ea typeface="Verdana" pitchFamily="34" charset="0"/>
                <a:cs typeface="Verdana" pitchFamily="34" charset="0"/>
              </a:rPr>
              <a:t>vn</a:t>
            </a:r>
            <a:r>
              <a:rPr lang="en-US" altLang="zh-CN" sz="1200" b="1" baseline="0" dirty="0" smtClean="0">
                <a:solidFill>
                  <a:srgbClr val="C00000"/>
                </a:solidFill>
                <a:latin typeface="Verdana" pitchFamily="34" charset="0"/>
                <a:ea typeface="Verdana" pitchFamily="34" charset="0"/>
                <a:cs typeface="Verdana" pitchFamily="34" charset="0"/>
              </a:rPr>
              <a:t>, Ng, etc.</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baseline="0" dirty="0" smtClean="0">
                <a:solidFill>
                  <a:srgbClr val="C00000"/>
                </a:solidFill>
                <a:latin typeface="Verdana" pitchFamily="34" charset="0"/>
                <a:ea typeface="Verdana" pitchFamily="34" charset="0"/>
                <a:cs typeface="Verdana" pitchFamily="34" charset="0"/>
              </a:rPr>
              <a:t>Please note that such mapping rules are symmetric.</a:t>
            </a:r>
            <a:endParaRPr lang="zh-CN" altLang="en-US" sz="1200" b="1" dirty="0" smtClean="0">
              <a:solidFill>
                <a:srgbClr val="C00000"/>
              </a:solidFill>
              <a:latin typeface="Verdana" pitchFamily="34" charset="0"/>
              <a:ea typeface="华文仿宋" pitchFamily="2" charset="-122"/>
              <a:cs typeface="Verdana" pitchFamily="34" charset="0"/>
            </a:endParaRPr>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21</a:t>
            </a:fld>
            <a:endParaRPr lang="zh-CN" altLang="en-US"/>
          </a:p>
        </p:txBody>
      </p:sp>
    </p:spTree>
    <p:extLst>
      <p:ext uri="{BB962C8B-B14F-4D97-AF65-F5344CB8AC3E}">
        <p14:creationId xmlns:p14="http://schemas.microsoft.com/office/powerpoint/2010/main" val="54626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borrow the idea of </a:t>
            </a:r>
            <a:r>
              <a:rPr lang="en-US" altLang="zh-CN" baseline="0" dirty="0" err="1" smtClean="0"/>
              <a:t>Qiu</a:t>
            </a:r>
            <a:r>
              <a:rPr lang="en-US" altLang="zh-CN" baseline="0" dirty="0" smtClean="0"/>
              <a:t>+ 2013, and use a mapping function to create bundled tags.</a:t>
            </a:r>
          </a:p>
          <a:p>
            <a:r>
              <a:rPr lang="en-US" altLang="zh-CN" baseline="0" dirty="0" smtClean="0"/>
              <a:t>A mapping function is a manually designed set of rules which tell us which CTB tag can be mapped to which PD tag.</a:t>
            </a:r>
            <a:endParaRPr lang="en-US" altLang="zh-CN" dirty="0" smtClean="0"/>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smtClean="0">
                <a:solidFill>
                  <a:srgbClr val="C00000"/>
                </a:solidFill>
                <a:latin typeface="Verdana" pitchFamily="34" charset="0"/>
                <a:ea typeface="Verdana" pitchFamily="34" charset="0"/>
                <a:cs typeface="Verdana" pitchFamily="34" charset="0"/>
              </a:rPr>
              <a:t>For example, this rule tells us that a CTB tag NN can</a:t>
            </a:r>
            <a:r>
              <a:rPr lang="en-US" altLang="zh-CN" sz="1200" b="1" baseline="0" dirty="0" smtClean="0">
                <a:solidFill>
                  <a:srgbClr val="C00000"/>
                </a:solidFill>
                <a:latin typeface="Verdana" pitchFamily="34" charset="0"/>
                <a:ea typeface="Verdana" pitchFamily="34" charset="0"/>
                <a:cs typeface="Verdana" pitchFamily="34" charset="0"/>
              </a:rPr>
              <a:t> be mapped into a set of PD tags, including n, </a:t>
            </a:r>
            <a:r>
              <a:rPr lang="en-US" altLang="zh-CN" sz="1200" b="1" baseline="0" dirty="0" err="1" smtClean="0">
                <a:solidFill>
                  <a:srgbClr val="C00000"/>
                </a:solidFill>
                <a:latin typeface="Verdana" pitchFamily="34" charset="0"/>
                <a:ea typeface="Verdana" pitchFamily="34" charset="0"/>
                <a:cs typeface="Verdana" pitchFamily="34" charset="0"/>
              </a:rPr>
              <a:t>vn</a:t>
            </a:r>
            <a:r>
              <a:rPr lang="en-US" altLang="zh-CN" sz="1200" b="1" baseline="0" dirty="0" smtClean="0">
                <a:solidFill>
                  <a:srgbClr val="C00000"/>
                </a:solidFill>
                <a:latin typeface="Verdana" pitchFamily="34" charset="0"/>
                <a:ea typeface="Verdana" pitchFamily="34" charset="0"/>
                <a:cs typeface="Verdana" pitchFamily="34" charset="0"/>
              </a:rPr>
              <a:t>, Ng, etc.</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baseline="0" dirty="0" smtClean="0">
                <a:solidFill>
                  <a:srgbClr val="C00000"/>
                </a:solidFill>
                <a:latin typeface="Verdana" pitchFamily="34" charset="0"/>
                <a:ea typeface="Verdana" pitchFamily="34" charset="0"/>
                <a:cs typeface="Verdana" pitchFamily="34" charset="0"/>
              </a:rPr>
              <a:t>Please note that such mapping rules are symmetric.</a:t>
            </a:r>
            <a:endParaRPr lang="zh-CN" altLang="en-US" sz="1200" b="1" dirty="0" smtClean="0">
              <a:solidFill>
                <a:srgbClr val="C00000"/>
              </a:solidFill>
              <a:latin typeface="Verdana" pitchFamily="34" charset="0"/>
              <a:ea typeface="华文仿宋" pitchFamily="2" charset="-122"/>
              <a:cs typeface="Verdana" pitchFamily="34" charset="0"/>
            </a:endParaRPr>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22</a:t>
            </a:fld>
            <a:endParaRPr lang="zh-CN" altLang="en-US"/>
          </a:p>
        </p:txBody>
      </p:sp>
    </p:spTree>
    <p:extLst>
      <p:ext uri="{BB962C8B-B14F-4D97-AF65-F5344CB8AC3E}">
        <p14:creationId xmlns:p14="http://schemas.microsoft.com/office/powerpoint/2010/main" val="546261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23</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24</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25</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show</a:t>
            </a:r>
            <a:r>
              <a:rPr lang="en-US" altLang="zh-CN" baseline="0" dirty="0" smtClean="0"/>
              <a:t> how to solve the first challenge.</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26</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borrow the idea of </a:t>
            </a:r>
            <a:r>
              <a:rPr lang="en-US" altLang="zh-CN" baseline="0" dirty="0" err="1" smtClean="0"/>
              <a:t>Qiu</a:t>
            </a:r>
            <a:r>
              <a:rPr lang="en-US" altLang="zh-CN" baseline="0" dirty="0" smtClean="0"/>
              <a:t>+ 2013, and use a mapping function to create bundled tags.</a:t>
            </a:r>
          </a:p>
          <a:p>
            <a:r>
              <a:rPr lang="en-US" altLang="zh-CN" baseline="0" dirty="0" smtClean="0"/>
              <a:t>A mapping function is a manually designed set of rules which tell us which CTB tag can be mapped to which PD tag.</a:t>
            </a:r>
            <a:endParaRPr lang="en-US" altLang="zh-CN" dirty="0" smtClean="0"/>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smtClean="0">
                <a:solidFill>
                  <a:srgbClr val="C00000"/>
                </a:solidFill>
                <a:latin typeface="Verdana" pitchFamily="34" charset="0"/>
                <a:ea typeface="Verdana" pitchFamily="34" charset="0"/>
                <a:cs typeface="Verdana" pitchFamily="34" charset="0"/>
              </a:rPr>
              <a:t>For example, this rule tells us that a CTB tag NN can</a:t>
            </a:r>
            <a:r>
              <a:rPr lang="en-US" altLang="zh-CN" sz="1200" b="1" baseline="0" dirty="0" smtClean="0">
                <a:solidFill>
                  <a:srgbClr val="C00000"/>
                </a:solidFill>
                <a:latin typeface="Verdana" pitchFamily="34" charset="0"/>
                <a:ea typeface="Verdana" pitchFamily="34" charset="0"/>
                <a:cs typeface="Verdana" pitchFamily="34" charset="0"/>
              </a:rPr>
              <a:t> be mapped into a set of PD tags, including n, </a:t>
            </a:r>
            <a:r>
              <a:rPr lang="en-US" altLang="zh-CN" sz="1200" b="1" baseline="0" dirty="0" err="1" smtClean="0">
                <a:solidFill>
                  <a:srgbClr val="C00000"/>
                </a:solidFill>
                <a:latin typeface="Verdana" pitchFamily="34" charset="0"/>
                <a:ea typeface="Verdana" pitchFamily="34" charset="0"/>
                <a:cs typeface="Verdana" pitchFamily="34" charset="0"/>
              </a:rPr>
              <a:t>vn</a:t>
            </a:r>
            <a:r>
              <a:rPr lang="en-US" altLang="zh-CN" sz="1200" b="1" baseline="0" dirty="0" smtClean="0">
                <a:solidFill>
                  <a:srgbClr val="C00000"/>
                </a:solidFill>
                <a:latin typeface="Verdana" pitchFamily="34" charset="0"/>
                <a:ea typeface="Verdana" pitchFamily="34" charset="0"/>
                <a:cs typeface="Verdana" pitchFamily="34" charset="0"/>
              </a:rPr>
              <a:t>, Ng, etc.</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baseline="0" dirty="0" smtClean="0">
                <a:solidFill>
                  <a:srgbClr val="C00000"/>
                </a:solidFill>
                <a:latin typeface="Verdana" pitchFamily="34" charset="0"/>
                <a:ea typeface="Verdana" pitchFamily="34" charset="0"/>
                <a:cs typeface="Verdana" pitchFamily="34" charset="0"/>
              </a:rPr>
              <a:t>Please note that such mapping rules are symmetric.</a:t>
            </a:r>
            <a:endParaRPr lang="zh-CN" altLang="en-US" sz="1200" b="1" dirty="0" smtClean="0">
              <a:solidFill>
                <a:srgbClr val="C00000"/>
              </a:solidFill>
              <a:latin typeface="Verdana" pitchFamily="34" charset="0"/>
              <a:ea typeface="华文仿宋" pitchFamily="2" charset="-122"/>
              <a:cs typeface="Verdana" pitchFamily="34" charset="0"/>
            </a:endParaRPr>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27</a:t>
            </a:fld>
            <a:endParaRPr lang="zh-CN" altLang="en-US"/>
          </a:p>
        </p:txBody>
      </p:sp>
    </p:spTree>
    <p:extLst>
      <p:ext uri="{BB962C8B-B14F-4D97-AF65-F5344CB8AC3E}">
        <p14:creationId xmlns:p14="http://schemas.microsoft.com/office/powerpoint/2010/main" val="546261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28</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29</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30</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31</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32</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 we compare the performance</a:t>
            </a:r>
            <a:r>
              <a:rPr lang="en-US" altLang="zh-CN" baseline="0" dirty="0" smtClean="0"/>
              <a:t> of the coupled model on CTB-dev data with different mapping functions.</a:t>
            </a:r>
          </a:p>
          <a:p>
            <a:r>
              <a:rPr lang="en-US" altLang="zh-CN" baseline="0" dirty="0" smtClean="0"/>
              <a:t>Here is the baseline model, which is trained on only CTB data.</a:t>
            </a:r>
          </a:p>
          <a:p>
            <a:r>
              <a:rPr lang="en-US" altLang="zh-CN" baseline="0" dirty="0" smtClean="0"/>
              <a:t>Surprisingly, we find that the coupled model perform very bad using the tight mapping function.</a:t>
            </a:r>
          </a:p>
          <a:p>
            <a:r>
              <a:rPr lang="en-US" altLang="zh-CN" baseline="0" dirty="0" smtClean="0"/>
              <a:t>As the mapping function becomes more relaxed, the coupled model achieves better performance.</a:t>
            </a:r>
          </a:p>
          <a:p>
            <a:r>
              <a:rPr lang="en-US" altLang="zh-CN" baseline="0" dirty="0" smtClean="0"/>
              <a:t>In fact, when we use the complete mapping function, which means a CTB tag are mapped into all PD tags, vice versa.</a:t>
            </a:r>
          </a:p>
          <a:p>
            <a:r>
              <a:rPr lang="en-US" altLang="zh-CN" baseline="0" dirty="0" smtClean="0"/>
              <a:t>The coupled model achieve best performance.</a:t>
            </a:r>
          </a:p>
          <a:p>
            <a:r>
              <a:rPr lang="en-US" altLang="zh-CN" baseline="0" dirty="0" smtClean="0"/>
              <a:t>This indicates that our coupled model can learn the implicit mapping between annotation, without the need of linguistic constraints.</a:t>
            </a:r>
          </a:p>
          <a:p>
            <a:endParaRPr lang="en-US" altLang="zh-CN" baseline="0" dirty="0" smtClean="0"/>
          </a:p>
          <a:p>
            <a:r>
              <a:rPr lang="en-US" altLang="zh-CN" baseline="0" dirty="0" smtClean="0"/>
              <a:t>However, the coupled model gets extremely slow for both training and decoding when the tag set becomes larger.</a:t>
            </a:r>
          </a:p>
          <a:p>
            <a:r>
              <a:rPr lang="en-US" altLang="zh-CN" baseline="0" dirty="0" smtClean="0"/>
              <a:t>Therefore, in the following experiments, we adopt the relaxed mapping function.</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33</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34</a:t>
            </a:fld>
            <a:endParaRPr lang="zh-CN" altLang="en-US"/>
          </a:p>
        </p:txBody>
      </p:sp>
    </p:spTree>
    <p:extLst>
      <p:ext uri="{BB962C8B-B14F-4D97-AF65-F5344CB8AC3E}">
        <p14:creationId xmlns:p14="http://schemas.microsoft.com/office/powerpoint/2010/main" val="988771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35</a:t>
            </a:fld>
            <a:endParaRPr lang="zh-CN" altLang="en-US"/>
          </a:p>
        </p:txBody>
      </p:sp>
    </p:spTree>
    <p:extLst>
      <p:ext uri="{BB962C8B-B14F-4D97-AF65-F5344CB8AC3E}">
        <p14:creationId xmlns:p14="http://schemas.microsoft.com/office/powerpoint/2010/main" val="988771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36</a:t>
            </a:fld>
            <a:endParaRPr lang="zh-CN" altLang="en-US"/>
          </a:p>
        </p:txBody>
      </p:sp>
    </p:spTree>
    <p:extLst>
      <p:ext uri="{BB962C8B-B14F-4D97-AF65-F5344CB8AC3E}">
        <p14:creationId xmlns:p14="http://schemas.microsoft.com/office/powerpoint/2010/main" val="988771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5" name="Slide Number Placeholder 4"/>
          <p:cNvSpPr>
            <a:spLocks noGrp="1"/>
          </p:cNvSpPr>
          <p:nvPr>
            <p:ph type="sldNum" sz="quarter" idx="10"/>
          </p:nvPr>
        </p:nvSpPr>
        <p:spPr/>
        <p:txBody>
          <a:bodyPr/>
          <a:lstStyle/>
          <a:p>
            <a:fld id="{2922F173-A2C5-49AB-B3AB-F72DA91B4080}" type="slidenum">
              <a:rPr lang="zh-CN" altLang="en-US" smtClean="0"/>
              <a:pPr/>
              <a:t>37</a:t>
            </a:fld>
            <a:endParaRPr lang="zh-CN" altLang="en-US"/>
          </a:p>
        </p:txBody>
      </p:sp>
    </p:spTree>
    <p:extLst>
      <p:ext uri="{BB962C8B-B14F-4D97-AF65-F5344CB8AC3E}">
        <p14:creationId xmlns:p14="http://schemas.microsoft.com/office/powerpoint/2010/main" val="2818964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Before we turn</a:t>
            </a:r>
            <a:r>
              <a:rPr lang="en-US" altLang="zh-CN" baseline="0" dirty="0" smtClean="0"/>
              <a:t> to </a:t>
            </a:r>
            <a:r>
              <a:rPr lang="en-US" altLang="zh-CN" dirty="0" smtClean="0"/>
              <a:t>the second</a:t>
            </a:r>
            <a:r>
              <a:rPr lang="en-US" altLang="zh-CN" baseline="0" dirty="0" smtClean="0"/>
              <a:t> challenge, we need to describe our coupled model.</a:t>
            </a:r>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38</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a:t>
            </a:r>
            <a:r>
              <a:rPr lang="en-US" altLang="zh-CN" baseline="0" dirty="0" smtClean="0"/>
              <a:t> is the graphical structure of our coupled model, which is actually </a:t>
            </a:r>
            <a:r>
              <a:rPr lang="en-US" altLang="zh-CN" dirty="0" smtClean="0"/>
              <a:t>a</a:t>
            </a:r>
            <a:r>
              <a:rPr lang="en-US" altLang="zh-CN" baseline="0" dirty="0" smtClean="0"/>
              <a:t> small extension to the classic conditional random field model.</a:t>
            </a:r>
          </a:p>
          <a:p>
            <a:r>
              <a:rPr lang="en-US" altLang="zh-CN" baseline="0" dirty="0" smtClean="0"/>
              <a:t>The only difference is that each word has a pair of tags, instead of a single tag.</a:t>
            </a:r>
          </a:p>
          <a:p>
            <a:endParaRPr lang="en-US" altLang="zh-CN" baseline="0" dirty="0" smtClean="0"/>
          </a:p>
          <a:p>
            <a:r>
              <a:rPr lang="en-US" altLang="zh-CN" baseline="0" dirty="0" smtClean="0"/>
              <a:t>We can see that our coupled model does not change the structure of the classic CRF model.</a:t>
            </a:r>
          </a:p>
          <a:p>
            <a:r>
              <a:rPr lang="en-US" altLang="zh-CN" baseline="0" dirty="0" smtClean="0"/>
              <a:t>Therefore, we do not need to design new or complex algorithms.</a:t>
            </a:r>
          </a:p>
          <a:p>
            <a:endParaRPr lang="en-US" altLang="zh-CN" baseline="0" dirty="0" smtClean="0"/>
          </a:p>
          <a:p>
            <a:endParaRPr lang="en-US" altLang="zh-CN" baseline="0" dirty="0" smtClean="0"/>
          </a:p>
          <a:p>
            <a:r>
              <a:rPr lang="en-US" altLang="zh-CN" baseline="0" dirty="0" smtClean="0"/>
              <a:t>This is the conditional probability of a tag sequence t, given a sentence x.</a:t>
            </a:r>
          </a:p>
          <a:p>
            <a:r>
              <a:rPr lang="en-US" altLang="zh-CN" baseline="0" dirty="0" smtClean="0"/>
              <a:t>This is the score of a tag sequence.</a:t>
            </a:r>
          </a:p>
          <a:p>
            <a:r>
              <a:rPr lang="en-US" altLang="zh-CN" baseline="0" dirty="0" smtClean="0"/>
              <a:t>This is the normalization term.</a:t>
            </a:r>
          </a:p>
          <a:p>
            <a:endParaRPr lang="en-US" altLang="zh-CN" baseline="0" dirty="0" smtClean="0"/>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39</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a:t>
            </a:r>
            <a:r>
              <a:rPr lang="en-US" altLang="zh-CN" baseline="0" dirty="0" smtClean="0"/>
              <a:t> we show the feature templates we used in our baseline/coupled model.</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40</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Different</a:t>
            </a:r>
            <a:r>
              <a:rPr lang="en-US" altLang="zh-CN" baseline="0" dirty="0" smtClean="0"/>
              <a:t> from the baseline model, the coupled model has a much richer feature representation, which consists of three terms.</a:t>
            </a:r>
          </a:p>
          <a:p>
            <a:r>
              <a:rPr lang="en-US" altLang="zh-CN" baseline="0" dirty="0" smtClean="0"/>
              <a:t>The first term can be called the joint features, which considers coupled tags at the same time.</a:t>
            </a:r>
          </a:p>
          <a:p>
            <a:r>
              <a:rPr lang="en-US" altLang="zh-CN" baseline="0" dirty="0" smtClean="0"/>
              <a:t>The next two terms can be called the separate features, which considers one-side tags at a time.</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41</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 we give an example, suppose</a:t>
            </a:r>
            <a:r>
              <a:rPr lang="en-US" altLang="zh-CN" baseline="0" dirty="0" smtClean="0"/>
              <a:t> we want to tag the second word with a bundled tag </a:t>
            </a:r>
            <a:r>
              <a:rPr lang="en-US" altLang="zh-CN" baseline="0" dirty="0" err="1" smtClean="0"/>
              <a:t>NN_n</a:t>
            </a:r>
            <a:r>
              <a:rPr lang="en-US" altLang="zh-CN" baseline="0" dirty="0" smtClean="0"/>
              <a:t>.</a:t>
            </a:r>
          </a:p>
          <a:p>
            <a:r>
              <a:rPr lang="en-US" altLang="zh-CN" baseline="0" dirty="0" smtClean="0"/>
              <a:t>The number 03 feature template concatenates the current tag with the previous word.</a:t>
            </a:r>
          </a:p>
          <a:p>
            <a:r>
              <a:rPr lang="en-US" altLang="zh-CN" baseline="0" dirty="0" smtClean="0"/>
              <a:t>Then the feature template is instantiated into three concrete features.</a:t>
            </a:r>
          </a:p>
          <a:p>
            <a:endParaRPr lang="en-US" altLang="zh-CN" baseline="0" dirty="0" smtClean="0"/>
          </a:p>
          <a:p>
            <a:r>
              <a:rPr lang="en-US" altLang="zh-CN" baseline="0" dirty="0" smtClean="0"/>
              <a:t>Please note that in the traditional model, a CTB tagger only uses this feature while a PD tagger only uses this feature.</a:t>
            </a:r>
          </a:p>
          <a:p>
            <a:endParaRPr lang="en-US" altLang="zh-CN" baseline="0" dirty="0" smtClean="0"/>
          </a:p>
          <a:p>
            <a:endParaRPr lang="en-US" altLang="zh-CN" baseline="0" dirty="0" smtClean="0"/>
          </a:p>
          <a:p>
            <a:endParaRPr lang="en-US" altLang="zh-CN" baseline="0" dirty="0" smtClean="0"/>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42</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Compared</a:t>
            </a:r>
            <a:r>
              <a:rPr lang="en-US" altLang="zh-CN" baseline="0" dirty="0" smtClean="0"/>
              <a:t> with a traditional CRF model, our coupled model has two advantages.</a:t>
            </a:r>
          </a:p>
          <a:p>
            <a:endParaRPr lang="en-US" altLang="zh-CN" dirty="0" smtClean="0"/>
          </a:p>
          <a:p>
            <a:r>
              <a:rPr lang="en-US" altLang="zh-CN" dirty="0" smtClean="0"/>
              <a:t>Since the joint features may suffer from data sparseness problem.</a:t>
            </a:r>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43</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Finally, we want to introduce the mostly related work of </a:t>
            </a:r>
            <a:r>
              <a:rPr lang="en-US" altLang="zh-CN" baseline="0" dirty="0" err="1" smtClean="0"/>
              <a:t>Qiu</a:t>
            </a:r>
            <a:r>
              <a:rPr lang="en-US" altLang="zh-CN" baseline="0" dirty="0" smtClean="0"/>
              <a:t>+ 2013.</a:t>
            </a:r>
          </a:p>
          <a:p>
            <a:r>
              <a:rPr lang="en-US" altLang="zh-CN" baseline="0" dirty="0" smtClean="0"/>
              <a:t>This work is directly inspired by their work, with a few important differences.</a:t>
            </a:r>
          </a:p>
          <a:p>
            <a:r>
              <a:rPr lang="en-US" altLang="zh-CN" baseline="0" dirty="0" smtClean="0"/>
              <a:t>First, </a:t>
            </a:r>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44</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The basic idea of the guide-feature based method is to use the source data to produce guide features on the target data.</a:t>
            </a:r>
          </a:p>
          <a:p>
            <a:r>
              <a:rPr lang="en-US" altLang="zh-CN" baseline="0" dirty="0" smtClean="0"/>
              <a:t>Here we suppose PD is the source data, and CTB is the target data.</a:t>
            </a:r>
          </a:p>
          <a:p>
            <a:r>
              <a:rPr lang="en-US" altLang="zh-CN" baseline="0" dirty="0" smtClean="0"/>
              <a:t>First, we use PD to train a source tagger, called tagger PD</a:t>
            </a:r>
          </a:p>
          <a:p>
            <a:r>
              <a:rPr lang="en-US" altLang="zh-CN" baseline="0" dirty="0" smtClean="0"/>
              <a:t>Then, we use tagger PD to parse the whole set of CTB, including all training/dev/test data.</a:t>
            </a:r>
          </a:p>
          <a:p>
            <a:r>
              <a:rPr lang="en-US" altLang="zh-CN" baseline="0" dirty="0" smtClean="0"/>
              <a:t>Therefore, for sentences in CTB, each word has two different tags.</a:t>
            </a:r>
          </a:p>
          <a:p>
            <a:r>
              <a:rPr lang="en-US" altLang="zh-CN" baseline="0" dirty="0" smtClean="0"/>
              <a:t>One is the gold-standard CTB tag, and the other is the noisy, error-prone PD tag.</a:t>
            </a:r>
          </a:p>
          <a:p>
            <a:r>
              <a:rPr lang="en-US" altLang="zh-CN" baseline="0" dirty="0" smtClean="0"/>
              <a:t>Then, we try to train a target tagger, called tagger CTB.</a:t>
            </a:r>
          </a:p>
          <a:p>
            <a:r>
              <a:rPr lang="en-US" altLang="zh-CN" baseline="0" dirty="0" smtClean="0"/>
              <a:t>Different from the traditional method introduced in the previous slide, Tagger CTB now can use the noisy PD tags as extra guide features.</a:t>
            </a:r>
          </a:p>
          <a:p>
            <a:r>
              <a:rPr lang="en-US" altLang="zh-CN" baseline="0" dirty="0" smtClean="0"/>
              <a:t>In other words, the target parser constantly consults the source parser before making its own decision.</a:t>
            </a:r>
          </a:p>
          <a:p>
            <a:endParaRPr lang="en-US" altLang="zh-CN" baseline="0" dirty="0" smtClean="0"/>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45</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However, we</a:t>
            </a:r>
            <a:r>
              <a:rPr lang="en-US" altLang="zh-CN" baseline="0" dirty="0" smtClean="0"/>
              <a:t> believe that the guide-feature based method has two major drawbacks.</a:t>
            </a:r>
          </a:p>
          <a:p>
            <a:r>
              <a:rPr lang="en-US" altLang="zh-CN" baseline="0" dirty="0" smtClean="0"/>
              <a:t>The first is that, …</a:t>
            </a:r>
          </a:p>
          <a:p>
            <a:r>
              <a:rPr lang="en-US" altLang="zh-CN" baseline="0" dirty="0" smtClean="0"/>
              <a:t>The second problem is that the ..</a:t>
            </a:r>
          </a:p>
          <a:p>
            <a:endParaRPr lang="en-US" altLang="zh-CN" baseline="0" dirty="0" smtClean="0"/>
          </a:p>
        </p:txBody>
      </p:sp>
      <p:sp>
        <p:nvSpPr>
          <p:cNvPr id="4" name="灯片编号占位符 3"/>
          <p:cNvSpPr>
            <a:spLocks noGrp="1"/>
          </p:cNvSpPr>
          <p:nvPr>
            <p:ph type="sldNum" sz="quarter" idx="10"/>
          </p:nvPr>
        </p:nvSpPr>
        <p:spPr/>
        <p:txBody>
          <a:bodyPr/>
          <a:lstStyle/>
          <a:p>
            <a:fld id="{2922F173-A2C5-49AB-B3AB-F72DA91B4080}" type="slidenum">
              <a:rPr lang="zh-CN" altLang="en-US" smtClean="0"/>
              <a:pPr/>
              <a:t>46</a:t>
            </a:fld>
            <a:endParaRPr lang="zh-CN" altLang="en-US"/>
          </a:p>
        </p:txBody>
      </p:sp>
    </p:spTree>
    <p:extLst>
      <p:ext uri="{BB962C8B-B14F-4D97-AF65-F5344CB8AC3E}">
        <p14:creationId xmlns:p14="http://schemas.microsoft.com/office/powerpoint/2010/main" val="2833942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1"/>
      </p:bgRef>
    </p:bg>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圆角矩形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副标题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17" name="页脚占位符 16"/>
          <p:cNvSpPr>
            <a:spLocks noGrp="1"/>
          </p:cNvSpPr>
          <p:nvPr>
            <p:ph type="ftr" sz="quarter" idx="11"/>
          </p:nvPr>
        </p:nvSpPr>
        <p:spPr/>
        <p:txBody>
          <a:bodyPr/>
          <a:lstStyle/>
          <a:p>
            <a:endParaRPr lang="zh-CN" altLang="en-US"/>
          </a:p>
        </p:txBody>
      </p:sp>
      <p:sp>
        <p:nvSpPr>
          <p:cNvPr id="29" name="灯片编号占位符 28"/>
          <p:cNvSpPr>
            <a:spLocks noGrp="1"/>
          </p:cNvSpPr>
          <p:nvPr>
            <p:ph type="sldNum" sz="quarter" idx="12"/>
          </p:nvPr>
        </p:nvSpPr>
        <p:spPr/>
        <p:txBody>
          <a:bodyPr lIns="0" tIns="0" rIns="0" bIns="0">
            <a:noAutofit/>
          </a:bodyPr>
          <a:lstStyle>
            <a:lvl1pPr>
              <a:defRPr sz="1400">
                <a:solidFill>
                  <a:srgbClr val="FFFFFF"/>
                </a:solidFill>
              </a:defRPr>
            </a:lvl1pPr>
          </a:lstStyle>
          <a:p>
            <a:fld id="{0C913308-F349-4B6D-A68A-DD1791B4A57B}" type="slidenum">
              <a:rPr lang="zh-CN" altLang="en-US" smtClean="0"/>
              <a:pPr/>
              <a:t>‹#›</a:t>
            </a:fld>
            <a:endParaRPr lang="zh-CN" altLang="en-US"/>
          </a:p>
        </p:txBody>
      </p:sp>
      <p:sp>
        <p:nvSpPr>
          <p:cNvPr id="7" name="矩形 6"/>
          <p:cNvSpPr/>
          <p:nvPr/>
        </p:nvSpPr>
        <p:spPr>
          <a:xfrm>
            <a:off x="62931" y="980728"/>
            <a:ext cx="9021537" cy="230425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latin typeface="Times New Roman" pitchFamily="18" charset="0"/>
                <a:cs typeface="Times New Roman" pitchFamily="18" charset="0"/>
              </a:defRPr>
            </a:lvl1pPr>
          </a:lstStyle>
          <a:p>
            <a:r>
              <a:rPr kumimoji="0" lang="zh-CN" altLang="en-US" dirty="0" smtClean="0"/>
              <a:t>单击此处编辑母版标题样式</a:t>
            </a:r>
            <a:endParaRPr kumimoji="0" lang="en-US" dirty="0"/>
          </a:p>
        </p:txBody>
      </p:sp>
      <p:sp>
        <p:nvSpPr>
          <p:cNvPr id="4" name="日期占位符 3"/>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内容占位符 7"/>
          <p:cNvSpPr>
            <a:spLocks noGrp="1"/>
          </p:cNvSpPr>
          <p:nvPr>
            <p:ph sz="quarter" idx="1"/>
          </p:nvPr>
        </p:nvSpPr>
        <p:spPr>
          <a:xfrm>
            <a:off x="914400" y="1447800"/>
            <a:ext cx="7772400" cy="4572000"/>
          </a:xfrm>
        </p:spPr>
        <p:txBody>
          <a:bodyPr vert="horz"/>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2000">
                <a:latin typeface="Times New Roman" pitchFamily="18" charset="0"/>
                <a:cs typeface="Times New Roman" pitchFamily="18" charset="0"/>
              </a:defRPr>
            </a:lvl4pPr>
            <a:lvl5pPr>
              <a:defRPr sz="2000"/>
            </a:lvl5pPr>
          </a:lstStyle>
          <a:p>
            <a:pPr lvl="0" eaLnBrk="1" latinLnBrk="0" hangingPunct="1"/>
            <a:r>
              <a:rPr lang="zh-CN" altLang="en-US" dirty="0" smtClean="0"/>
              <a:t>单击此处编辑母版文本样式</a:t>
            </a:r>
          </a:p>
          <a:p>
            <a:pPr lvl="1" eaLnBrk="1" latinLnBrk="0" hangingPunct="1"/>
            <a:r>
              <a:rPr lang="zh-CN" altLang="en-US" dirty="0" smtClean="0"/>
              <a:t>第二级</a:t>
            </a:r>
          </a:p>
          <a:p>
            <a:pPr lvl="2" eaLnBrk="1" latinLnBrk="0" hangingPunct="1"/>
            <a:r>
              <a:rPr lang="zh-CN" altLang="en-US" dirty="0" smtClean="0"/>
              <a:t>第三级</a:t>
            </a:r>
          </a:p>
          <a:p>
            <a:pPr lvl="3" eaLnBrk="1" latinLnBrk="0" hangingPunct="1"/>
            <a:r>
              <a:rPr lang="zh-CN" altLang="en-US" dirty="0" smtClean="0"/>
              <a:t>第四级</a:t>
            </a:r>
          </a:p>
          <a:p>
            <a:pPr lvl="4" eaLnBrk="1" latinLnBrk="0" hangingPunct="1"/>
            <a:r>
              <a:rPr lang="zh-CN" altLang="en-US" dirty="0" smtClean="0"/>
              <a:t>第五级</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圆角矩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722313" y="952500"/>
            <a:ext cx="7772400" cy="1362075"/>
          </a:xfrm>
        </p:spPr>
        <p:txBody>
          <a:bodyPr anchor="b" anchorCtr="0"/>
          <a:lstStyle>
            <a:lvl1pPr algn="l">
              <a:buNone/>
              <a:defRPr sz="4000" b="0" cap="none"/>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5" name="页脚占位符 4"/>
          <p:cNvSpPr>
            <a:spLocks noGrp="1"/>
          </p:cNvSpPr>
          <p:nvPr>
            <p:ph type="ftr" sz="quarter" idx="11"/>
          </p:nvPr>
        </p:nvSpPr>
        <p:spPr>
          <a:xfrm>
            <a:off x="800100" y="6172200"/>
            <a:ext cx="4000500" cy="457200"/>
          </a:xfrm>
        </p:spPr>
        <p:txBody>
          <a:bodyPr/>
          <a:lstStyle/>
          <a:p>
            <a:endParaRPr lang="zh-CN" altLang="en-US"/>
          </a:p>
        </p:txBody>
      </p:sp>
      <p:sp>
        <p:nvSpPr>
          <p:cNvPr id="7" name="矩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146304" y="6208776"/>
            <a:ext cx="457200" cy="457200"/>
          </a:xfrm>
        </p:spPr>
        <p:txBody>
          <a:bodyPr/>
          <a:lstStyle/>
          <a:p>
            <a:fld id="{0C913308-F349-4B6D-A68A-DD1791B4A57B}"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4400" y="273050"/>
            <a:ext cx="7772400" cy="1143000"/>
          </a:xfrm>
        </p:spPr>
        <p:txBody>
          <a:bodyPr anchor="b" anchorCtr="0"/>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11" name="内容占位符 10"/>
          <p:cNvSpPr>
            <a:spLocks noGrp="1"/>
          </p:cNvSpPr>
          <p:nvPr>
            <p:ph sz="half" idx="2"/>
          </p:nvPr>
        </p:nvSpPr>
        <p:spPr>
          <a:xfrm>
            <a:off x="914400" y="2247900"/>
            <a:ext cx="3733800" cy="38862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half" idx="4"/>
          </p:nvPr>
        </p:nvSpPr>
        <p:spPr>
          <a:xfrm>
            <a:off x="4953000" y="2247900"/>
            <a:ext cx="3733800" cy="38862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圆角矩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914400" y="273050"/>
            <a:ext cx="7772400" cy="1143000"/>
          </a:xfrm>
        </p:spPr>
        <p:txBody>
          <a:bodyPr anchor="b" anchorCtr="0"/>
          <a:lstStyle>
            <a:lvl1pPr algn="l">
              <a:buNone/>
              <a:defRPr sz="4000" b="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11" name="内容占位符 10"/>
          <p:cNvSpPr>
            <a:spLocks noGrp="1"/>
          </p:cNvSpPr>
          <p:nvPr>
            <p:ph sz="quarter" idx="1"/>
          </p:nvPr>
        </p:nvSpPr>
        <p:spPr>
          <a:xfrm>
            <a:off x="2971800" y="1600200"/>
            <a:ext cx="5715000" cy="4495800"/>
          </a:xfrm>
        </p:spPr>
        <p:txBody>
          <a:bodyPr vert="horz"/>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6" name="页脚占位符 5"/>
          <p:cNvSpPr>
            <a:spLocks noGrp="1"/>
          </p:cNvSpPr>
          <p:nvPr>
            <p:ph type="ftr" sz="quarter" idx="11"/>
          </p:nvPr>
        </p:nvSpPr>
        <p:spPr>
          <a:xfrm>
            <a:off x="914400" y="6172200"/>
            <a:ext cx="3886200" cy="457200"/>
          </a:xfrm>
        </p:spPr>
        <p:txBody>
          <a:bodyPr/>
          <a:lstStyle/>
          <a:p>
            <a:endParaRPr lang="zh-CN" altLang="en-US"/>
          </a:p>
        </p:txBody>
      </p:sp>
      <p:sp>
        <p:nvSpPr>
          <p:cNvPr id="7" name="灯片编号占位符 6"/>
          <p:cNvSpPr>
            <a:spLocks noGrp="1"/>
          </p:cNvSpPr>
          <p:nvPr>
            <p:ph type="sldNum" sz="quarter" idx="12"/>
          </p:nvPr>
        </p:nvSpPr>
        <p:spPr>
          <a:xfrm>
            <a:off x="146304" y="6208776"/>
            <a:ext cx="457200" cy="457200"/>
          </a:xfrm>
        </p:spPr>
        <p:txBody>
          <a:bodyPr/>
          <a:lstStyle/>
          <a:p>
            <a:fld id="{0C913308-F349-4B6D-A68A-DD1791B4A57B}" type="slidenum">
              <a:rPr lang="zh-CN" altLang="en-US" smtClean="0"/>
              <a:pPr/>
              <a:t>‹#›</a:t>
            </a:fld>
            <a:endParaRPr lang="zh-CN" altLang="en-US"/>
          </a:p>
        </p:txBody>
      </p:sp>
      <p:sp>
        <p:nvSpPr>
          <p:cNvPr id="11" name="矩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图片占位符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zh-CN" altLang="en-US" smtClean="0"/>
              <a:t>单击图标添加图片</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1"/>
            <a:ext cx="201168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914400" y="274640"/>
            <a:ext cx="55626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16-9-24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圆角矩形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标题占位符 21"/>
          <p:cNvSpPr>
            <a:spLocks noGrp="1"/>
          </p:cNvSpPr>
          <p:nvPr>
            <p:ph type="title"/>
          </p:nvPr>
        </p:nvSpPr>
        <p:spPr>
          <a:xfrm>
            <a:off x="914400" y="274638"/>
            <a:ext cx="7772400" cy="1143000"/>
          </a:xfrm>
          <a:prstGeom prst="rect">
            <a:avLst/>
          </a:prstGeom>
        </p:spPr>
        <p:txBody>
          <a:bodyPr bIns="91440" anchor="b" anchorCtr="0">
            <a:normAutofit/>
          </a:bodyPr>
          <a:lstStyle/>
          <a:p>
            <a:r>
              <a:rPr kumimoji="0" lang="zh-CN" altLang="en-US" dirty="0" smtClean="0"/>
              <a:t>单击此处编辑母版标题样式</a:t>
            </a:r>
            <a:endParaRPr kumimoji="0" lang="en-US" dirty="0"/>
          </a:p>
        </p:txBody>
      </p:sp>
      <p:sp>
        <p:nvSpPr>
          <p:cNvPr id="13" name="文本占位符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30820CF-B880-4189-942D-D702A7CBA730}" type="datetimeFigureOut">
              <a:rPr lang="zh-CN" altLang="en-US" smtClean="0"/>
              <a:pPr/>
              <a:t>16-9-24</a:t>
            </a:fld>
            <a:endParaRPr lang="zh-CN" altLang="en-US"/>
          </a:p>
        </p:txBody>
      </p:sp>
      <p:sp>
        <p:nvSpPr>
          <p:cNvPr id="3" name="页脚占位符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000" kern="1200">
          <a:solidFill>
            <a:schemeClr val="accent1">
              <a:lumMod val="75000"/>
            </a:schemeClr>
          </a:solidFill>
          <a:latin typeface="Calibri" pitchFamily="34" charset="0"/>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hlt.suda.edu.cn/~zhli"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857224" y="3983974"/>
            <a:ext cx="7858180" cy="2016794"/>
          </a:xfrm>
        </p:spPr>
        <p:txBody>
          <a:bodyPr>
            <a:normAutofit/>
          </a:bodyPr>
          <a:lstStyle/>
          <a:p>
            <a:r>
              <a:rPr lang="en-US" altLang="zh-CN" dirty="0" smtClean="0">
                <a:solidFill>
                  <a:schemeClr val="tx1"/>
                </a:solidFill>
                <a:latin typeface="Times New Roman" pitchFamily="18" charset="0"/>
                <a:cs typeface="Times New Roman" pitchFamily="18" charset="0"/>
              </a:rPr>
              <a:t>Zhenghua </a:t>
            </a:r>
            <a:r>
              <a:rPr lang="en-US" altLang="zh-CN" dirty="0">
                <a:solidFill>
                  <a:schemeClr val="tx1"/>
                </a:solidFill>
                <a:latin typeface="Times New Roman" pitchFamily="18" charset="0"/>
                <a:cs typeface="Times New Roman" pitchFamily="18" charset="0"/>
              </a:rPr>
              <a:t>Li, </a:t>
            </a:r>
            <a:r>
              <a:rPr lang="en-US" altLang="zh-CN" dirty="0" smtClean="0">
                <a:solidFill>
                  <a:schemeClr val="tx1"/>
                </a:solidFill>
                <a:latin typeface="Times New Roman" pitchFamily="18" charset="0"/>
                <a:cs typeface="Times New Roman" pitchFamily="18" charset="0"/>
              </a:rPr>
              <a:t> </a:t>
            </a:r>
            <a:r>
              <a:rPr lang="en-US" altLang="zh-CN" dirty="0" err="1" smtClean="0">
                <a:solidFill>
                  <a:schemeClr val="tx1"/>
                </a:solidFill>
                <a:latin typeface="Times New Roman" pitchFamily="18" charset="0"/>
                <a:cs typeface="Times New Roman" pitchFamily="18" charset="0"/>
              </a:rPr>
              <a:t>Jiayuan</a:t>
            </a:r>
            <a:r>
              <a:rPr lang="en-US" altLang="zh-CN" dirty="0" smtClean="0">
                <a:solidFill>
                  <a:schemeClr val="tx1"/>
                </a:solidFill>
                <a:latin typeface="Times New Roman" pitchFamily="18" charset="0"/>
                <a:cs typeface="Times New Roman" pitchFamily="18" charset="0"/>
              </a:rPr>
              <a:t> Chao, Min </a:t>
            </a:r>
            <a:r>
              <a:rPr lang="en-US" altLang="zh-CN" dirty="0" smtClean="0">
                <a:solidFill>
                  <a:schemeClr val="tx1"/>
                </a:solidFill>
                <a:latin typeface="Times New Roman" pitchFamily="18" charset="0"/>
                <a:cs typeface="Times New Roman" pitchFamily="18" charset="0"/>
              </a:rPr>
              <a:t>Zhang, </a:t>
            </a:r>
            <a:r>
              <a:rPr lang="en-US" altLang="zh-CN" dirty="0" err="1" smtClean="0">
                <a:solidFill>
                  <a:schemeClr val="tx1"/>
                </a:solidFill>
                <a:latin typeface="Times New Roman" pitchFamily="18" charset="0"/>
                <a:cs typeface="Times New Roman" pitchFamily="18" charset="0"/>
              </a:rPr>
              <a:t>Jiwen</a:t>
            </a:r>
            <a:r>
              <a:rPr lang="en-US" altLang="zh-CN" dirty="0" smtClean="0">
                <a:solidFill>
                  <a:schemeClr val="tx1"/>
                </a:solidFill>
                <a:latin typeface="Times New Roman" pitchFamily="18" charset="0"/>
                <a:cs typeface="Times New Roman" pitchFamily="18" charset="0"/>
              </a:rPr>
              <a:t> Yang</a:t>
            </a:r>
            <a:endParaRPr lang="en-US" altLang="zh-CN" dirty="0" smtClean="0">
              <a:solidFill>
                <a:schemeClr val="tx1"/>
              </a:solidFill>
              <a:latin typeface="Times New Roman" pitchFamily="18" charset="0"/>
              <a:cs typeface="Times New Roman" pitchFamily="18" charset="0"/>
            </a:endParaRPr>
          </a:p>
          <a:p>
            <a:r>
              <a:rPr lang="en-US" altLang="zh-CN" dirty="0" smtClean="0">
                <a:solidFill>
                  <a:schemeClr val="tx1"/>
                </a:solidFill>
                <a:latin typeface="Times New Roman" pitchFamily="18" charset="0"/>
                <a:cs typeface="Times New Roman" pitchFamily="18" charset="0"/>
              </a:rPr>
              <a:t> {zhli13, </a:t>
            </a:r>
            <a:r>
              <a:rPr lang="en-US" altLang="zh-CN" dirty="0" err="1" smtClean="0">
                <a:solidFill>
                  <a:schemeClr val="tx1"/>
                </a:solidFill>
                <a:latin typeface="Times New Roman" pitchFamily="18" charset="0"/>
                <a:cs typeface="Times New Roman" pitchFamily="18" charset="0"/>
              </a:rPr>
              <a:t>minzhang</a:t>
            </a:r>
            <a:r>
              <a:rPr lang="en-US" altLang="zh-CN" dirty="0" smtClean="0">
                <a:solidFill>
                  <a:schemeClr val="tx1"/>
                </a:solidFill>
                <a:latin typeface="Times New Roman" pitchFamily="18" charset="0"/>
                <a:cs typeface="Times New Roman" pitchFamily="18" charset="0"/>
              </a:rPr>
              <a:t>, </a:t>
            </a:r>
            <a:r>
              <a:rPr lang="en-US" altLang="zh-CN" dirty="0" err="1" smtClean="0">
                <a:solidFill>
                  <a:schemeClr val="tx1"/>
                </a:solidFill>
                <a:latin typeface="Times New Roman" pitchFamily="18" charset="0"/>
                <a:cs typeface="Times New Roman" pitchFamily="18" charset="0"/>
              </a:rPr>
              <a:t>jwyang</a:t>
            </a:r>
            <a:r>
              <a:rPr lang="en-US" altLang="zh-CN" dirty="0" smtClean="0">
                <a:solidFill>
                  <a:schemeClr val="tx1"/>
                </a:solidFill>
                <a:latin typeface="Times New Roman" pitchFamily="18" charset="0"/>
                <a:cs typeface="Times New Roman" pitchFamily="18" charset="0"/>
              </a:rPr>
              <a:t>}</a:t>
            </a:r>
            <a:r>
              <a:rPr lang="en-US" altLang="zh-CN" dirty="0">
                <a:solidFill>
                  <a:schemeClr val="tx1"/>
                </a:solidFill>
                <a:latin typeface="Times New Roman" pitchFamily="18" charset="0"/>
                <a:cs typeface="Times New Roman" pitchFamily="18" charset="0"/>
              </a:rPr>
              <a:t>@</a:t>
            </a:r>
            <a:r>
              <a:rPr lang="en-US" altLang="zh-CN" dirty="0" smtClean="0">
                <a:solidFill>
                  <a:schemeClr val="tx1"/>
                </a:solidFill>
                <a:latin typeface="Times New Roman" pitchFamily="18" charset="0"/>
                <a:cs typeface="Times New Roman" pitchFamily="18" charset="0"/>
              </a:rPr>
              <a:t>suda.edu.cn;  china_cjy@163.com;</a:t>
            </a:r>
          </a:p>
          <a:p>
            <a:r>
              <a:rPr lang="en-US" altLang="zh-CN" dirty="0" smtClean="0">
                <a:solidFill>
                  <a:schemeClr val="tx1"/>
                </a:solidFill>
                <a:latin typeface="Times New Roman" pitchFamily="18" charset="0"/>
                <a:cs typeface="Times New Roman" pitchFamily="18" charset="0"/>
              </a:rPr>
              <a:t>Soochow University, China</a:t>
            </a:r>
            <a:endParaRPr lang="zh-CN" altLang="en-US" dirty="0">
              <a:solidFill>
                <a:schemeClr val="tx1"/>
              </a:solidFill>
              <a:latin typeface="Times New Roman" pitchFamily="18" charset="0"/>
              <a:cs typeface="Times New Roman" pitchFamily="18" charset="0"/>
            </a:endParaRPr>
          </a:p>
        </p:txBody>
      </p:sp>
      <p:sp>
        <p:nvSpPr>
          <p:cNvPr id="2" name="标题 1"/>
          <p:cNvSpPr>
            <a:spLocks noGrp="1"/>
          </p:cNvSpPr>
          <p:nvPr>
            <p:ph type="ctrTitle"/>
          </p:nvPr>
        </p:nvSpPr>
        <p:spPr>
          <a:xfrm>
            <a:off x="179512" y="1071546"/>
            <a:ext cx="8712968" cy="2214578"/>
          </a:xfrm>
        </p:spPr>
        <p:txBody>
          <a:bodyPr>
            <a:normAutofit/>
          </a:bodyPr>
          <a:lstStyle/>
          <a:p>
            <a:r>
              <a:rPr lang="en-US" altLang="zh-CN" dirty="0" smtClean="0">
                <a:solidFill>
                  <a:srgbClr val="1C07B9"/>
                </a:solidFill>
              </a:rPr>
              <a:t>Fast </a:t>
            </a:r>
            <a:r>
              <a:rPr lang="en-US" altLang="zh-CN" dirty="0">
                <a:solidFill>
                  <a:srgbClr val="FFFF00"/>
                </a:solidFill>
              </a:rPr>
              <a:t>C</a:t>
            </a:r>
            <a:r>
              <a:rPr lang="en-US" altLang="zh-CN" dirty="0" smtClean="0">
                <a:solidFill>
                  <a:srgbClr val="FFFF00"/>
                </a:solidFill>
              </a:rPr>
              <a:t>oupled</a:t>
            </a:r>
            <a:r>
              <a:rPr lang="en-US" altLang="zh-CN" dirty="0" smtClean="0">
                <a:solidFill>
                  <a:schemeClr val="bg1"/>
                </a:solidFill>
              </a:rPr>
              <a:t> Sequence Labeling on </a:t>
            </a:r>
            <a:r>
              <a:rPr lang="en-US" altLang="zh-CN" dirty="0" smtClean="0">
                <a:solidFill>
                  <a:srgbClr val="FFFF00"/>
                </a:solidFill>
              </a:rPr>
              <a:t>Heterogeneous Annotations </a:t>
            </a:r>
            <a:br>
              <a:rPr lang="en-US" altLang="zh-CN" dirty="0" smtClean="0">
                <a:solidFill>
                  <a:srgbClr val="FFFF00"/>
                </a:solidFill>
              </a:rPr>
            </a:br>
            <a:r>
              <a:rPr lang="en-US" altLang="zh-CN" dirty="0" smtClean="0">
                <a:solidFill>
                  <a:schemeClr val="bg1"/>
                </a:solidFill>
              </a:rPr>
              <a:t>via </a:t>
            </a:r>
            <a:r>
              <a:rPr lang="en-US" altLang="zh-CN" dirty="0" smtClean="0">
                <a:solidFill>
                  <a:srgbClr val="260AF6"/>
                </a:solidFill>
              </a:rPr>
              <a:t>Context-aware Pruning</a:t>
            </a:r>
            <a:endParaRPr lang="zh-CN" altLang="en-US" dirty="0">
              <a:solidFill>
                <a:srgbClr val="260AF6"/>
              </a:solidFill>
            </a:endParaRPr>
          </a:p>
        </p:txBody>
      </p:sp>
    </p:spTree>
    <p:extLst>
      <p:ext uri="{BB962C8B-B14F-4D97-AF65-F5344CB8AC3E}">
        <p14:creationId xmlns:p14="http://schemas.microsoft.com/office/powerpoint/2010/main" val="32150682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An interesting problem in our </a:t>
            </a:r>
            <a:r>
              <a:rPr lang="en-US" altLang="zh-CN" dirty="0" smtClean="0"/>
              <a:t>mind – POS tagging</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sp>
        <p:nvSpPr>
          <p:cNvPr id="13" name="流程图: 文档 12"/>
          <p:cNvSpPr/>
          <p:nvPr/>
        </p:nvSpPr>
        <p:spPr>
          <a:xfrm>
            <a:off x="196042" y="1653442"/>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CTB</a:t>
            </a:r>
          </a:p>
        </p:txBody>
      </p:sp>
      <p:sp>
        <p:nvSpPr>
          <p:cNvPr id="6" name="流程图: 文档 5"/>
          <p:cNvSpPr/>
          <p:nvPr/>
        </p:nvSpPr>
        <p:spPr>
          <a:xfrm>
            <a:off x="179512" y="4660148"/>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PD</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556792"/>
            <a:ext cx="6731718" cy="1309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7" y="4653135"/>
            <a:ext cx="6661971" cy="1276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丁字箭头 2"/>
          <p:cNvSpPr/>
          <p:nvPr/>
        </p:nvSpPr>
        <p:spPr>
          <a:xfrm rot="16200000" flipV="1">
            <a:off x="1379520" y="2877065"/>
            <a:ext cx="924604" cy="1740443"/>
          </a:xfrm>
          <a:prstGeom prst="leftRightUpArrow">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sp>
        <p:nvSpPr>
          <p:cNvPr id="10" name="标题 1"/>
          <p:cNvSpPr txBox="1">
            <a:spLocks/>
          </p:cNvSpPr>
          <p:nvPr/>
        </p:nvSpPr>
        <p:spPr>
          <a:xfrm>
            <a:off x="3059832" y="3212976"/>
            <a:ext cx="5040560" cy="817778"/>
          </a:xfrm>
          <a:prstGeom prst="rect">
            <a:avLst/>
          </a:prstGeom>
        </p:spPr>
        <p:txBody>
          <a:bodyPr bIns="91440" anchor="b" anchorCtr="0">
            <a:normAutofit fontScale="85000" lnSpcReduction="200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sz="3200" dirty="0" smtClean="0"/>
              <a:t>How to effectively</a:t>
            </a:r>
            <a:r>
              <a:rPr lang="zh-CN" altLang="en-US" sz="3200" dirty="0" smtClean="0"/>
              <a:t> </a:t>
            </a:r>
            <a:r>
              <a:rPr lang="en-US" altLang="zh-CN" sz="3200" dirty="0" smtClean="0"/>
              <a:t>learn from heterogeneous data?</a:t>
            </a:r>
            <a:endParaRPr lang="zh-CN" altLang="en-US" sz="3200" dirty="0"/>
          </a:p>
        </p:txBody>
      </p:sp>
    </p:spTree>
    <p:extLst>
      <p:ext uri="{BB962C8B-B14F-4D97-AF65-F5344CB8AC3E}">
        <p14:creationId xmlns:p14="http://schemas.microsoft.com/office/powerpoint/2010/main" val="32419775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An interesting problem in our </a:t>
            </a:r>
            <a:r>
              <a:rPr lang="en-US" altLang="zh-CN" dirty="0" smtClean="0"/>
              <a:t>mind</a:t>
            </a:r>
            <a:r>
              <a:rPr lang="zh-CN" altLang="en-US" dirty="0" smtClean="0"/>
              <a:t> </a:t>
            </a:r>
            <a:r>
              <a:rPr lang="en-US" altLang="zh-CN" dirty="0" smtClean="0"/>
              <a:t>–</a:t>
            </a:r>
            <a:r>
              <a:rPr lang="zh-CN" altLang="en-US" dirty="0" smtClean="0"/>
              <a:t> </a:t>
            </a:r>
            <a:r>
              <a:rPr lang="en-US" altLang="zh-CN" dirty="0" smtClean="0"/>
              <a:t>joint</a:t>
            </a:r>
            <a:r>
              <a:rPr lang="zh-CN" altLang="en-US" dirty="0" smtClean="0"/>
              <a:t> </a:t>
            </a:r>
            <a:r>
              <a:rPr lang="en-US" altLang="zh-CN" dirty="0" smtClean="0"/>
              <a:t>WS&amp;POS</a:t>
            </a:r>
            <a:r>
              <a:rPr lang="zh-CN" altLang="en-US" dirty="0" smtClean="0"/>
              <a:t> </a:t>
            </a:r>
            <a:r>
              <a:rPr lang="en-US" altLang="zh-CN" dirty="0" smtClean="0"/>
              <a:t>tagging</a:t>
            </a:r>
            <a:endParaRPr lang="zh-CN" altLang="en-US" dirty="0"/>
          </a:p>
        </p:txBody>
      </p:sp>
      <p:pic>
        <p:nvPicPr>
          <p:cNvPr id="5" name="图片 4"/>
          <p:cNvPicPr>
            <a:picLocks noChangeAspect="1"/>
          </p:cNvPicPr>
          <p:nvPr/>
        </p:nvPicPr>
        <p:blipFill>
          <a:blip r:embed="rId3"/>
          <a:stretch>
            <a:fillRect/>
          </a:stretch>
        </p:blipFill>
        <p:spPr>
          <a:xfrm>
            <a:off x="-39215" y="2247900"/>
            <a:ext cx="9144000" cy="2344453"/>
          </a:xfrm>
          <a:prstGeom prst="rect">
            <a:avLst/>
          </a:prstGeom>
        </p:spPr>
      </p:pic>
      <p:sp>
        <p:nvSpPr>
          <p:cNvPr id="12" name="标题 1"/>
          <p:cNvSpPr txBox="1">
            <a:spLocks/>
          </p:cNvSpPr>
          <p:nvPr/>
        </p:nvSpPr>
        <p:spPr>
          <a:xfrm>
            <a:off x="539552" y="4941168"/>
            <a:ext cx="8064896" cy="1224136"/>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sz="3200" dirty="0" smtClean="0"/>
              <a:t>How to effectively</a:t>
            </a:r>
            <a:r>
              <a:rPr lang="zh-CN" altLang="en-US" sz="3200" dirty="0" smtClean="0"/>
              <a:t> </a:t>
            </a:r>
            <a:r>
              <a:rPr lang="en-US" altLang="zh-CN" sz="3200" dirty="0" smtClean="0"/>
              <a:t>train</a:t>
            </a:r>
            <a:r>
              <a:rPr lang="zh-CN" altLang="en-US" sz="3200" dirty="0" smtClean="0"/>
              <a:t> </a:t>
            </a:r>
            <a:r>
              <a:rPr lang="en-US" altLang="zh-CN" sz="3200" dirty="0" smtClean="0"/>
              <a:t>statistical</a:t>
            </a:r>
            <a:r>
              <a:rPr lang="zh-CN" altLang="en-US" sz="3200" dirty="0" smtClean="0"/>
              <a:t> </a:t>
            </a:r>
            <a:r>
              <a:rPr lang="en-US" altLang="zh-CN" sz="3200" dirty="0" smtClean="0"/>
              <a:t>models</a:t>
            </a:r>
            <a:r>
              <a:rPr lang="zh-CN" altLang="en-US" sz="3200" dirty="0" smtClean="0"/>
              <a:t> </a:t>
            </a:r>
            <a:r>
              <a:rPr lang="en-US" altLang="zh-CN" sz="3200" dirty="0" smtClean="0"/>
              <a:t>with</a:t>
            </a:r>
            <a:r>
              <a:rPr lang="zh-CN" altLang="en-US" sz="3200" dirty="0" smtClean="0"/>
              <a:t> </a:t>
            </a:r>
            <a:r>
              <a:rPr lang="en-US" altLang="zh-CN" sz="3200" dirty="0" smtClean="0"/>
              <a:t>heterogeneous data?</a:t>
            </a:r>
            <a:r>
              <a:rPr lang="zh-CN" altLang="en-US" sz="3200" dirty="0" smtClean="0"/>
              <a:t> </a:t>
            </a:r>
            <a:endParaRPr lang="en-US" altLang="zh-CN" sz="3200" dirty="0"/>
          </a:p>
        </p:txBody>
      </p:sp>
    </p:spTree>
    <p:extLst>
      <p:ext uri="{BB962C8B-B14F-4D97-AF65-F5344CB8AC3E}">
        <p14:creationId xmlns:p14="http://schemas.microsoft.com/office/powerpoint/2010/main" val="36007592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Challenges</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200" dirty="0" smtClean="0"/>
              <a:t>How to capture the </a:t>
            </a:r>
            <a:r>
              <a:rPr lang="en-US" altLang="zh-CN" sz="3200" dirty="0" smtClean="0">
                <a:solidFill>
                  <a:srgbClr val="1C07B9"/>
                </a:solidFill>
              </a:rPr>
              <a:t>structure/tag correspondences </a:t>
            </a:r>
            <a:r>
              <a:rPr lang="en-US" altLang="zh-CN" sz="3200" dirty="0" smtClean="0"/>
              <a:t>between two guidelines?</a:t>
            </a:r>
          </a:p>
          <a:p>
            <a:pPr lvl="1"/>
            <a:r>
              <a:rPr lang="en-US" altLang="zh-CN" sz="3200" dirty="0" smtClean="0"/>
              <a:t>Usually context-sensitive. </a:t>
            </a:r>
          </a:p>
          <a:p>
            <a:r>
              <a:rPr lang="en-US" altLang="zh-CN" sz="3200" dirty="0" smtClean="0"/>
              <a:t>The datasets (CTB/PD) are typically </a:t>
            </a:r>
            <a:r>
              <a:rPr lang="en-US" altLang="zh-CN" sz="3200" dirty="0" smtClean="0">
                <a:solidFill>
                  <a:srgbClr val="1C07B9"/>
                </a:solidFill>
              </a:rPr>
              <a:t>non-overlapping</a:t>
            </a:r>
            <a:r>
              <a:rPr lang="en-US" altLang="zh-CN" sz="3200" dirty="0" smtClean="0"/>
              <a:t>. Thus it is difficult to build a model to automatically learn the correspondences.</a:t>
            </a:r>
            <a:endParaRPr lang="zh-CN" altLang="en-US" sz="3200" dirty="0"/>
          </a:p>
        </p:txBody>
      </p:sp>
    </p:spTree>
    <p:extLst>
      <p:ext uri="{BB962C8B-B14F-4D97-AF65-F5344CB8AC3E}">
        <p14:creationId xmlns:p14="http://schemas.microsoft.com/office/powerpoint/2010/main" val="32419775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Previous work</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lnSpcReduction="10000"/>
          </a:bodyPr>
          <a:lstStyle/>
          <a:p>
            <a:r>
              <a:rPr lang="en-US" altLang="zh-CN" sz="3600" dirty="0" smtClean="0"/>
              <a:t>Guide-feature based method (indirectly</a:t>
            </a:r>
            <a:r>
              <a:rPr lang="zh-CN" altLang="en-US" sz="3600" dirty="0" smtClean="0"/>
              <a:t> </a:t>
            </a:r>
            <a:r>
              <a:rPr lang="en-US" altLang="zh-CN" sz="3600" dirty="0" smtClean="0"/>
              <a:t>use</a:t>
            </a:r>
            <a:r>
              <a:rPr lang="zh-CN" altLang="en-US" sz="3600" dirty="0" smtClean="0"/>
              <a:t> </a:t>
            </a:r>
            <a:r>
              <a:rPr lang="en-US" altLang="zh-CN" sz="3600" dirty="0" smtClean="0"/>
              <a:t>one</a:t>
            </a:r>
            <a:r>
              <a:rPr lang="zh-CN" altLang="en-US" sz="3600" dirty="0" smtClean="0"/>
              <a:t> </a:t>
            </a:r>
            <a:r>
              <a:rPr lang="en-US" altLang="zh-CN" sz="3600" dirty="0" smtClean="0"/>
              <a:t>data</a:t>
            </a:r>
            <a:r>
              <a:rPr lang="zh-CN" altLang="en-US" sz="3600" dirty="0" smtClean="0"/>
              <a:t> </a:t>
            </a:r>
            <a:r>
              <a:rPr lang="en-US" altLang="zh-CN" sz="3600" dirty="0" smtClean="0"/>
              <a:t>to</a:t>
            </a:r>
            <a:r>
              <a:rPr lang="zh-CN" altLang="en-US" sz="3600" dirty="0" smtClean="0"/>
              <a:t> </a:t>
            </a:r>
            <a:r>
              <a:rPr lang="en-US" altLang="zh-CN" sz="3600" dirty="0" smtClean="0"/>
              <a:t>produce</a:t>
            </a:r>
            <a:r>
              <a:rPr lang="zh-CN" altLang="en-US" sz="3600" dirty="0" smtClean="0"/>
              <a:t> </a:t>
            </a:r>
            <a:r>
              <a:rPr lang="en-US" altLang="zh-CN" sz="3600" dirty="0" smtClean="0"/>
              <a:t>automatic</a:t>
            </a:r>
            <a:r>
              <a:rPr lang="zh-CN" altLang="en-US" sz="3600" dirty="0" smtClean="0"/>
              <a:t> </a:t>
            </a:r>
            <a:r>
              <a:rPr lang="en-US" altLang="zh-CN" sz="3600" dirty="0" smtClean="0"/>
              <a:t>guide</a:t>
            </a:r>
            <a:r>
              <a:rPr lang="zh-CN" altLang="en-US" sz="3600" dirty="0" smtClean="0"/>
              <a:t> </a:t>
            </a:r>
            <a:r>
              <a:rPr lang="en-US" altLang="zh-CN" sz="3600" dirty="0" smtClean="0"/>
              <a:t>labels</a:t>
            </a:r>
            <a:r>
              <a:rPr lang="zh-CN" altLang="en-US" sz="3600" dirty="0" smtClean="0"/>
              <a:t> </a:t>
            </a:r>
            <a:r>
              <a:rPr lang="en-US" altLang="zh-CN" sz="3600" dirty="0" smtClean="0"/>
              <a:t>on</a:t>
            </a:r>
            <a:r>
              <a:rPr lang="zh-CN" altLang="en-US" sz="3600" dirty="0" smtClean="0"/>
              <a:t> </a:t>
            </a:r>
            <a:r>
              <a:rPr lang="en-US" altLang="zh-CN" sz="3600" dirty="0" smtClean="0"/>
              <a:t>another</a:t>
            </a:r>
            <a:r>
              <a:rPr lang="zh-CN" altLang="en-US" sz="3600" dirty="0" smtClean="0"/>
              <a:t> </a:t>
            </a:r>
            <a:r>
              <a:rPr lang="en-US" altLang="zh-CN" sz="3600" dirty="0" smtClean="0"/>
              <a:t>data)</a:t>
            </a:r>
          </a:p>
          <a:p>
            <a:pPr lvl="1"/>
            <a:r>
              <a:rPr lang="en-US" altLang="zh-CN" sz="3200" dirty="0" smtClean="0"/>
              <a:t>Word segmentation, POS tagging (Jiang+ 09; Sun &amp; Wan 12; Jiang+12; </a:t>
            </a:r>
            <a:r>
              <a:rPr lang="en-US" altLang="zh-CN" sz="3200" dirty="0" err="1" smtClean="0"/>
              <a:t>Gao</a:t>
            </a:r>
            <a:r>
              <a:rPr lang="en-US" altLang="zh-CN" sz="3200" dirty="0" smtClean="0"/>
              <a:t>+ 14)</a:t>
            </a:r>
          </a:p>
          <a:p>
            <a:pPr lvl="1"/>
            <a:r>
              <a:rPr lang="en-US" altLang="zh-CN" sz="3200" dirty="0" smtClean="0"/>
              <a:t>Dependency parsing (Li+ 12)</a:t>
            </a:r>
          </a:p>
          <a:p>
            <a:pPr lvl="1"/>
            <a:r>
              <a:rPr lang="en-US" altLang="zh-CN" sz="3200" dirty="0" smtClean="0"/>
              <a:t>Constituent </a:t>
            </a:r>
            <a:r>
              <a:rPr lang="en-US" altLang="zh-CN" sz="3200" dirty="0" err="1" smtClean="0"/>
              <a:t>treebank</a:t>
            </a:r>
            <a:r>
              <a:rPr lang="en-US" altLang="zh-CN" sz="3200" dirty="0" smtClean="0"/>
              <a:t> conversion</a:t>
            </a:r>
            <a:r>
              <a:rPr lang="en-US" altLang="zh-CN" sz="3200" dirty="0"/>
              <a:t> (Zhu+ 11; Jiang+ 13</a:t>
            </a:r>
            <a:r>
              <a:rPr lang="en-US" altLang="zh-CN" sz="3200" dirty="0" smtClean="0"/>
              <a:t>)</a:t>
            </a:r>
          </a:p>
          <a:p>
            <a:pPr lvl="1"/>
            <a:r>
              <a:rPr lang="en-US" altLang="zh-CN" sz="3200" dirty="0" smtClean="0"/>
              <a:t>…</a:t>
            </a:r>
          </a:p>
        </p:txBody>
      </p:sp>
    </p:spTree>
    <p:extLst>
      <p:ext uri="{BB962C8B-B14F-4D97-AF65-F5344CB8AC3E}">
        <p14:creationId xmlns:p14="http://schemas.microsoft.com/office/powerpoint/2010/main" val="32419775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Previous work</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600" dirty="0" smtClean="0"/>
              <a:t>Coupled sequence labeling</a:t>
            </a:r>
            <a:r>
              <a:rPr lang="zh-CN" altLang="en-US" sz="3600" dirty="0" smtClean="0"/>
              <a:t>: </a:t>
            </a:r>
            <a:r>
              <a:rPr lang="en-US" altLang="zh-CN" sz="3600" dirty="0" smtClean="0"/>
              <a:t>directly</a:t>
            </a:r>
            <a:r>
              <a:rPr lang="zh-CN" altLang="en-US" sz="3600" dirty="0" smtClean="0"/>
              <a:t> </a:t>
            </a:r>
            <a:r>
              <a:rPr lang="en-US" altLang="zh-CN" sz="3600" dirty="0" smtClean="0"/>
              <a:t>learn</a:t>
            </a:r>
            <a:r>
              <a:rPr lang="zh-CN" altLang="en-US" sz="3600" dirty="0" smtClean="0"/>
              <a:t> </a:t>
            </a:r>
            <a:r>
              <a:rPr lang="en-US" altLang="zh-CN" sz="3600" dirty="0" smtClean="0"/>
              <a:t>from</a:t>
            </a:r>
            <a:r>
              <a:rPr lang="zh-CN" altLang="en-US" sz="3600" dirty="0" smtClean="0"/>
              <a:t> </a:t>
            </a:r>
            <a:r>
              <a:rPr lang="en-US" altLang="zh-CN" sz="3600" dirty="0" smtClean="0"/>
              <a:t>heterogeneous</a:t>
            </a:r>
            <a:r>
              <a:rPr lang="zh-CN" altLang="en-US" sz="3600" dirty="0" smtClean="0"/>
              <a:t> </a:t>
            </a:r>
            <a:r>
              <a:rPr lang="en-US" altLang="zh-CN" sz="3600" dirty="0" smtClean="0"/>
              <a:t>data</a:t>
            </a:r>
          </a:p>
          <a:p>
            <a:pPr lvl="1"/>
            <a:r>
              <a:rPr lang="en-US" altLang="zh-CN" sz="3200" dirty="0" smtClean="0"/>
              <a:t>Joint word segmentation and POS tagging (</a:t>
            </a:r>
            <a:r>
              <a:rPr lang="en-US" altLang="zh-CN" sz="3200" dirty="0" err="1" smtClean="0"/>
              <a:t>Qiu</a:t>
            </a:r>
            <a:r>
              <a:rPr lang="en-US" altLang="zh-CN" sz="3200" dirty="0" smtClean="0"/>
              <a:t>+ 13)</a:t>
            </a:r>
          </a:p>
          <a:p>
            <a:pPr lvl="1"/>
            <a:r>
              <a:rPr lang="en-US" altLang="zh-CN" sz="3200" dirty="0" smtClean="0"/>
              <a:t>POS tagging (Li+ 15, Chen+ 16)</a:t>
            </a:r>
          </a:p>
          <a:p>
            <a:pPr lvl="1"/>
            <a:endParaRPr lang="en-US" altLang="zh-CN" sz="3200" dirty="0"/>
          </a:p>
        </p:txBody>
      </p:sp>
    </p:spTree>
    <p:extLst>
      <p:ext uri="{BB962C8B-B14F-4D97-AF65-F5344CB8AC3E}">
        <p14:creationId xmlns:p14="http://schemas.microsoft.com/office/powerpoint/2010/main" val="15082767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Two drawbacks of the</a:t>
            </a:r>
            <a:r>
              <a:rPr lang="zh-CN" altLang="en-US" dirty="0" smtClean="0"/>
              <a:t> </a:t>
            </a:r>
            <a:r>
              <a:rPr lang="en-US" altLang="zh-CN" dirty="0" smtClean="0"/>
              <a:t>coupled</a:t>
            </a:r>
            <a:r>
              <a:rPr lang="zh-CN" altLang="en-US" dirty="0" smtClean="0"/>
              <a:t> </a:t>
            </a:r>
            <a:r>
              <a:rPr lang="en-US" altLang="zh-CN" dirty="0" smtClean="0"/>
              <a:t>approach</a:t>
            </a:r>
            <a:r>
              <a:rPr lang="zh-CN" altLang="en-US" dirty="0" smtClean="0"/>
              <a:t> </a:t>
            </a:r>
            <a:r>
              <a:rPr lang="en-US" altLang="zh-CN" dirty="0" smtClean="0"/>
              <a:t>of</a:t>
            </a:r>
            <a:r>
              <a:rPr lang="zh-CN" altLang="en-US" dirty="0" smtClean="0"/>
              <a:t> </a:t>
            </a:r>
            <a:r>
              <a:rPr lang="en-US" altLang="zh-CN" dirty="0" smtClean="0"/>
              <a:t>Li+ 15</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600" dirty="0"/>
              <a:t>Manually</a:t>
            </a:r>
            <a:r>
              <a:rPr lang="zh-CN" altLang="en-US" sz="3600" dirty="0"/>
              <a:t> </a:t>
            </a:r>
            <a:r>
              <a:rPr lang="en-US" altLang="zh-CN" sz="3600" dirty="0"/>
              <a:t>design</a:t>
            </a:r>
            <a:r>
              <a:rPr lang="zh-CN" altLang="en-US" sz="3600" dirty="0"/>
              <a:t>  </a:t>
            </a:r>
            <a:r>
              <a:rPr lang="en-US" altLang="zh-CN" sz="3600" dirty="0"/>
              <a:t>tag-to-tag</a:t>
            </a:r>
            <a:r>
              <a:rPr lang="zh-CN" altLang="en-US" sz="3600" dirty="0"/>
              <a:t> </a:t>
            </a:r>
            <a:r>
              <a:rPr lang="en-US" altLang="zh-CN" sz="3600" dirty="0"/>
              <a:t>mapping</a:t>
            </a:r>
            <a:r>
              <a:rPr lang="zh-CN" altLang="en-US" sz="3600" dirty="0"/>
              <a:t> </a:t>
            </a:r>
            <a:r>
              <a:rPr lang="en-US" altLang="zh-CN" sz="3600" dirty="0"/>
              <a:t>rules</a:t>
            </a:r>
            <a:r>
              <a:rPr lang="zh-CN" altLang="en-US" sz="3600" dirty="0"/>
              <a:t> </a:t>
            </a:r>
            <a:r>
              <a:rPr lang="en-US" altLang="zh-CN" sz="3600" dirty="0"/>
              <a:t>to</a:t>
            </a:r>
            <a:r>
              <a:rPr lang="zh-CN" altLang="en-US" sz="3600" dirty="0"/>
              <a:t> </a:t>
            </a:r>
            <a:r>
              <a:rPr lang="en-US" altLang="zh-CN" sz="3600" dirty="0"/>
              <a:t>constrain</a:t>
            </a:r>
            <a:r>
              <a:rPr lang="zh-CN" altLang="en-US" sz="3600" dirty="0"/>
              <a:t> </a:t>
            </a:r>
            <a:r>
              <a:rPr lang="en-US" altLang="zh-CN" sz="3600" dirty="0"/>
              <a:t>the</a:t>
            </a:r>
            <a:r>
              <a:rPr lang="zh-CN" altLang="en-US" sz="3600" dirty="0"/>
              <a:t> </a:t>
            </a:r>
            <a:r>
              <a:rPr lang="en-US" altLang="zh-CN" sz="3600" dirty="0"/>
              <a:t>search</a:t>
            </a:r>
            <a:r>
              <a:rPr lang="zh-CN" altLang="en-US" sz="3600" dirty="0"/>
              <a:t> </a:t>
            </a:r>
            <a:r>
              <a:rPr lang="en-US" altLang="zh-CN" sz="3600" dirty="0" smtClean="0"/>
              <a:t>space</a:t>
            </a:r>
            <a:endParaRPr lang="en-US" altLang="zh-CN" sz="3600" dirty="0"/>
          </a:p>
          <a:p>
            <a:pPr lvl="1"/>
            <a:r>
              <a:rPr lang="en-US" altLang="zh-CN" sz="3200" dirty="0" smtClean="0"/>
              <a:t>Very</a:t>
            </a:r>
            <a:r>
              <a:rPr lang="zh-CN" altLang="en-US" sz="3200" dirty="0" smtClean="0"/>
              <a:t> </a:t>
            </a:r>
            <a:r>
              <a:rPr lang="en-US" altLang="zh-CN" sz="3200" dirty="0" smtClean="0"/>
              <a:t>difficult</a:t>
            </a:r>
            <a:r>
              <a:rPr lang="zh-CN" altLang="en-US" sz="3200" dirty="0" smtClean="0"/>
              <a:t> </a:t>
            </a:r>
            <a:r>
              <a:rPr lang="en-US" altLang="zh-CN" sz="3200" dirty="0" smtClean="0"/>
              <a:t>for</a:t>
            </a:r>
            <a:r>
              <a:rPr lang="zh-CN" altLang="en-US" sz="3200" dirty="0" smtClean="0"/>
              <a:t> </a:t>
            </a:r>
            <a:r>
              <a:rPr lang="en-US" altLang="zh-CN" sz="3200" dirty="0" smtClean="0"/>
              <a:t>POS</a:t>
            </a:r>
            <a:r>
              <a:rPr lang="zh-CN" altLang="en-US" sz="3200" dirty="0" smtClean="0"/>
              <a:t> </a:t>
            </a:r>
            <a:r>
              <a:rPr lang="en-US" altLang="zh-CN" sz="3200" dirty="0" smtClean="0"/>
              <a:t>tagging</a:t>
            </a:r>
          </a:p>
          <a:p>
            <a:pPr lvl="1"/>
            <a:r>
              <a:rPr lang="en-US" altLang="zh-CN" sz="3200" dirty="0" smtClean="0"/>
              <a:t>Impossible</a:t>
            </a:r>
            <a:r>
              <a:rPr lang="zh-CN" altLang="en-US" sz="3200" dirty="0" smtClean="0"/>
              <a:t> </a:t>
            </a:r>
            <a:r>
              <a:rPr lang="en-US" altLang="zh-CN" sz="3200" dirty="0" smtClean="0"/>
              <a:t>for</a:t>
            </a:r>
            <a:r>
              <a:rPr lang="zh-CN" altLang="en-US" sz="3200" dirty="0" smtClean="0"/>
              <a:t> </a:t>
            </a:r>
            <a:r>
              <a:rPr lang="en-US" altLang="zh-CN" sz="3200" dirty="0" smtClean="0"/>
              <a:t>joint</a:t>
            </a:r>
            <a:r>
              <a:rPr lang="zh-CN" altLang="en-US" sz="3200" dirty="0" smtClean="0"/>
              <a:t> </a:t>
            </a:r>
            <a:r>
              <a:rPr lang="en-US" altLang="zh-CN" sz="3200" dirty="0" smtClean="0"/>
              <a:t>WS&amp;POS</a:t>
            </a:r>
            <a:r>
              <a:rPr lang="zh-CN" altLang="en-US" sz="3200" dirty="0" smtClean="0"/>
              <a:t> </a:t>
            </a:r>
            <a:r>
              <a:rPr lang="en-US" altLang="zh-CN" sz="3200" dirty="0" smtClean="0"/>
              <a:t>tagging</a:t>
            </a:r>
          </a:p>
          <a:p>
            <a:pPr lvl="1"/>
            <a:r>
              <a:rPr lang="en-US" altLang="zh-CN" sz="3200" dirty="0" smtClean="0"/>
              <a:t>Hurt</a:t>
            </a:r>
            <a:r>
              <a:rPr lang="zh-CN" altLang="en-US" sz="3200" dirty="0" smtClean="0"/>
              <a:t> </a:t>
            </a:r>
            <a:r>
              <a:rPr lang="en-US" altLang="zh-CN" sz="3200" dirty="0" smtClean="0"/>
              <a:t>accuracy</a:t>
            </a:r>
          </a:p>
          <a:p>
            <a:r>
              <a:rPr lang="en-US" altLang="zh-CN" sz="3600" dirty="0" smtClean="0"/>
              <a:t>Still</a:t>
            </a:r>
            <a:r>
              <a:rPr lang="zh-CN" altLang="en-US" sz="3600" dirty="0" smtClean="0"/>
              <a:t> </a:t>
            </a:r>
            <a:r>
              <a:rPr lang="en-US" altLang="zh-CN" sz="3600" dirty="0" smtClean="0"/>
              <a:t>very</a:t>
            </a:r>
            <a:r>
              <a:rPr lang="zh-CN" altLang="en-US" sz="3600" dirty="0" smtClean="0"/>
              <a:t> </a:t>
            </a:r>
            <a:r>
              <a:rPr lang="en-US" altLang="zh-CN" sz="3600" dirty="0" smtClean="0"/>
              <a:t>inefficient</a:t>
            </a:r>
          </a:p>
        </p:txBody>
      </p:sp>
      <p:sp>
        <p:nvSpPr>
          <p:cNvPr id="4" name="标题 1"/>
          <p:cNvSpPr txBox="1">
            <a:spLocks/>
          </p:cNvSpPr>
          <p:nvPr/>
        </p:nvSpPr>
        <p:spPr>
          <a:xfrm>
            <a:off x="539552" y="4941168"/>
            <a:ext cx="8064896" cy="1224136"/>
          </a:xfrm>
          <a:prstGeom prst="rect">
            <a:avLst/>
          </a:prstGeom>
        </p:spPr>
        <p:txBody>
          <a:bodyPr bIns="91440" anchor="b" anchorCtr="0">
            <a:normAutofit fontScale="92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sz="3200" dirty="0" smtClean="0"/>
              <a:t>This</a:t>
            </a:r>
            <a:r>
              <a:rPr lang="zh-CN" altLang="en-US" sz="3200" dirty="0" smtClean="0"/>
              <a:t> </a:t>
            </a:r>
            <a:r>
              <a:rPr lang="en-US" altLang="zh-CN" sz="3200" dirty="0" smtClean="0"/>
              <a:t>work</a:t>
            </a:r>
            <a:r>
              <a:rPr lang="zh-CN" altLang="en-US" sz="3200" dirty="0" smtClean="0"/>
              <a:t> </a:t>
            </a:r>
            <a:r>
              <a:rPr lang="en-US" altLang="zh-CN" sz="3200" dirty="0" smtClean="0"/>
              <a:t>solves</a:t>
            </a:r>
            <a:r>
              <a:rPr lang="zh-CN" altLang="en-US" sz="3200" dirty="0" smtClean="0"/>
              <a:t> </a:t>
            </a:r>
            <a:r>
              <a:rPr lang="en-US" altLang="zh-CN" sz="3200" dirty="0" smtClean="0"/>
              <a:t>the</a:t>
            </a:r>
            <a:r>
              <a:rPr lang="zh-CN" altLang="en-US" sz="3200" dirty="0" smtClean="0"/>
              <a:t> </a:t>
            </a:r>
            <a:r>
              <a:rPr lang="en-US" altLang="zh-CN" sz="3200" dirty="0" smtClean="0"/>
              <a:t>efficiency</a:t>
            </a:r>
            <a:r>
              <a:rPr lang="zh-CN" altLang="en-US" sz="3200" dirty="0" smtClean="0"/>
              <a:t> </a:t>
            </a:r>
            <a:r>
              <a:rPr lang="en-US" altLang="zh-CN" sz="3200" dirty="0" smtClean="0"/>
              <a:t>problem,</a:t>
            </a:r>
            <a:r>
              <a:rPr lang="zh-CN" altLang="en-US" sz="3200" dirty="0" smtClean="0"/>
              <a:t> </a:t>
            </a:r>
            <a:r>
              <a:rPr lang="en-US" altLang="zh-CN" sz="3200" dirty="0" smtClean="0"/>
              <a:t>making</a:t>
            </a:r>
            <a:r>
              <a:rPr lang="zh-CN" altLang="en-US" sz="3200" dirty="0" smtClean="0"/>
              <a:t> </a:t>
            </a:r>
            <a:r>
              <a:rPr lang="en-US" altLang="zh-CN" sz="3200" dirty="0" smtClean="0"/>
              <a:t>the</a:t>
            </a:r>
            <a:r>
              <a:rPr lang="zh-CN" altLang="en-US" sz="3200" dirty="0" smtClean="0"/>
              <a:t> </a:t>
            </a:r>
            <a:r>
              <a:rPr lang="en-US" altLang="zh-CN" sz="3200" dirty="0" smtClean="0"/>
              <a:t>coupled</a:t>
            </a:r>
            <a:r>
              <a:rPr lang="zh-CN" altLang="en-US" sz="3200" dirty="0" smtClean="0"/>
              <a:t> </a:t>
            </a:r>
            <a:r>
              <a:rPr lang="en-US" altLang="zh-CN" sz="3200" dirty="0" smtClean="0"/>
              <a:t>approach</a:t>
            </a:r>
            <a:r>
              <a:rPr lang="zh-CN" altLang="en-US" sz="3200" dirty="0" smtClean="0"/>
              <a:t> </a:t>
            </a:r>
            <a:r>
              <a:rPr lang="en-US" altLang="zh-CN" sz="3200" dirty="0" smtClean="0"/>
              <a:t>more</a:t>
            </a:r>
            <a:r>
              <a:rPr lang="zh-CN" altLang="en-US" sz="3200" dirty="0" smtClean="0"/>
              <a:t> </a:t>
            </a:r>
            <a:r>
              <a:rPr lang="en-US" altLang="zh-CN" sz="3200" dirty="0" smtClean="0"/>
              <a:t>elegant</a:t>
            </a:r>
            <a:r>
              <a:rPr lang="zh-CN" altLang="en-US" sz="3200" dirty="0" smtClean="0"/>
              <a:t> </a:t>
            </a:r>
            <a:r>
              <a:rPr lang="en-US" altLang="zh-CN" sz="3200" dirty="0" smtClean="0"/>
              <a:t>and</a:t>
            </a:r>
            <a:r>
              <a:rPr lang="zh-CN" altLang="en-US" sz="3200" dirty="0" smtClean="0"/>
              <a:t> </a:t>
            </a:r>
            <a:r>
              <a:rPr lang="en-US" altLang="zh-CN" sz="3200" dirty="0" smtClean="0"/>
              <a:t>general.</a:t>
            </a:r>
            <a:endParaRPr lang="en-US" altLang="zh-CN" sz="3200" dirty="0"/>
          </a:p>
        </p:txBody>
      </p:sp>
    </p:spTree>
    <p:extLst>
      <p:ext uri="{BB962C8B-B14F-4D97-AF65-F5344CB8AC3E}">
        <p14:creationId xmlns:p14="http://schemas.microsoft.com/office/powerpoint/2010/main" val="16451859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sp>
        <p:nvSpPr>
          <p:cNvPr id="2" name="标题 1"/>
          <p:cNvSpPr>
            <a:spLocks noGrp="1"/>
          </p:cNvSpPr>
          <p:nvPr>
            <p:ph type="title"/>
          </p:nvPr>
        </p:nvSpPr>
        <p:spPr>
          <a:xfrm>
            <a:off x="642910" y="274638"/>
            <a:ext cx="7772400" cy="922114"/>
          </a:xfrm>
        </p:spPr>
        <p:txBody>
          <a:bodyPr>
            <a:normAutofit/>
          </a:bodyPr>
          <a:lstStyle/>
          <a:p>
            <a:r>
              <a:rPr lang="en-US" altLang="zh-CN" dirty="0" smtClean="0"/>
              <a:t>The big picture</a:t>
            </a:r>
            <a:endParaRPr lang="zh-CN" altLang="en-US" dirty="0"/>
          </a:p>
        </p:txBody>
      </p:sp>
      <p:sp>
        <p:nvSpPr>
          <p:cNvPr id="4" name="流程图: 文档 3"/>
          <p:cNvSpPr/>
          <p:nvPr/>
        </p:nvSpPr>
        <p:spPr>
          <a:xfrm>
            <a:off x="899592" y="1412776"/>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CTB</a:t>
            </a:r>
            <a:endParaRPr lang="en-US" altLang="zh-CN" sz="2400" dirty="0">
              <a:solidFill>
                <a:schemeClr val="bg1"/>
              </a:solidFill>
              <a:latin typeface="Arial" pitchFamily="34" charset="0"/>
              <a:cs typeface="Arial" pitchFamily="34" charset="0"/>
            </a:endParaRPr>
          </a:p>
          <a:p>
            <a:pPr algn="ctr"/>
            <a:r>
              <a:rPr lang="zh-CN" altLang="en-US" sz="2400" dirty="0">
                <a:solidFill>
                  <a:schemeClr val="bg1"/>
                </a:solidFill>
                <a:latin typeface="Arial" pitchFamily="34" charset="0"/>
                <a:cs typeface="Arial" pitchFamily="34" charset="0"/>
              </a:rPr>
              <a:t>中国</a:t>
            </a:r>
            <a:r>
              <a:rPr lang="en-US" altLang="zh-CN" sz="2400" dirty="0" smtClean="0">
                <a:solidFill>
                  <a:schemeClr val="bg1"/>
                </a:solidFill>
                <a:latin typeface="Arial" pitchFamily="34" charset="0"/>
                <a:cs typeface="Arial" pitchFamily="34" charset="0"/>
              </a:rPr>
              <a:t>/NR</a:t>
            </a:r>
            <a:endParaRPr lang="en-US" altLang="zh-CN" sz="2400" dirty="0">
              <a:solidFill>
                <a:schemeClr val="bg1"/>
              </a:solidFill>
              <a:latin typeface="Arial" pitchFamily="34" charset="0"/>
              <a:cs typeface="Arial" pitchFamily="34" charset="0"/>
            </a:endParaRPr>
          </a:p>
        </p:txBody>
      </p:sp>
      <p:sp>
        <p:nvSpPr>
          <p:cNvPr id="6" name="流程图: 过程 5"/>
          <p:cNvSpPr/>
          <p:nvPr/>
        </p:nvSpPr>
        <p:spPr>
          <a:xfrm>
            <a:off x="4067944" y="3221022"/>
            <a:ext cx="4769461" cy="1144082"/>
          </a:xfrm>
          <a:prstGeom prst="flowChartProcess">
            <a:avLst/>
          </a:prstGeom>
          <a:solidFill>
            <a:srgbClr val="002060"/>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anose="020B0604020202020204" pitchFamily="34" charset="0"/>
                <a:cs typeface="Arial" panose="020B0604020202020204" pitchFamily="34" charset="0"/>
              </a:rPr>
              <a:t>Coupled Tagger (CTB+PD)</a:t>
            </a:r>
          </a:p>
        </p:txBody>
      </p:sp>
      <p:cxnSp>
        <p:nvCxnSpPr>
          <p:cNvPr id="7" name="直接连接符 6"/>
          <p:cNvCxnSpPr>
            <a:stCxn id="4" idx="3"/>
            <a:endCxn id="13" idx="1"/>
          </p:cNvCxnSpPr>
          <p:nvPr/>
        </p:nvCxnSpPr>
        <p:spPr>
          <a:xfrm flipV="1">
            <a:off x="2971294" y="1734675"/>
            <a:ext cx="1341533" cy="356762"/>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流程图: 文档 8"/>
          <p:cNvSpPr/>
          <p:nvPr/>
        </p:nvSpPr>
        <p:spPr>
          <a:xfrm>
            <a:off x="885280" y="3071743"/>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PD</a:t>
            </a:r>
            <a:endParaRPr lang="en-US" altLang="zh-CN" sz="2400" dirty="0">
              <a:solidFill>
                <a:schemeClr val="bg1"/>
              </a:solidFill>
              <a:latin typeface="Arial" pitchFamily="34" charset="0"/>
              <a:cs typeface="Arial" pitchFamily="34" charset="0"/>
            </a:endParaRPr>
          </a:p>
          <a:p>
            <a:pPr algn="ctr"/>
            <a:r>
              <a:rPr lang="zh-CN" altLang="en-US" sz="2400" dirty="0">
                <a:solidFill>
                  <a:schemeClr val="bg1"/>
                </a:solidFill>
                <a:latin typeface="Arial" pitchFamily="34" charset="0"/>
                <a:cs typeface="Arial" pitchFamily="34" charset="0"/>
              </a:rPr>
              <a:t>中国</a:t>
            </a:r>
            <a:r>
              <a:rPr lang="en-US" altLang="zh-CN" sz="2400" dirty="0" smtClean="0">
                <a:solidFill>
                  <a:schemeClr val="bg1"/>
                </a:solidFill>
                <a:latin typeface="Arial" pitchFamily="34" charset="0"/>
                <a:cs typeface="Arial" pitchFamily="34" charset="0"/>
              </a:rPr>
              <a:t>/</a:t>
            </a:r>
            <a:r>
              <a:rPr lang="en-US" altLang="zh-CN" sz="2400" dirty="0">
                <a:solidFill>
                  <a:schemeClr val="bg1"/>
                </a:solidFill>
                <a:latin typeface="Arial" pitchFamily="34" charset="0"/>
                <a:cs typeface="Arial" pitchFamily="34" charset="0"/>
              </a:rPr>
              <a:t>n</a:t>
            </a:r>
            <a:endParaRPr lang="en-US" altLang="zh-CN" sz="2400" dirty="0">
              <a:solidFill>
                <a:srgbClr val="FFFF00"/>
              </a:solidFill>
              <a:latin typeface="Arial" pitchFamily="34" charset="0"/>
              <a:cs typeface="Arial" pitchFamily="34" charset="0"/>
            </a:endParaRPr>
          </a:p>
        </p:txBody>
      </p:sp>
      <p:cxnSp>
        <p:nvCxnSpPr>
          <p:cNvPr id="11" name="直接连接符 10"/>
          <p:cNvCxnSpPr>
            <a:stCxn id="9" idx="3"/>
            <a:endCxn id="13" idx="1"/>
          </p:cNvCxnSpPr>
          <p:nvPr/>
        </p:nvCxnSpPr>
        <p:spPr>
          <a:xfrm flipV="1">
            <a:off x="2956982" y="1734675"/>
            <a:ext cx="1355845" cy="2015729"/>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流程图: 文档 12"/>
          <p:cNvSpPr/>
          <p:nvPr/>
        </p:nvSpPr>
        <p:spPr>
          <a:xfrm>
            <a:off x="4312827" y="692696"/>
            <a:ext cx="4291621" cy="2083957"/>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Converting</a:t>
            </a:r>
            <a:r>
              <a:rPr lang="zh-CN" altLang="en-US" sz="2400" dirty="0" smtClean="0">
                <a:solidFill>
                  <a:schemeClr val="bg1"/>
                </a:solidFill>
                <a:latin typeface="Arial" pitchFamily="34" charset="0"/>
                <a:cs typeface="Arial" pitchFamily="34" charset="0"/>
              </a:rPr>
              <a:t> </a:t>
            </a:r>
            <a:r>
              <a:rPr lang="en-US" altLang="zh-CN" sz="2400" dirty="0" smtClean="0">
                <a:solidFill>
                  <a:schemeClr val="bg1"/>
                </a:solidFill>
                <a:latin typeface="Arial" pitchFamily="34" charset="0"/>
                <a:cs typeface="Arial" pitchFamily="34" charset="0"/>
              </a:rPr>
              <a:t>CTB+PD</a:t>
            </a:r>
            <a:r>
              <a:rPr lang="zh-CN" altLang="en-US" sz="2400" dirty="0" smtClean="0">
                <a:solidFill>
                  <a:schemeClr val="bg1"/>
                </a:solidFill>
                <a:latin typeface="Arial" pitchFamily="34" charset="0"/>
                <a:cs typeface="Arial" pitchFamily="34" charset="0"/>
              </a:rPr>
              <a:t> </a:t>
            </a:r>
            <a:r>
              <a:rPr lang="en-US" altLang="zh-CN" sz="2400" dirty="0" smtClean="0">
                <a:solidFill>
                  <a:schemeClr val="bg1"/>
                </a:solidFill>
                <a:latin typeface="Arial" pitchFamily="34" charset="0"/>
                <a:cs typeface="Arial" pitchFamily="34" charset="0"/>
              </a:rPr>
              <a:t>into</a:t>
            </a:r>
          </a:p>
          <a:p>
            <a:pPr algn="ctr"/>
            <a:r>
              <a:rPr lang="en-US" altLang="zh-CN" sz="2400" dirty="0" smtClean="0">
                <a:solidFill>
                  <a:srgbClr val="CCFFCC"/>
                </a:solidFill>
                <a:latin typeface="Arial" pitchFamily="34" charset="0"/>
                <a:cs typeface="Arial" pitchFamily="34" charset="0"/>
              </a:rPr>
              <a:t>the</a:t>
            </a:r>
            <a:r>
              <a:rPr lang="zh-CN" altLang="en-US" sz="2400" dirty="0" smtClean="0">
                <a:solidFill>
                  <a:srgbClr val="CCFFCC"/>
                </a:solidFill>
                <a:latin typeface="Arial" pitchFamily="34" charset="0"/>
                <a:cs typeface="Arial" pitchFamily="34" charset="0"/>
              </a:rPr>
              <a:t> </a:t>
            </a:r>
            <a:r>
              <a:rPr lang="en-US" altLang="zh-CN" sz="2400" dirty="0" smtClean="0">
                <a:solidFill>
                  <a:srgbClr val="CCFFCC"/>
                </a:solidFill>
                <a:latin typeface="Arial" pitchFamily="34" charset="0"/>
                <a:cs typeface="Arial" pitchFamily="34" charset="0"/>
              </a:rPr>
              <a:t>same</a:t>
            </a:r>
            <a:r>
              <a:rPr lang="zh-CN" altLang="en-US" sz="2400" dirty="0" smtClean="0">
                <a:solidFill>
                  <a:srgbClr val="CCFFCC"/>
                </a:solidFill>
                <a:latin typeface="Arial" pitchFamily="34" charset="0"/>
                <a:cs typeface="Arial" pitchFamily="34" charset="0"/>
              </a:rPr>
              <a:t> </a:t>
            </a:r>
            <a:r>
              <a:rPr lang="en-US" altLang="zh-CN" sz="2400" dirty="0" smtClean="0">
                <a:solidFill>
                  <a:srgbClr val="CCFFCC"/>
                </a:solidFill>
                <a:latin typeface="Arial" pitchFamily="34" charset="0"/>
                <a:cs typeface="Arial" pitchFamily="34" charset="0"/>
              </a:rPr>
              <a:t>bundled</a:t>
            </a:r>
            <a:r>
              <a:rPr lang="zh-CN" altLang="en-US" sz="2400" dirty="0" smtClean="0">
                <a:solidFill>
                  <a:srgbClr val="CCFFCC"/>
                </a:solidFill>
                <a:latin typeface="Arial" pitchFamily="34" charset="0"/>
                <a:cs typeface="Arial" pitchFamily="34" charset="0"/>
              </a:rPr>
              <a:t> </a:t>
            </a:r>
            <a:r>
              <a:rPr lang="en-US" altLang="zh-CN" sz="2400" dirty="0" smtClean="0">
                <a:solidFill>
                  <a:srgbClr val="CCFFCC"/>
                </a:solidFill>
                <a:latin typeface="Arial" pitchFamily="34" charset="0"/>
                <a:cs typeface="Arial" pitchFamily="34" charset="0"/>
              </a:rPr>
              <a:t>tag</a:t>
            </a:r>
            <a:r>
              <a:rPr lang="zh-CN" altLang="en-US" sz="2400" dirty="0" smtClean="0">
                <a:solidFill>
                  <a:srgbClr val="CCFFCC"/>
                </a:solidFill>
                <a:latin typeface="Arial" pitchFamily="34" charset="0"/>
                <a:cs typeface="Arial" pitchFamily="34" charset="0"/>
              </a:rPr>
              <a:t> </a:t>
            </a:r>
            <a:r>
              <a:rPr lang="en-US" altLang="zh-CN" sz="2400" dirty="0" smtClean="0">
                <a:solidFill>
                  <a:srgbClr val="CCFFCC"/>
                </a:solidFill>
                <a:latin typeface="Arial" pitchFamily="34" charset="0"/>
                <a:cs typeface="Arial" pitchFamily="34" charset="0"/>
              </a:rPr>
              <a:t>space</a:t>
            </a:r>
            <a:r>
              <a:rPr lang="zh-CN" altLang="en-US" sz="2400" dirty="0" smtClean="0">
                <a:solidFill>
                  <a:srgbClr val="CCFFCC"/>
                </a:solidFill>
                <a:latin typeface="Arial" pitchFamily="34" charset="0"/>
                <a:cs typeface="Arial" pitchFamily="34" charset="0"/>
              </a:rPr>
              <a:t> </a:t>
            </a:r>
            <a:r>
              <a:rPr lang="en-US" altLang="zh-CN" sz="2400" dirty="0" smtClean="0">
                <a:solidFill>
                  <a:srgbClr val="CCFFCC"/>
                </a:solidFill>
                <a:latin typeface="Arial" pitchFamily="34" charset="0"/>
                <a:cs typeface="Arial" pitchFamily="34" charset="0"/>
              </a:rPr>
              <a:t/>
            </a:r>
            <a:br>
              <a:rPr lang="en-US" altLang="zh-CN" sz="2400" dirty="0" smtClean="0">
                <a:solidFill>
                  <a:srgbClr val="CCFFCC"/>
                </a:solidFill>
                <a:latin typeface="Arial" pitchFamily="34" charset="0"/>
                <a:cs typeface="Arial" pitchFamily="34" charset="0"/>
              </a:rPr>
            </a:br>
            <a:r>
              <a:rPr lang="en-US" altLang="zh-CN" sz="2400" dirty="0" err="1" smtClean="0">
                <a:solidFill>
                  <a:srgbClr val="CCFFCC"/>
                </a:solidFill>
                <a:latin typeface="Arial" pitchFamily="34" charset="0"/>
                <a:cs typeface="Arial" pitchFamily="34" charset="0"/>
              </a:rPr>
              <a:t>NR_n</a:t>
            </a:r>
            <a:endParaRPr lang="en-US" altLang="zh-CN" sz="2400" dirty="0" smtClean="0">
              <a:solidFill>
                <a:srgbClr val="CCFFCC"/>
              </a:solidFill>
              <a:latin typeface="Arial" pitchFamily="34" charset="0"/>
              <a:cs typeface="Arial" pitchFamily="34" charset="0"/>
            </a:endParaRPr>
          </a:p>
          <a:p>
            <a:pPr algn="ctr"/>
            <a:r>
              <a:rPr lang="en-US" altLang="zh-CN" sz="2400" dirty="0" smtClean="0">
                <a:solidFill>
                  <a:srgbClr val="FFFF00"/>
                </a:solidFill>
                <a:latin typeface="Arial" pitchFamily="34" charset="0"/>
                <a:cs typeface="Arial" pitchFamily="34" charset="0"/>
              </a:rPr>
              <a:t>(ambiguous labeling)</a:t>
            </a:r>
          </a:p>
        </p:txBody>
      </p:sp>
      <p:cxnSp>
        <p:nvCxnSpPr>
          <p:cNvPr id="29" name="直接连接符 28"/>
          <p:cNvCxnSpPr>
            <a:stCxn id="13" idx="2"/>
            <a:endCxn id="6" idx="0"/>
          </p:cNvCxnSpPr>
          <p:nvPr/>
        </p:nvCxnSpPr>
        <p:spPr>
          <a:xfrm flipH="1">
            <a:off x="6452675" y="2638880"/>
            <a:ext cx="5963" cy="582142"/>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流程图: 文档 38"/>
          <p:cNvSpPr/>
          <p:nvPr/>
        </p:nvSpPr>
        <p:spPr>
          <a:xfrm>
            <a:off x="1955327" y="5168022"/>
            <a:ext cx="2591881"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Test sentence:</a:t>
            </a:r>
          </a:p>
          <a:p>
            <a:pPr algn="ctr"/>
            <a:r>
              <a:rPr lang="zh-CN" altLang="en-US" sz="2400" dirty="0" smtClean="0">
                <a:solidFill>
                  <a:schemeClr val="bg1"/>
                </a:solidFill>
                <a:latin typeface="Arial" pitchFamily="34" charset="0"/>
                <a:cs typeface="Arial" pitchFamily="34" charset="0"/>
              </a:rPr>
              <a:t>中国 加油</a:t>
            </a:r>
            <a:endParaRPr lang="en-US" altLang="zh-CN" sz="2400" dirty="0">
              <a:solidFill>
                <a:schemeClr val="bg1"/>
              </a:solidFill>
              <a:latin typeface="Arial" pitchFamily="34" charset="0"/>
              <a:cs typeface="Arial" pitchFamily="34" charset="0"/>
            </a:endParaRPr>
          </a:p>
        </p:txBody>
      </p:sp>
      <p:sp>
        <p:nvSpPr>
          <p:cNvPr id="40" name="流程图: 文档 39"/>
          <p:cNvSpPr/>
          <p:nvPr/>
        </p:nvSpPr>
        <p:spPr>
          <a:xfrm>
            <a:off x="5220072" y="5168022"/>
            <a:ext cx="3227206"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itchFamily="34" charset="0"/>
                <a:cs typeface="Arial" pitchFamily="34" charset="0"/>
              </a:rPr>
              <a:t>Output:</a:t>
            </a:r>
          </a:p>
          <a:p>
            <a:pPr algn="ctr"/>
            <a:r>
              <a:rPr lang="zh-CN" altLang="en-US" sz="2400" dirty="0" smtClean="0">
                <a:solidFill>
                  <a:schemeClr val="bg1"/>
                </a:solidFill>
                <a:latin typeface="Arial" pitchFamily="34" charset="0"/>
                <a:cs typeface="Arial" pitchFamily="34" charset="0"/>
              </a:rPr>
              <a:t>中国</a:t>
            </a:r>
            <a:r>
              <a:rPr lang="en-US" altLang="zh-CN" sz="2400" dirty="0" smtClean="0">
                <a:solidFill>
                  <a:schemeClr val="bg1"/>
                </a:solidFill>
                <a:latin typeface="Arial" pitchFamily="34" charset="0"/>
                <a:cs typeface="Arial" pitchFamily="34" charset="0"/>
              </a:rPr>
              <a:t>/</a:t>
            </a:r>
            <a:r>
              <a:rPr lang="en-US" altLang="zh-CN" sz="2400" dirty="0" err="1" smtClean="0">
                <a:solidFill>
                  <a:schemeClr val="bg1"/>
                </a:solidFill>
                <a:latin typeface="Arial" pitchFamily="34" charset="0"/>
                <a:cs typeface="Arial" pitchFamily="34" charset="0"/>
              </a:rPr>
              <a:t>NR_n</a:t>
            </a:r>
            <a:r>
              <a:rPr lang="zh-CN" altLang="en-US" sz="2400" dirty="0" smtClean="0">
                <a:solidFill>
                  <a:schemeClr val="bg1"/>
                </a:solidFill>
                <a:latin typeface="Arial" pitchFamily="34" charset="0"/>
                <a:cs typeface="Arial" pitchFamily="34" charset="0"/>
              </a:rPr>
              <a:t> 加油</a:t>
            </a:r>
            <a:r>
              <a:rPr lang="en-US" altLang="zh-CN" sz="2400" dirty="0" smtClean="0">
                <a:solidFill>
                  <a:schemeClr val="bg1"/>
                </a:solidFill>
                <a:latin typeface="Arial" pitchFamily="34" charset="0"/>
                <a:cs typeface="Arial" pitchFamily="34" charset="0"/>
              </a:rPr>
              <a:t>/</a:t>
            </a:r>
            <a:r>
              <a:rPr lang="en-US" altLang="zh-CN" sz="2400" dirty="0" err="1" smtClean="0">
                <a:solidFill>
                  <a:schemeClr val="bg1"/>
                </a:solidFill>
                <a:latin typeface="Arial" pitchFamily="34" charset="0"/>
                <a:cs typeface="Arial" pitchFamily="34" charset="0"/>
              </a:rPr>
              <a:t>VV_v</a:t>
            </a:r>
            <a:endParaRPr lang="en-US" altLang="zh-CN" sz="2400" dirty="0">
              <a:solidFill>
                <a:schemeClr val="bg1"/>
              </a:solidFill>
              <a:latin typeface="Arial" pitchFamily="34" charset="0"/>
              <a:cs typeface="Arial" pitchFamily="34" charset="0"/>
            </a:endParaRPr>
          </a:p>
        </p:txBody>
      </p:sp>
      <p:cxnSp>
        <p:nvCxnSpPr>
          <p:cNvPr id="44" name="直接连接符 43"/>
          <p:cNvCxnSpPr>
            <a:stCxn id="6" idx="2"/>
            <a:endCxn id="40" idx="0"/>
          </p:cNvCxnSpPr>
          <p:nvPr/>
        </p:nvCxnSpPr>
        <p:spPr>
          <a:xfrm>
            <a:off x="6452675" y="4365104"/>
            <a:ext cx="381000" cy="80291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39" idx="0"/>
            <a:endCxn id="6" idx="2"/>
          </p:cNvCxnSpPr>
          <p:nvPr/>
        </p:nvCxnSpPr>
        <p:spPr>
          <a:xfrm flipV="1">
            <a:off x="3251268" y="4365104"/>
            <a:ext cx="3201407" cy="802918"/>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302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fontScale="92500" lnSpcReduction="100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Step 1:</a:t>
            </a:r>
          </a:p>
          <a:p>
            <a:pPr algn="ctr"/>
            <a:endParaRPr lang="en-US" altLang="zh-CN" dirty="0" smtClean="0"/>
          </a:p>
          <a:p>
            <a:pPr algn="ctr"/>
            <a:r>
              <a:rPr lang="en-US" altLang="zh-CN" dirty="0" smtClean="0"/>
              <a:t>Convert CTB+PD into </a:t>
            </a:r>
          </a:p>
          <a:p>
            <a:pPr algn="ctr"/>
            <a:r>
              <a:rPr lang="en-US" altLang="zh-CN" dirty="0" smtClean="0"/>
              <a:t>the same bundled tag space</a:t>
            </a:r>
          </a:p>
          <a:p>
            <a:pPr algn="ctr"/>
            <a:r>
              <a:rPr lang="en-US" altLang="zh-CN" dirty="0" err="1" smtClean="0"/>
              <a:t>NR_n</a:t>
            </a:r>
            <a:endParaRPr lang="en-US" altLang="zh-CN" dirty="0" smtClean="0"/>
          </a:p>
          <a:p>
            <a:pPr algn="ctr"/>
            <a:r>
              <a:rPr lang="zh-CN" altLang="zh-CN" dirty="0" smtClean="0"/>
              <a:t>(</a:t>
            </a:r>
            <a:r>
              <a:rPr lang="en-US" altLang="zh-CN" dirty="0" smtClean="0"/>
              <a:t>ambiguous</a:t>
            </a:r>
            <a:r>
              <a:rPr lang="zh-CN" altLang="en-US" dirty="0" smtClean="0"/>
              <a:t> </a:t>
            </a:r>
            <a:r>
              <a:rPr lang="en-US" altLang="zh-CN" dirty="0" smtClean="0"/>
              <a:t>labeling)</a:t>
            </a:r>
            <a:endParaRPr lang="zh-CN" altLang="en-US" dirty="0"/>
          </a:p>
        </p:txBody>
      </p:sp>
    </p:spTree>
    <p:extLst>
      <p:ext uri="{BB962C8B-B14F-4D97-AF65-F5344CB8AC3E}">
        <p14:creationId xmlns:p14="http://schemas.microsoft.com/office/powerpoint/2010/main" val="30737737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a:t>
            </a:r>
            <a:r>
              <a:rPr lang="zh-CN" altLang="en-US" dirty="0" smtClean="0"/>
              <a:t> </a:t>
            </a:r>
            <a:r>
              <a:rPr lang="en-US" altLang="zh-CN" dirty="0" smtClean="0"/>
              <a:t>CTB</a:t>
            </a:r>
            <a:r>
              <a:rPr lang="zh-CN" altLang="en-US" dirty="0" smtClean="0"/>
              <a:t> </a:t>
            </a:r>
            <a:r>
              <a:rPr lang="en-US" altLang="zh-CN" dirty="0" smtClean="0"/>
              <a:t>sentence</a:t>
            </a:r>
            <a:r>
              <a:rPr lang="zh-CN" altLang="en-US" dirty="0" smtClean="0"/>
              <a:t> </a:t>
            </a:r>
            <a:r>
              <a:rPr lang="en-US" altLang="zh-CN" dirty="0" smtClean="0"/>
              <a:t>as</a:t>
            </a:r>
            <a:r>
              <a:rPr lang="zh-CN" altLang="en-US" dirty="0" smtClean="0"/>
              <a:t> </a:t>
            </a:r>
            <a:r>
              <a:rPr lang="en-US" altLang="zh-CN" dirty="0" smtClean="0"/>
              <a:t>an</a:t>
            </a:r>
            <a:r>
              <a:rPr lang="zh-CN" altLang="en-US" dirty="0" smtClean="0"/>
              <a:t> </a:t>
            </a:r>
            <a:r>
              <a:rPr lang="en-US" altLang="zh-CN" dirty="0" smtClean="0"/>
              <a:t>example</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5"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10</a:t>
            </a:fld>
            <a:endParaRPr lang="en-US" dirty="0"/>
          </a:p>
        </p:txBody>
      </p:sp>
      <p:sp>
        <p:nvSpPr>
          <p:cNvPr id="6"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10</a:t>
            </a:fld>
            <a:endParaRPr lang="en-US" dirty="0"/>
          </a:p>
        </p:txBody>
      </p:sp>
      <p:sp>
        <p:nvSpPr>
          <p:cNvPr id="7"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10</a:t>
            </a:fld>
            <a:endParaRPr lang="en-US" dirty="0"/>
          </a:p>
        </p:txBody>
      </p:sp>
      <p:sp>
        <p:nvSpPr>
          <p:cNvPr id="8" name="文本框 34"/>
          <p:cNvSpPr txBox="1"/>
          <p:nvPr/>
        </p:nvSpPr>
        <p:spPr>
          <a:xfrm>
            <a:off x="2701591" y="1620085"/>
            <a:ext cx="1745676"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PD: 38 tags</a:t>
            </a:r>
            <a:endParaRPr kumimoji="1" lang="zh-CN" altLang="en-US" sz="2200" b="1" dirty="0">
              <a:latin typeface="Times New Roman" charset="0"/>
              <a:ea typeface="Times New Roman" charset="0"/>
              <a:cs typeface="Times New Roman" charset="0"/>
            </a:endParaRPr>
          </a:p>
        </p:txBody>
      </p:sp>
      <p:graphicFrame>
        <p:nvGraphicFramePr>
          <p:cNvPr id="9" name="表格 8"/>
          <p:cNvGraphicFramePr>
            <a:graphicFrameLocks noGrp="1"/>
          </p:cNvGraphicFramePr>
          <p:nvPr>
            <p:extLst>
              <p:ext uri="{D42A27DB-BD31-4B8C-83A1-F6EECF244321}">
                <p14:modId xmlns:p14="http://schemas.microsoft.com/office/powerpoint/2010/main" val="18755075"/>
              </p:ext>
            </p:extLst>
          </p:nvPr>
        </p:nvGraphicFramePr>
        <p:xfrm>
          <a:off x="179512" y="2347848"/>
          <a:ext cx="2243059" cy="3281598"/>
        </p:xfrm>
        <a:graphic>
          <a:graphicData uri="http://schemas.openxmlformats.org/drawingml/2006/table">
            <a:tbl>
              <a:tblPr firstRow="1" bandRow="1">
                <a:tableStyleId>{69CF1AB2-1976-4502-BF36-3FF5EA218861}</a:tableStyleId>
              </a:tblPr>
              <a:tblGrid>
                <a:gridCol w="792088"/>
                <a:gridCol w="1450971"/>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CTB:32</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中国</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NR</a:t>
                      </a:r>
                    </a:p>
                  </a:txBody>
                  <a:tcPr anchor="ctr"/>
                </a:tc>
              </a:tr>
              <a:tr h="679409">
                <a:tc>
                  <a:txBody>
                    <a:bodyPr/>
                    <a:lstStyle/>
                    <a:p>
                      <a:r>
                        <a:rPr kumimoji="1" lang="zh-CN" altLang="en-US" sz="2400" b="1" dirty="0" smtClean="0"/>
                        <a:t>重视</a:t>
                      </a:r>
                      <a:endParaRPr lang="zh-CN" altLang="en-US" sz="2400" b="1" dirty="0"/>
                    </a:p>
                  </a:txBody>
                  <a:tcPr anchor="ctr"/>
                </a:tc>
                <a:tc>
                  <a:txBody>
                    <a:bodyPr/>
                    <a:lstStyle/>
                    <a:p>
                      <a:pPr algn="ctr"/>
                      <a:r>
                        <a:rPr lang="en-US" altLang="zh-CN" sz="2400" b="1" dirty="0" smtClean="0"/>
                        <a:t>VV</a:t>
                      </a:r>
                      <a:endParaRPr lang="zh-CN" altLang="en-US" sz="2400" b="1" dirty="0"/>
                    </a:p>
                  </a:txBody>
                  <a:tcPr anchor="ctr"/>
                </a:tc>
              </a:tr>
              <a:tr h="679409">
                <a:tc>
                  <a:txBody>
                    <a:bodyPr/>
                    <a:lstStyle/>
                    <a:p>
                      <a:r>
                        <a:rPr lang="zh-CN" altLang="en-US" sz="2400" b="1" dirty="0" smtClean="0"/>
                        <a:t>经济</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r h="679409">
                <a:tc>
                  <a:txBody>
                    <a:bodyPr/>
                    <a:lstStyle/>
                    <a:p>
                      <a:r>
                        <a:rPr lang="zh-CN" altLang="en-US" sz="2400" b="1" dirty="0" smtClean="0"/>
                        <a:t>发展</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bl>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3856365628"/>
              </p:ext>
            </p:extLst>
          </p:nvPr>
        </p:nvGraphicFramePr>
        <p:xfrm>
          <a:off x="3241919" y="2251888"/>
          <a:ext cx="672376" cy="3657600"/>
        </p:xfrm>
        <a:graphic>
          <a:graphicData uri="http://schemas.openxmlformats.org/drawingml/2006/table">
            <a:tbl>
              <a:tblPr firstRow="1" bandRow="1">
                <a:tableStyleId>{69CF1AB2-1976-4502-BF36-3FF5EA218861}</a:tableStyleId>
              </a:tblPr>
              <a:tblGrid>
                <a:gridCol w="672376"/>
              </a:tblGrid>
              <a:tr h="442816">
                <a:tc>
                  <a:txBody>
                    <a:bodyPr/>
                    <a:lstStyle/>
                    <a:p>
                      <a:r>
                        <a:rPr lang="en-US" altLang="zh-CN" sz="2400" b="1" dirty="0" smtClean="0"/>
                        <a:t>ad</a:t>
                      </a:r>
                      <a:endParaRPr lang="zh-CN" altLang="en-US" sz="2400" b="1" dirty="0"/>
                    </a:p>
                  </a:txBody>
                  <a:tcPr/>
                </a:tc>
              </a:tr>
              <a:tr h="442816">
                <a:tc>
                  <a:txBody>
                    <a:bodyPr/>
                    <a:lstStyle/>
                    <a:p>
                      <a:r>
                        <a:rPr kumimoji="1" lang="en-US" altLang="zh-CN" sz="2400" b="1" dirty="0" smtClean="0"/>
                        <a:t>n</a:t>
                      </a:r>
                      <a:endParaRPr lang="zh-CN" altLang="en-US" sz="2400" b="1" dirty="0"/>
                    </a:p>
                  </a:txBody>
                  <a:tcPr/>
                </a:tc>
              </a:tr>
              <a:tr h="442816">
                <a:tc>
                  <a:txBody>
                    <a:bodyPr/>
                    <a:lstStyle/>
                    <a:p>
                      <a:r>
                        <a:rPr lang="en-US" altLang="zh-CN" sz="2400" b="1" dirty="0" smtClean="0"/>
                        <a:t>ns</a:t>
                      </a:r>
                      <a:endParaRPr lang="zh-CN" altLang="en-US" sz="2400" b="1" dirty="0"/>
                    </a:p>
                  </a:txBody>
                  <a:tcPr/>
                </a:tc>
              </a:tr>
              <a:tr h="442816">
                <a:tc>
                  <a:txBody>
                    <a:bodyPr/>
                    <a:lstStyle/>
                    <a:p>
                      <a:r>
                        <a:rPr lang="en-US" altLang="zh-CN" sz="2400" b="1" dirty="0" err="1" smtClean="0"/>
                        <a:t>nt</a:t>
                      </a:r>
                      <a:endParaRPr lang="zh-CN" altLang="en-US" sz="2400" b="1" dirty="0"/>
                    </a:p>
                  </a:txBody>
                  <a:tcPr/>
                </a:tc>
              </a:tr>
              <a:tr h="442816">
                <a:tc>
                  <a:txBody>
                    <a:bodyPr/>
                    <a:lstStyle/>
                    <a:p>
                      <a:r>
                        <a:rPr lang="en-US" altLang="zh-CN" sz="2400" b="1" dirty="0" err="1" smtClean="0"/>
                        <a:t>nz</a:t>
                      </a:r>
                      <a:endParaRPr lang="zh-CN" altLang="en-US" sz="2400" b="1" dirty="0"/>
                    </a:p>
                  </a:txBody>
                  <a:tcPr/>
                </a:tc>
              </a:tr>
              <a:tr h="442816">
                <a:tc>
                  <a:txBody>
                    <a:bodyPr/>
                    <a:lstStyle/>
                    <a:p>
                      <a:r>
                        <a:rPr lang="en-US" altLang="zh-CN" sz="2400" b="1" dirty="0" err="1" smtClean="0"/>
                        <a:t>nx</a:t>
                      </a:r>
                      <a:endParaRPr lang="zh-CN" altLang="en-US" sz="2400" b="1" dirty="0"/>
                    </a:p>
                  </a:txBody>
                  <a:tcPr/>
                </a:tc>
              </a:tr>
              <a:tr h="442816">
                <a:tc>
                  <a:txBody>
                    <a:bodyPr/>
                    <a:lstStyle/>
                    <a:p>
                      <a:r>
                        <a:rPr lang="en-US" altLang="zh-CN" sz="2400" b="1" dirty="0" smtClean="0"/>
                        <a:t>nr</a:t>
                      </a:r>
                      <a:endParaRPr lang="zh-CN" altLang="en-US" sz="2400" b="1" dirty="0"/>
                    </a:p>
                  </a:txBody>
                  <a:tcPr/>
                </a:tc>
              </a:tr>
              <a:tr h="442816">
                <a:tc>
                  <a:txBody>
                    <a:bodyPr/>
                    <a:lstStyle/>
                    <a:p>
                      <a:r>
                        <a:rPr lang="en-US" altLang="zh-CN" sz="2400" b="1" dirty="0" smtClean="0"/>
                        <a:t>…</a:t>
                      </a:r>
                      <a:endParaRPr lang="zh-CN" altLang="en-US" sz="2400" b="1" dirty="0"/>
                    </a:p>
                  </a:txBody>
                  <a:tcPr/>
                </a:tc>
              </a:tr>
            </a:tbl>
          </a:graphicData>
        </a:graphic>
      </p:graphicFrame>
      <p:sp>
        <p:nvSpPr>
          <p:cNvPr id="11" name="矩形 10"/>
          <p:cNvSpPr/>
          <p:nvPr/>
        </p:nvSpPr>
        <p:spPr>
          <a:xfrm>
            <a:off x="5863626" y="1412776"/>
            <a:ext cx="3532910" cy="461665"/>
          </a:xfrm>
          <a:prstGeom prst="rect">
            <a:avLst/>
          </a:prstGeom>
        </p:spPr>
        <p:txBody>
          <a:bodyPr wrap="square">
            <a:spAutoFit/>
          </a:bodyPr>
          <a:lstStyle/>
          <a:p>
            <a:r>
              <a:rPr kumimoji="1" lang="en-US" altLang="zh-CN" sz="2400" b="1" dirty="0">
                <a:latin typeface="Times New Roman" charset="0"/>
                <a:ea typeface="Times New Roman" charset="0"/>
                <a:cs typeface="Times New Roman" charset="0"/>
              </a:rPr>
              <a:t>Bundled</a:t>
            </a:r>
            <a:r>
              <a:rPr kumimoji="1" lang="zh-CN" altLang="en-US" sz="2400" b="1" dirty="0">
                <a:latin typeface="Times New Roman" charset="0"/>
                <a:ea typeface="Times New Roman" charset="0"/>
                <a:cs typeface="Times New Roman" charset="0"/>
              </a:rPr>
              <a:t> </a:t>
            </a:r>
            <a:r>
              <a:rPr kumimoji="1" lang="en-US" altLang="zh-CN" sz="2400" b="1" dirty="0" smtClean="0">
                <a:latin typeface="Times New Roman" charset="0"/>
                <a:ea typeface="Times New Roman" charset="0"/>
                <a:cs typeface="Times New Roman" charset="0"/>
              </a:rPr>
              <a:t>Tags</a:t>
            </a:r>
            <a:endParaRPr kumimoji="1" lang="zh-CN" altLang="en-US" sz="2400" b="1" dirty="0">
              <a:latin typeface="Times New Roman" charset="0"/>
              <a:ea typeface="Times New Roman" charset="0"/>
              <a:cs typeface="Times New Roman" charset="0"/>
            </a:endParaRPr>
          </a:p>
        </p:txBody>
      </p:sp>
      <p:cxnSp>
        <p:nvCxnSpPr>
          <p:cNvPr id="12" name="直接连接符 12"/>
          <p:cNvCxnSpPr/>
          <p:nvPr/>
        </p:nvCxnSpPr>
        <p:spPr>
          <a:xfrm flipV="1">
            <a:off x="2422571" y="2529449"/>
            <a:ext cx="819348" cy="79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接连接符 13"/>
          <p:cNvCxnSpPr/>
          <p:nvPr/>
        </p:nvCxnSpPr>
        <p:spPr>
          <a:xfrm flipV="1">
            <a:off x="2422571" y="2921319"/>
            <a:ext cx="819348" cy="40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接连接符 14"/>
          <p:cNvCxnSpPr/>
          <p:nvPr/>
        </p:nvCxnSpPr>
        <p:spPr>
          <a:xfrm>
            <a:off x="2422571" y="3325080"/>
            <a:ext cx="81934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接连接符 15"/>
          <p:cNvCxnSpPr/>
          <p:nvPr/>
        </p:nvCxnSpPr>
        <p:spPr>
          <a:xfrm>
            <a:off x="2422571" y="3325080"/>
            <a:ext cx="819348" cy="531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接连接符 16"/>
          <p:cNvCxnSpPr/>
          <p:nvPr/>
        </p:nvCxnSpPr>
        <p:spPr>
          <a:xfrm>
            <a:off x="2422571" y="3325080"/>
            <a:ext cx="819348" cy="967839"/>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接连接符 17"/>
          <p:cNvCxnSpPr/>
          <p:nvPr/>
        </p:nvCxnSpPr>
        <p:spPr>
          <a:xfrm>
            <a:off x="2422571" y="3325080"/>
            <a:ext cx="819348" cy="13537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接连接符 18"/>
          <p:cNvCxnSpPr/>
          <p:nvPr/>
        </p:nvCxnSpPr>
        <p:spPr>
          <a:xfrm>
            <a:off x="2422571" y="3325080"/>
            <a:ext cx="819348" cy="193091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接连接符 19"/>
          <p:cNvCxnSpPr/>
          <p:nvPr/>
        </p:nvCxnSpPr>
        <p:spPr>
          <a:xfrm>
            <a:off x="2422571" y="3325080"/>
            <a:ext cx="819348" cy="2339439"/>
          </a:xfrm>
          <a:prstGeom prst="line">
            <a:avLst/>
          </a:prstGeom>
        </p:spPr>
        <p:style>
          <a:lnRef idx="2">
            <a:schemeClr val="accent1"/>
          </a:lnRef>
          <a:fillRef idx="0">
            <a:schemeClr val="accent1"/>
          </a:fillRef>
          <a:effectRef idx="1">
            <a:schemeClr val="accent1"/>
          </a:effectRef>
          <a:fontRef idx="minor">
            <a:schemeClr val="tx1"/>
          </a:fontRef>
        </p:style>
      </p:cxnSp>
      <p:sp>
        <p:nvSpPr>
          <p:cNvPr id="20" name="右箭头 19"/>
          <p:cNvSpPr/>
          <p:nvPr/>
        </p:nvSpPr>
        <p:spPr>
          <a:xfrm>
            <a:off x="4094060" y="3598212"/>
            <a:ext cx="540275" cy="516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1" name="组合 21"/>
          <p:cNvGrpSpPr/>
          <p:nvPr/>
        </p:nvGrpSpPr>
        <p:grpSpPr>
          <a:xfrm>
            <a:off x="5047022" y="2288478"/>
            <a:ext cx="1448803" cy="3537889"/>
            <a:chOff x="5866397" y="2157853"/>
            <a:chExt cx="1448803" cy="3537889"/>
          </a:xfrm>
        </p:grpSpPr>
        <p:sp>
          <p:nvSpPr>
            <p:cNvPr id="22" name="左中括号 21"/>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4" name="右中括号 23"/>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5" name="TextBox 24"/>
            <p:cNvSpPr txBox="1"/>
            <p:nvPr/>
          </p:nvSpPr>
          <p:spPr>
            <a:xfrm>
              <a:off x="5896093" y="2398824"/>
              <a:ext cx="1419107" cy="3046988"/>
            </a:xfrm>
            <a:prstGeom prst="rect">
              <a:avLst/>
            </a:prstGeom>
            <a:noFill/>
          </p:spPr>
          <p:txBody>
            <a:bodyPr wrap="square" rtlCol="0">
              <a:spAutoFit/>
            </a:bodyPr>
            <a:lstStyle/>
            <a:p>
              <a:r>
                <a:rPr lang="en-US" altLang="zh-CN" sz="2400" b="1" dirty="0" smtClean="0"/>
                <a:t>[NR,  ad]</a:t>
              </a:r>
            </a:p>
            <a:p>
              <a:r>
                <a:rPr lang="en-US" altLang="zh-CN" sz="2400" b="1" dirty="0" smtClean="0"/>
                <a:t>[NR,  n]</a:t>
              </a:r>
            </a:p>
            <a:p>
              <a:r>
                <a:rPr lang="en-US" altLang="zh-CN" sz="2400" b="1" dirty="0" smtClean="0"/>
                <a:t>[NR,  ns]</a:t>
              </a:r>
            </a:p>
            <a:p>
              <a:r>
                <a:rPr lang="en-US" altLang="zh-CN" sz="2400" b="1" dirty="0" smtClean="0"/>
                <a:t>[NR,  </a:t>
              </a:r>
              <a:r>
                <a:rPr lang="en-US" altLang="zh-CN" sz="2400" b="1" dirty="0" err="1" smtClean="0"/>
                <a:t>nt</a:t>
              </a:r>
              <a:r>
                <a:rPr lang="en-US" altLang="zh-CN" sz="2400" b="1" dirty="0" smtClean="0"/>
                <a:t>]</a:t>
              </a:r>
            </a:p>
            <a:p>
              <a:r>
                <a:rPr lang="en-US" altLang="zh-CN" sz="2400" b="1" dirty="0" smtClean="0"/>
                <a:t>[NR,  </a:t>
              </a:r>
              <a:r>
                <a:rPr lang="en-US" altLang="zh-CN" sz="2400" b="1" dirty="0" err="1" smtClean="0"/>
                <a:t>nz</a:t>
              </a:r>
              <a:r>
                <a:rPr lang="en-US" altLang="zh-CN" sz="2400" b="1" dirty="0" smtClean="0"/>
                <a:t>]</a:t>
              </a:r>
            </a:p>
            <a:p>
              <a:r>
                <a:rPr lang="en-US" altLang="zh-CN" sz="2400" b="1" dirty="0" smtClean="0"/>
                <a:t>[NR,  </a:t>
              </a:r>
              <a:r>
                <a:rPr lang="en-US" altLang="zh-CN" sz="2400" b="1" dirty="0" err="1" smtClean="0"/>
                <a:t>nx</a:t>
              </a:r>
              <a:r>
                <a:rPr lang="en-US" altLang="zh-CN" sz="2400" b="1" dirty="0" smtClean="0"/>
                <a:t>]</a:t>
              </a:r>
            </a:p>
            <a:p>
              <a:r>
                <a:rPr lang="en-US" altLang="zh-CN" sz="2400" b="1" dirty="0" smtClean="0"/>
                <a:t>[NR,  nr]</a:t>
              </a:r>
            </a:p>
            <a:p>
              <a:r>
                <a:rPr lang="en-US" altLang="zh-CN" sz="2400" b="1" dirty="0" smtClean="0"/>
                <a:t>[NR,  …]</a:t>
              </a:r>
            </a:p>
          </p:txBody>
        </p:sp>
      </p:grpSp>
      <p:sp>
        <p:nvSpPr>
          <p:cNvPr id="26" name="TextBox 25"/>
          <p:cNvSpPr txBox="1"/>
          <p:nvPr/>
        </p:nvSpPr>
        <p:spPr>
          <a:xfrm>
            <a:off x="7650819" y="6084585"/>
            <a:ext cx="1529693" cy="584775"/>
          </a:xfrm>
          <a:prstGeom prst="rect">
            <a:avLst/>
          </a:prstGeom>
          <a:noFill/>
        </p:spPr>
        <p:txBody>
          <a:bodyPr wrap="square" rtlCol="0">
            <a:spAutoFit/>
          </a:bodyPr>
          <a:lstStyle/>
          <a:p>
            <a:r>
              <a:rPr lang="en-US" altLang="zh-CN" sz="3200" dirty="0" smtClean="0">
                <a:solidFill>
                  <a:srgbClr val="FF0000"/>
                </a:solidFill>
              </a:rPr>
              <a:t>32</a:t>
            </a:r>
            <a:r>
              <a:rPr lang="zh-CN" altLang="en-US" sz="3200" dirty="0" smtClean="0">
                <a:solidFill>
                  <a:srgbClr val="FF0000"/>
                </a:solidFill>
              </a:rPr>
              <a:t>*</a:t>
            </a:r>
            <a:r>
              <a:rPr lang="en-US" altLang="zh-CN" sz="3200" dirty="0" smtClean="0">
                <a:solidFill>
                  <a:srgbClr val="FF0000"/>
                </a:solidFill>
              </a:rPr>
              <a:t>38</a:t>
            </a:r>
            <a:endParaRPr lang="zh-CN" altLang="en-US" sz="3200" dirty="0">
              <a:solidFill>
                <a:srgbClr val="FF0000"/>
              </a:solidFill>
            </a:endParaRPr>
          </a:p>
        </p:txBody>
      </p:sp>
      <p:grpSp>
        <p:nvGrpSpPr>
          <p:cNvPr id="27" name="组合 26"/>
          <p:cNvGrpSpPr/>
          <p:nvPr/>
        </p:nvGrpSpPr>
        <p:grpSpPr>
          <a:xfrm>
            <a:off x="7199461" y="2056183"/>
            <a:ext cx="1591303" cy="4007097"/>
            <a:chOff x="5866397" y="2157853"/>
            <a:chExt cx="1591303" cy="3537889"/>
          </a:xfrm>
        </p:grpSpPr>
        <p:sp>
          <p:nvSpPr>
            <p:cNvPr id="28" name="左中括号 27"/>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9" name="右中括号 28"/>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30" name="TextBox 29"/>
            <p:cNvSpPr txBox="1"/>
            <p:nvPr/>
          </p:nvSpPr>
          <p:spPr>
            <a:xfrm>
              <a:off x="6038593" y="2187613"/>
              <a:ext cx="1419107" cy="3324549"/>
            </a:xfrm>
            <a:prstGeom prst="rect">
              <a:avLst/>
            </a:prstGeom>
            <a:noFill/>
          </p:spPr>
          <p:txBody>
            <a:bodyPr wrap="square" rtlCol="0">
              <a:spAutoFit/>
            </a:bodyPr>
            <a:lstStyle/>
            <a:p>
              <a:r>
                <a:rPr lang="en-US" altLang="zh-CN" b="1" dirty="0" smtClean="0"/>
                <a:t>[NR,  ad]</a:t>
              </a:r>
            </a:p>
            <a:p>
              <a:r>
                <a:rPr lang="en-US" altLang="zh-CN" b="1" dirty="0" smtClean="0"/>
                <a:t>[NR,  n]</a:t>
              </a:r>
            </a:p>
            <a:p>
              <a:r>
                <a:rPr lang="en-US" altLang="zh-CN" b="1" dirty="0" smtClean="0"/>
                <a:t>[NR,  ns]</a:t>
              </a:r>
            </a:p>
            <a:p>
              <a:r>
                <a:rPr lang="en-US" altLang="zh-CN" b="1" dirty="0" smtClean="0"/>
                <a:t>[NR,  </a:t>
              </a:r>
              <a:r>
                <a:rPr lang="en-US" altLang="zh-CN" b="1" dirty="0" err="1" smtClean="0"/>
                <a:t>nt</a:t>
              </a:r>
              <a:r>
                <a:rPr lang="en-US" altLang="zh-CN" b="1" dirty="0" smtClean="0"/>
                <a:t>]</a:t>
              </a:r>
            </a:p>
            <a:p>
              <a:r>
                <a:rPr lang="en-US" altLang="zh-CN" b="1" dirty="0" smtClean="0"/>
                <a:t>[NR,  </a:t>
              </a:r>
              <a:r>
                <a:rPr lang="en-US" altLang="zh-CN" b="1" dirty="0" err="1" smtClean="0"/>
                <a:t>nz</a:t>
              </a:r>
              <a:r>
                <a:rPr lang="en-US" altLang="zh-CN" b="1" dirty="0" smtClean="0"/>
                <a:t>]</a:t>
              </a:r>
            </a:p>
            <a:p>
              <a:r>
                <a:rPr lang="en-US" altLang="zh-CN" b="1" dirty="0" smtClean="0"/>
                <a:t>[NR,  </a:t>
              </a:r>
              <a:r>
                <a:rPr lang="en-US" altLang="zh-CN" b="1" dirty="0" err="1" smtClean="0"/>
                <a:t>nx</a:t>
              </a:r>
              <a:r>
                <a:rPr lang="en-US" altLang="zh-CN" b="1" dirty="0" smtClean="0"/>
                <a:t>]</a:t>
              </a:r>
            </a:p>
            <a:p>
              <a:r>
                <a:rPr lang="en-US" altLang="zh-CN" b="1" dirty="0" smtClean="0"/>
                <a:t>[NR,  nr]</a:t>
              </a:r>
            </a:p>
            <a:p>
              <a:r>
                <a:rPr lang="en-US" altLang="zh-CN" b="1" dirty="0" smtClean="0"/>
                <a:t>[NR,  …]</a:t>
              </a:r>
            </a:p>
            <a:p>
              <a:r>
                <a:rPr lang="en-US" altLang="zh-CN" b="1" dirty="0" smtClean="0"/>
                <a:t>[VV,  </a:t>
              </a:r>
              <a:r>
                <a:rPr lang="en-US" altLang="zh-CN" b="1" dirty="0"/>
                <a:t>ad]</a:t>
              </a:r>
            </a:p>
            <a:p>
              <a:r>
                <a:rPr lang="en-US" altLang="zh-CN" b="1" dirty="0" smtClean="0"/>
                <a:t>[VV,  </a:t>
              </a:r>
              <a:r>
                <a:rPr lang="en-US" altLang="zh-CN" b="1" dirty="0"/>
                <a:t>n]</a:t>
              </a:r>
            </a:p>
            <a:p>
              <a:r>
                <a:rPr lang="en-US" altLang="zh-CN" b="1" dirty="0" smtClean="0"/>
                <a:t>[VV,  </a:t>
              </a:r>
              <a:r>
                <a:rPr lang="en-US" altLang="zh-CN" b="1" dirty="0"/>
                <a:t>ns]</a:t>
              </a:r>
            </a:p>
            <a:p>
              <a:r>
                <a:rPr lang="en-US" altLang="zh-CN" b="1" dirty="0" smtClean="0"/>
                <a:t>[VV,  </a:t>
              </a:r>
              <a:r>
                <a:rPr lang="en-US" altLang="zh-CN" b="1" dirty="0" err="1"/>
                <a:t>nt</a:t>
              </a:r>
              <a:r>
                <a:rPr lang="en-US" altLang="zh-CN" b="1" dirty="0"/>
                <a:t>]</a:t>
              </a:r>
            </a:p>
            <a:p>
              <a:r>
                <a:rPr lang="en-US" altLang="zh-CN" b="1" dirty="0" smtClean="0"/>
                <a:t>[VV,  </a:t>
              </a:r>
              <a:r>
                <a:rPr lang="en-US" altLang="zh-CN" b="1" dirty="0" err="1"/>
                <a:t>nz</a:t>
              </a:r>
              <a:r>
                <a:rPr lang="en-US" altLang="zh-CN" b="1" dirty="0" smtClean="0"/>
                <a:t>]</a:t>
              </a:r>
            </a:p>
            <a:p>
              <a:r>
                <a:rPr lang="en-US" altLang="zh-CN" b="1" dirty="0" smtClean="0"/>
                <a:t>… ….</a:t>
              </a:r>
              <a:endParaRPr lang="en-US" altLang="zh-CN" b="1" dirty="0"/>
            </a:p>
          </p:txBody>
        </p:sp>
      </p:grpSp>
      <p:sp>
        <p:nvSpPr>
          <p:cNvPr id="31" name="减号 30"/>
          <p:cNvSpPr/>
          <p:nvPr/>
        </p:nvSpPr>
        <p:spPr>
          <a:xfrm>
            <a:off x="6519564" y="3797125"/>
            <a:ext cx="575963" cy="258288"/>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4599241" y="5724545"/>
            <a:ext cx="764847" cy="584775"/>
          </a:xfrm>
          <a:prstGeom prst="rect">
            <a:avLst/>
          </a:prstGeom>
          <a:noFill/>
        </p:spPr>
        <p:txBody>
          <a:bodyPr wrap="square" rtlCol="0">
            <a:spAutoFit/>
          </a:bodyPr>
          <a:lstStyle/>
          <a:p>
            <a:r>
              <a:rPr lang="en-US" altLang="zh-CN" sz="3200" dirty="0" smtClean="0">
                <a:solidFill>
                  <a:srgbClr val="FF0000"/>
                </a:solidFill>
              </a:rPr>
              <a:t>38</a:t>
            </a:r>
            <a:endParaRPr lang="zh-CN" altLang="en-US" sz="3200" dirty="0">
              <a:solidFill>
                <a:srgbClr val="FF0000"/>
              </a:solidFill>
            </a:endParaRPr>
          </a:p>
        </p:txBody>
      </p:sp>
      <p:cxnSp>
        <p:nvCxnSpPr>
          <p:cNvPr id="33" name="直接箭头连接符 32"/>
          <p:cNvCxnSpPr>
            <a:stCxn id="34" idx="0"/>
          </p:cNvCxnSpPr>
          <p:nvPr/>
        </p:nvCxnSpPr>
        <p:spPr>
          <a:xfrm flipV="1">
            <a:off x="4355976" y="5255993"/>
            <a:ext cx="691046" cy="9982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771800" y="6254203"/>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cxnSp>
        <p:nvCxnSpPr>
          <p:cNvPr id="35" name="直接箭头连接符 36"/>
          <p:cNvCxnSpPr>
            <a:stCxn id="36" idx="0"/>
          </p:cNvCxnSpPr>
          <p:nvPr/>
        </p:nvCxnSpPr>
        <p:spPr>
          <a:xfrm flipV="1">
            <a:off x="6768244" y="5301208"/>
            <a:ext cx="396044" cy="93610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6" name="TextBox 37"/>
          <p:cNvSpPr txBox="1"/>
          <p:nvPr/>
        </p:nvSpPr>
        <p:spPr>
          <a:xfrm>
            <a:off x="5508104" y="6237312"/>
            <a:ext cx="2520280"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The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whole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19127506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Ambiguous labeling (a CTB sentence)</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en-US" altLang="zh-CN" dirty="0" smtClean="0"/>
          </a:p>
          <a:p>
            <a:pPr lvl="1"/>
            <a:endParaRPr lang="en-US" altLang="zh-CN" dirty="0" smtClean="0"/>
          </a:p>
          <a:p>
            <a:endParaRPr lang="en-US" altLang="zh-CN" dirty="0" smtClean="0"/>
          </a:p>
          <a:p>
            <a:pPr>
              <a:buNone/>
            </a:pPr>
            <a:endParaRPr lang="en-US" altLang="zh-CN" dirty="0" smtClean="0"/>
          </a:p>
          <a:p>
            <a:pPr lvl="1"/>
            <a:endParaRPr lang="en-US" altLang="zh-CN"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502731314"/>
              </p:ext>
            </p:extLst>
          </p:nvPr>
        </p:nvGraphicFramePr>
        <p:xfrm>
          <a:off x="1187624" y="1700808"/>
          <a:ext cx="6889328" cy="940993"/>
        </p:xfrm>
        <a:graphic>
          <a:graphicData uri="http://schemas.openxmlformats.org/drawingml/2006/table">
            <a:tbl>
              <a:tblPr firstRow="1" bandRow="1">
                <a:tableStyleId>{69CF1AB2-1976-4502-BF36-3FF5EA218861}</a:tableStyleId>
              </a:tblPr>
              <a:tblGrid>
                <a:gridCol w="2016224"/>
                <a:gridCol w="1872208"/>
                <a:gridCol w="1555146"/>
                <a:gridCol w="1445750"/>
              </a:tblGrid>
              <a:tr h="504056">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436937">
                <a:tc>
                  <a:txBody>
                    <a:bodyPr/>
                    <a:lstStyle/>
                    <a:p>
                      <a:pPr algn="ctr"/>
                      <a:r>
                        <a:rPr lang="en-US" altLang="zh-CN" sz="2400" b="1" dirty="0" smtClean="0"/>
                        <a:t>NR</a:t>
                      </a:r>
                      <a:endParaRPr lang="zh-CN" altLang="en-US" sz="2400" b="1" dirty="0"/>
                    </a:p>
                  </a:txBody>
                  <a:tcPr marL="0" marR="0" marT="0" marB="0" anchor="ctr"/>
                </a:tc>
                <a:tc>
                  <a:txBody>
                    <a:bodyPr/>
                    <a:lstStyle/>
                    <a:p>
                      <a:pPr algn="ctr"/>
                      <a:r>
                        <a:rPr lang="en-US" altLang="zh-CN" sz="2400" b="1" dirty="0" smtClean="0"/>
                        <a:t>VV</a:t>
                      </a:r>
                      <a:endParaRPr lang="zh-CN" altLang="en-US" sz="2400" b="1" dirty="0"/>
                    </a:p>
                  </a:txBody>
                  <a:tcPr marL="0" marR="0" marT="0" marB="0" anchor="ctr"/>
                </a:tc>
                <a:tc>
                  <a:txBody>
                    <a:bodyPr/>
                    <a:lstStyle/>
                    <a:p>
                      <a:pPr algn="ctr"/>
                      <a:r>
                        <a:rPr lang="en-US" altLang="zh-CN" sz="2400" b="1" dirty="0" smtClean="0"/>
                        <a:t>NN</a:t>
                      </a:r>
                      <a:endParaRPr lang="zh-CN" altLang="en-US" sz="2400" b="1" dirty="0"/>
                    </a:p>
                  </a:txBody>
                  <a:tcPr marL="0" marR="0" marT="0" marB="0" anchor="ctr"/>
                </a:tc>
                <a:tc>
                  <a:txBody>
                    <a:bodyPr/>
                    <a:lstStyle/>
                    <a:p>
                      <a:pPr algn="ctr"/>
                      <a:r>
                        <a:rPr lang="en-US" altLang="zh-CN" sz="2400" b="1" dirty="0" smtClean="0"/>
                        <a:t>NN</a:t>
                      </a:r>
                      <a:endParaRPr lang="zh-CN" altLang="en-US" sz="2400" b="1" dirty="0"/>
                    </a:p>
                  </a:txBody>
                  <a:tcPr marL="0" marR="0" marT="0" marB="0" anchor="ctr"/>
                </a:tc>
              </a:tr>
            </a:tbl>
          </a:graphicData>
        </a:graphic>
      </p:graphicFrame>
      <p:sp>
        <p:nvSpPr>
          <p:cNvPr id="3" name="下箭头 2"/>
          <p:cNvSpPr/>
          <p:nvPr/>
        </p:nvSpPr>
        <p:spPr>
          <a:xfrm>
            <a:off x="4355976" y="2852936"/>
            <a:ext cx="504056" cy="360040"/>
          </a:xfrm>
          <a:prstGeom prst="downArrow">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sp>
        <p:nvSpPr>
          <p:cNvPr id="7" name="矩形 4"/>
          <p:cNvSpPr>
            <a:spLocks noChangeArrowheads="1"/>
          </p:cNvSpPr>
          <p:nvPr/>
        </p:nvSpPr>
        <p:spPr bwMode="auto">
          <a:xfrm>
            <a:off x="0" y="6279703"/>
            <a:ext cx="9144000" cy="461665"/>
          </a:xfrm>
          <a:prstGeom prst="rect">
            <a:avLst/>
          </a:prstGeom>
          <a:solidFill>
            <a:schemeClr val="bg1"/>
          </a:solidFill>
          <a:ln>
            <a:noFill/>
          </a:ln>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Ambiguous labeling is a set of paths (exponential)</a:t>
            </a:r>
            <a:endParaRPr lang="zh-CN" altLang="en-US" sz="2400" b="1" dirty="0">
              <a:solidFill>
                <a:srgbClr val="C00000"/>
              </a:solidFill>
              <a:latin typeface="Verdana" pitchFamily="34" charset="0"/>
              <a:ea typeface="华文仿宋" pitchFamily="2" charset="-122"/>
              <a:cs typeface="Verdana" pitchFamily="34"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62516208"/>
              </p:ext>
            </p:extLst>
          </p:nvPr>
        </p:nvGraphicFramePr>
        <p:xfrm>
          <a:off x="1187624" y="3317783"/>
          <a:ext cx="6889328" cy="2780750"/>
        </p:xfrm>
        <a:graphic>
          <a:graphicData uri="http://schemas.openxmlformats.org/drawingml/2006/table">
            <a:tbl>
              <a:tblPr firstRow="1" bandRow="1">
                <a:tableStyleId>{69CF1AB2-1976-4502-BF36-3FF5EA218861}</a:tableStyleId>
              </a:tblPr>
              <a:tblGrid>
                <a:gridCol w="2016224"/>
                <a:gridCol w="1872208"/>
                <a:gridCol w="1555146"/>
                <a:gridCol w="1445750"/>
              </a:tblGrid>
              <a:tr h="586190">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1973299">
                <a:tc>
                  <a:txBody>
                    <a:bodyPr/>
                    <a:lstStyle/>
                    <a:p>
                      <a:pPr algn="ctr"/>
                      <a:r>
                        <a:rPr lang="en-US" altLang="zh-CN" sz="2400" b="1" dirty="0" err="1" smtClean="0"/>
                        <a:t>NR_ad</a:t>
                      </a:r>
                      <a:endParaRPr lang="en-US" altLang="zh-CN" sz="2400" b="1" dirty="0" smtClean="0"/>
                    </a:p>
                    <a:p>
                      <a:pPr algn="ctr"/>
                      <a:r>
                        <a:rPr lang="en-US" altLang="zh-CN" sz="2400" b="1" dirty="0" err="1" smtClean="0"/>
                        <a:t>NR_n</a:t>
                      </a:r>
                      <a:endParaRPr lang="en-US" altLang="zh-CN" sz="2400" b="1" dirty="0" smtClean="0"/>
                    </a:p>
                    <a:p>
                      <a:pPr algn="ctr"/>
                      <a:r>
                        <a:rPr lang="en-US" altLang="zh-CN" sz="2400" b="1" dirty="0" smtClean="0"/>
                        <a:t> </a:t>
                      </a:r>
                      <a:r>
                        <a:rPr lang="en-US" altLang="zh-CN" sz="2400" b="1" dirty="0" err="1" smtClean="0"/>
                        <a:t>NR_ns</a:t>
                      </a:r>
                      <a:endParaRPr lang="en-US" altLang="zh-CN" sz="2400" b="1" dirty="0" smtClean="0"/>
                    </a:p>
                    <a:p>
                      <a:pPr algn="ctr"/>
                      <a:r>
                        <a:rPr lang="en-US" altLang="zh-CN" sz="2400" b="1" dirty="0" err="1" smtClean="0"/>
                        <a:t>NR_nt</a:t>
                      </a:r>
                      <a:endParaRPr lang="en-US" altLang="zh-CN" sz="2400" b="1" dirty="0" smtClean="0"/>
                    </a:p>
                    <a:p>
                      <a:pPr algn="ctr"/>
                      <a:r>
                        <a:rPr lang="en-US" altLang="zh-CN" sz="2400" b="1" dirty="0" err="1" smtClean="0"/>
                        <a:t>NR_nz</a:t>
                      </a:r>
                      <a:endParaRPr lang="en-US" altLang="zh-CN" sz="2400" b="1" dirty="0" smtClean="0"/>
                    </a:p>
                    <a:p>
                      <a:pPr algn="ctr"/>
                      <a:r>
                        <a:rPr lang="en-US" altLang="zh-CN" sz="2400" b="1" dirty="0" smtClean="0"/>
                        <a:t>…</a:t>
                      </a:r>
                    </a:p>
                  </a:txBody>
                  <a:tcPr marL="0" marR="0" marT="0" marB="0" anchor="ctr"/>
                </a:tc>
                <a:tc>
                  <a:txBody>
                    <a:bodyPr/>
                    <a:lstStyle/>
                    <a:p>
                      <a:pPr algn="ctr"/>
                      <a:r>
                        <a:rPr lang="en-US" altLang="zh-CN" sz="2400" b="1" dirty="0" err="1" smtClean="0"/>
                        <a:t>VV_ad</a:t>
                      </a:r>
                      <a:endParaRPr lang="en-US" altLang="zh-CN" sz="2400" b="1" dirty="0" smtClean="0"/>
                    </a:p>
                    <a:p>
                      <a:pPr algn="ctr"/>
                      <a:r>
                        <a:rPr lang="en-US" altLang="zh-CN" sz="2400" b="1" dirty="0" err="1" smtClean="0"/>
                        <a:t>VV_n</a:t>
                      </a:r>
                      <a:endParaRPr lang="en-US" altLang="zh-CN" sz="2400" b="1" dirty="0" smtClean="0"/>
                    </a:p>
                    <a:p>
                      <a:pPr algn="ctr"/>
                      <a:r>
                        <a:rPr lang="en-US" altLang="zh-CN" sz="2400" b="1" dirty="0" smtClean="0"/>
                        <a:t> </a:t>
                      </a:r>
                      <a:r>
                        <a:rPr lang="en-US" altLang="zh-CN" sz="2400" b="1" dirty="0" err="1" smtClean="0"/>
                        <a:t>VV_ns</a:t>
                      </a:r>
                      <a:endParaRPr lang="en-US" altLang="zh-CN" sz="2400" b="1" dirty="0" smtClean="0"/>
                    </a:p>
                    <a:p>
                      <a:pPr algn="ctr"/>
                      <a:r>
                        <a:rPr lang="en-US" altLang="zh-CN" sz="2400" b="1" dirty="0" err="1" smtClean="0"/>
                        <a:t>VV_nt</a:t>
                      </a:r>
                      <a:endParaRPr lang="en-US" altLang="zh-CN" sz="2400" b="1" dirty="0" smtClean="0"/>
                    </a:p>
                    <a:p>
                      <a:pPr algn="ctr"/>
                      <a:r>
                        <a:rPr lang="en-US" altLang="zh-CN" sz="2400" b="1" dirty="0" err="1" smtClean="0"/>
                        <a:t>VV_Nz</a:t>
                      </a:r>
                      <a:endParaRPr lang="en-US" altLang="zh-CN" sz="2400" b="1" dirty="0" smtClean="0"/>
                    </a:p>
                    <a:p>
                      <a:pPr algn="ctr"/>
                      <a:r>
                        <a:rPr lang="en-US" altLang="zh-CN" sz="2400" b="1" dirty="0" smtClean="0"/>
                        <a:t>…</a:t>
                      </a:r>
                    </a:p>
                  </a:txBody>
                  <a:tcPr marL="0" marR="0" marT="0" marB="0" anchor="ctr"/>
                </a:tc>
                <a:tc>
                  <a:txBody>
                    <a:bodyPr/>
                    <a:lstStyle/>
                    <a:p>
                      <a:pPr algn="ctr"/>
                      <a:r>
                        <a:rPr lang="en-US" altLang="zh-CN" sz="2400" b="1" dirty="0" err="1" smtClean="0"/>
                        <a:t>NN_ad</a:t>
                      </a:r>
                      <a:endParaRPr lang="en-US" altLang="zh-CN" sz="2400" b="1" dirty="0" smtClean="0"/>
                    </a:p>
                    <a:p>
                      <a:pPr algn="ctr"/>
                      <a:r>
                        <a:rPr lang="en-US" altLang="zh-CN" sz="2400" b="1" dirty="0" err="1" smtClean="0"/>
                        <a:t>NN_n</a:t>
                      </a:r>
                      <a:endParaRPr lang="en-US" altLang="zh-CN" sz="2400" b="1" dirty="0" smtClean="0"/>
                    </a:p>
                    <a:p>
                      <a:pPr algn="ctr"/>
                      <a:r>
                        <a:rPr lang="en-US" altLang="zh-CN" sz="2400" b="1" dirty="0" smtClean="0"/>
                        <a:t> </a:t>
                      </a:r>
                      <a:r>
                        <a:rPr lang="en-US" altLang="zh-CN" sz="2400" b="1" dirty="0" err="1" smtClean="0"/>
                        <a:t>NN_ns</a:t>
                      </a:r>
                      <a:endParaRPr lang="en-US" altLang="zh-CN" sz="2400" b="1" dirty="0" smtClean="0"/>
                    </a:p>
                    <a:p>
                      <a:pPr algn="ctr"/>
                      <a:r>
                        <a:rPr lang="en-US" altLang="zh-CN" sz="2400" b="1" dirty="0" err="1" smtClean="0"/>
                        <a:t>NN_nt</a:t>
                      </a:r>
                      <a:endParaRPr lang="en-US" altLang="zh-CN" sz="2400" b="1" dirty="0" smtClean="0"/>
                    </a:p>
                    <a:p>
                      <a:pPr algn="ctr"/>
                      <a:r>
                        <a:rPr lang="en-US" altLang="zh-CN" sz="2400" b="1" dirty="0" err="1" smtClean="0"/>
                        <a:t>NN_nz</a:t>
                      </a:r>
                      <a:endParaRPr lang="en-US" altLang="zh-CN" sz="2400" b="1" dirty="0" smtClean="0"/>
                    </a:p>
                    <a:p>
                      <a:pPr algn="ctr"/>
                      <a:r>
                        <a:rPr lang="en-US" altLang="zh-CN" sz="2400" b="1" dirty="0" smtClean="0"/>
                        <a:t>…</a:t>
                      </a:r>
                    </a:p>
                  </a:txBody>
                  <a:tcPr marL="0" marR="0" marT="0" marB="0" anchor="ctr"/>
                </a:tc>
                <a:tc>
                  <a:txBody>
                    <a:bodyPr/>
                    <a:lstStyle/>
                    <a:p>
                      <a:pPr algn="ctr"/>
                      <a:r>
                        <a:rPr lang="en-US" altLang="zh-CN" sz="2400" b="1" dirty="0" err="1" smtClean="0"/>
                        <a:t>NN_ad</a:t>
                      </a:r>
                      <a:endParaRPr lang="en-US" altLang="zh-CN" sz="2400" b="1" dirty="0" smtClean="0"/>
                    </a:p>
                    <a:p>
                      <a:pPr algn="ctr"/>
                      <a:r>
                        <a:rPr lang="en-US" altLang="zh-CN" sz="2400" b="1" dirty="0" err="1" smtClean="0"/>
                        <a:t>NN_n</a:t>
                      </a:r>
                      <a:endParaRPr lang="en-US" altLang="zh-CN" sz="2400" b="1" dirty="0" smtClean="0"/>
                    </a:p>
                    <a:p>
                      <a:pPr algn="ctr"/>
                      <a:r>
                        <a:rPr lang="en-US" altLang="zh-CN" sz="2400" b="1" dirty="0" smtClean="0"/>
                        <a:t> </a:t>
                      </a:r>
                      <a:r>
                        <a:rPr lang="en-US" altLang="zh-CN" sz="2400" b="1" dirty="0" err="1" smtClean="0"/>
                        <a:t>NN_ns</a:t>
                      </a:r>
                      <a:endParaRPr lang="en-US" altLang="zh-CN" sz="2400" b="1" dirty="0" smtClean="0"/>
                    </a:p>
                    <a:p>
                      <a:pPr algn="ctr"/>
                      <a:r>
                        <a:rPr lang="en-US" altLang="zh-CN" sz="2400" b="1" dirty="0" err="1" smtClean="0"/>
                        <a:t>NN_nt</a:t>
                      </a:r>
                      <a:endParaRPr lang="en-US" altLang="zh-CN" sz="2400" b="1" dirty="0" smtClean="0"/>
                    </a:p>
                    <a:p>
                      <a:pPr algn="ctr"/>
                      <a:r>
                        <a:rPr lang="en-US" altLang="zh-CN" sz="2400" b="1" dirty="0" err="1" smtClean="0"/>
                        <a:t>NN_nz</a:t>
                      </a:r>
                      <a:endParaRPr lang="en-US" altLang="zh-CN" sz="2400" b="1" dirty="0" smtClean="0"/>
                    </a:p>
                    <a:p>
                      <a:pPr algn="ctr"/>
                      <a:r>
                        <a:rPr lang="en-US" altLang="zh-CN" sz="2400" b="1" dirty="0" smtClean="0"/>
                        <a:t>…</a:t>
                      </a:r>
                    </a:p>
                  </a:txBody>
                  <a:tcPr marL="0" marR="0" marT="0" marB="0" anchor="ctr"/>
                </a:tc>
              </a:tr>
            </a:tbl>
          </a:graphicData>
        </a:graphic>
      </p:graphicFrame>
      <p:sp>
        <p:nvSpPr>
          <p:cNvPr id="9" name="TextBox 33"/>
          <p:cNvSpPr txBox="1"/>
          <p:nvPr/>
        </p:nvSpPr>
        <p:spPr>
          <a:xfrm>
            <a:off x="395536" y="2852936"/>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paths:</a:t>
            </a:r>
            <a:endParaRPr lang="zh-CN" altLang="en-US"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30184716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Ambiguous labeling (a PD sentence)</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en-US" altLang="zh-CN" dirty="0" smtClean="0"/>
          </a:p>
          <a:p>
            <a:pPr lvl="1"/>
            <a:endParaRPr lang="en-US" altLang="zh-CN" dirty="0" smtClean="0"/>
          </a:p>
          <a:p>
            <a:endParaRPr lang="en-US" altLang="zh-CN" dirty="0" smtClean="0"/>
          </a:p>
          <a:p>
            <a:pPr>
              <a:buNone/>
            </a:pPr>
            <a:endParaRPr lang="en-US" altLang="zh-CN" dirty="0" smtClean="0"/>
          </a:p>
          <a:p>
            <a:pPr lvl="1"/>
            <a:endParaRPr lang="en-US" altLang="zh-CN"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211721524"/>
              </p:ext>
            </p:extLst>
          </p:nvPr>
        </p:nvGraphicFramePr>
        <p:xfrm>
          <a:off x="1187624" y="1700808"/>
          <a:ext cx="6889328" cy="940993"/>
        </p:xfrm>
        <a:graphic>
          <a:graphicData uri="http://schemas.openxmlformats.org/drawingml/2006/table">
            <a:tbl>
              <a:tblPr firstRow="1" bandRow="1">
                <a:tableStyleId>{69CF1AB2-1976-4502-BF36-3FF5EA218861}</a:tableStyleId>
              </a:tblPr>
              <a:tblGrid>
                <a:gridCol w="2016224"/>
                <a:gridCol w="1872208"/>
                <a:gridCol w="1555146"/>
                <a:gridCol w="1445750"/>
              </a:tblGrid>
              <a:tr h="504056">
                <a:tc>
                  <a:txBody>
                    <a:bodyPr/>
                    <a:lstStyle/>
                    <a:p>
                      <a:pPr algn="ctr"/>
                      <a:r>
                        <a:rPr lang="zh-CN" altLang="en-US" sz="2400" dirty="0" smtClean="0">
                          <a:latin typeface="+mn-ea"/>
                          <a:ea typeface="+mn-ea"/>
                        </a:rPr>
                        <a:t>我国</a:t>
                      </a:r>
                      <a:endParaRPr lang="zh-CN" altLang="en-US" sz="2400" dirty="0">
                        <a:latin typeface="+mn-ea"/>
                        <a:ea typeface="+mn-ea"/>
                      </a:endParaRPr>
                    </a:p>
                  </a:txBody>
                  <a:tcPr marL="0" marR="0" marT="14172" marB="14172" anchor="b"/>
                </a:tc>
                <a:tc>
                  <a:txBody>
                    <a:bodyPr/>
                    <a:lstStyle/>
                    <a:p>
                      <a:pPr algn="ctr"/>
                      <a:r>
                        <a:rPr lang="zh-CN" altLang="en-US" sz="2400" dirty="0" smtClean="0"/>
                        <a:t>大力</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c>
                  <a:txBody>
                    <a:bodyPr/>
                    <a:lstStyle/>
                    <a:p>
                      <a:pPr algn="ctr"/>
                      <a:r>
                        <a:rPr lang="zh-CN" altLang="en-US" sz="2400" dirty="0" smtClean="0"/>
                        <a:t>教育</a:t>
                      </a:r>
                      <a:endParaRPr lang="zh-CN" altLang="en-US" sz="2400" dirty="0"/>
                    </a:p>
                  </a:txBody>
                  <a:tcPr marL="0" marR="0" marT="14172" marB="14172" anchor="b"/>
                </a:tc>
              </a:tr>
              <a:tr h="436937">
                <a:tc>
                  <a:txBody>
                    <a:bodyPr/>
                    <a:lstStyle/>
                    <a:p>
                      <a:pPr algn="ctr"/>
                      <a:r>
                        <a:rPr lang="en-US" altLang="zh-CN" sz="2400" b="1" dirty="0" smtClean="0"/>
                        <a:t>n</a:t>
                      </a:r>
                      <a:endParaRPr lang="zh-CN" altLang="en-US" sz="2400" b="1" dirty="0"/>
                    </a:p>
                  </a:txBody>
                  <a:tcPr marL="0" marR="0" marT="0" marB="0" anchor="ctr"/>
                </a:tc>
                <a:tc>
                  <a:txBody>
                    <a:bodyPr/>
                    <a:lstStyle/>
                    <a:p>
                      <a:pPr algn="ctr"/>
                      <a:r>
                        <a:rPr lang="en-US" altLang="zh-CN" sz="2400" b="1" dirty="0" smtClean="0"/>
                        <a:t>ad</a:t>
                      </a:r>
                      <a:endParaRPr lang="zh-CN" altLang="en-US" sz="2400" b="1" dirty="0"/>
                    </a:p>
                  </a:txBody>
                  <a:tcPr marL="0" marR="0" marT="0" marB="0" anchor="ctr"/>
                </a:tc>
                <a:tc>
                  <a:txBody>
                    <a:bodyPr/>
                    <a:lstStyle/>
                    <a:p>
                      <a:pPr algn="ctr"/>
                      <a:r>
                        <a:rPr lang="en-US" altLang="zh-CN" sz="2400" b="1" dirty="0" smtClean="0"/>
                        <a:t>v</a:t>
                      </a:r>
                      <a:endParaRPr lang="zh-CN" altLang="en-US" sz="2400" b="1" dirty="0"/>
                    </a:p>
                  </a:txBody>
                  <a:tcPr marL="0" marR="0" marT="0" marB="0" anchor="ctr"/>
                </a:tc>
                <a:tc>
                  <a:txBody>
                    <a:bodyPr/>
                    <a:lstStyle/>
                    <a:p>
                      <a:pPr algn="ctr"/>
                      <a:r>
                        <a:rPr lang="en-US" altLang="zh-CN" sz="2400" b="1" dirty="0" err="1" smtClean="0"/>
                        <a:t>vn</a:t>
                      </a:r>
                      <a:endParaRPr lang="zh-CN" altLang="en-US" sz="2400" b="1" dirty="0"/>
                    </a:p>
                  </a:txBody>
                  <a:tcPr marL="0" marR="0" marT="0" marB="0" anchor="ctr"/>
                </a:tc>
              </a:tr>
            </a:tbl>
          </a:graphicData>
        </a:graphic>
      </p:graphicFrame>
      <p:sp>
        <p:nvSpPr>
          <p:cNvPr id="3" name="下箭头 2"/>
          <p:cNvSpPr/>
          <p:nvPr/>
        </p:nvSpPr>
        <p:spPr>
          <a:xfrm>
            <a:off x="4355976" y="2852936"/>
            <a:ext cx="504056" cy="360040"/>
          </a:xfrm>
          <a:prstGeom prst="downArrow">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err="1">
              <a:solidFill>
                <a:schemeClr val="tx1"/>
              </a:solidFill>
            </a:endParaRPr>
          </a:p>
        </p:txBody>
      </p:sp>
      <p:sp>
        <p:nvSpPr>
          <p:cNvPr id="7" name="矩形 4"/>
          <p:cNvSpPr>
            <a:spLocks noChangeArrowheads="1"/>
          </p:cNvSpPr>
          <p:nvPr/>
        </p:nvSpPr>
        <p:spPr bwMode="auto">
          <a:xfrm>
            <a:off x="0" y="6279703"/>
            <a:ext cx="9144000" cy="461665"/>
          </a:xfrm>
          <a:prstGeom prst="rect">
            <a:avLst/>
          </a:prstGeom>
          <a:solidFill>
            <a:schemeClr val="bg1"/>
          </a:solidFill>
          <a:ln>
            <a:noFill/>
          </a:ln>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Ambiguous labeling is a set of paths (exponential)</a:t>
            </a:r>
            <a:endParaRPr lang="zh-CN" altLang="en-US" sz="2400" b="1" dirty="0">
              <a:solidFill>
                <a:srgbClr val="C00000"/>
              </a:solidFill>
              <a:latin typeface="Verdana" pitchFamily="34" charset="0"/>
              <a:ea typeface="华文仿宋" pitchFamily="2" charset="-122"/>
              <a:cs typeface="Verdana" pitchFamily="34"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3235910313"/>
              </p:ext>
            </p:extLst>
          </p:nvPr>
        </p:nvGraphicFramePr>
        <p:xfrm>
          <a:off x="1187624" y="3317783"/>
          <a:ext cx="6889328" cy="2780750"/>
        </p:xfrm>
        <a:graphic>
          <a:graphicData uri="http://schemas.openxmlformats.org/drawingml/2006/table">
            <a:tbl>
              <a:tblPr firstRow="1" bandRow="1">
                <a:tableStyleId>{69CF1AB2-1976-4502-BF36-3FF5EA218861}</a:tableStyleId>
              </a:tblPr>
              <a:tblGrid>
                <a:gridCol w="2016224"/>
                <a:gridCol w="1872208"/>
                <a:gridCol w="1555146"/>
                <a:gridCol w="1445750"/>
              </a:tblGrid>
              <a:tr h="586190">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19732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AD_n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AS_n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BA_n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NN_n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NR_n</a:t>
                      </a:r>
                      <a:endParaRPr lang="zh-CN" altLang="en-US" sz="2400" b="1" dirty="0" smtClean="0"/>
                    </a:p>
                    <a:p>
                      <a:pPr algn="ctr"/>
                      <a:r>
                        <a:rPr lang="en-US" altLang="zh-CN" sz="2400" b="1" dirty="0" smtClean="0"/>
                        <a:t>…</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AD_ad</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AS_ad</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BA_ad</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NN_ad</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NR_ad</a:t>
                      </a:r>
                      <a:endParaRPr lang="zh-CN" altLang="en-US" sz="2400" b="1" dirty="0" smtClean="0"/>
                    </a:p>
                    <a:p>
                      <a:pPr algn="ctr"/>
                      <a:r>
                        <a:rPr lang="en-US" altLang="zh-CN" sz="2400" b="1" dirty="0" smtClean="0"/>
                        <a:t>…</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AD_v</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AS_v</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BA_v</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NN_v</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NR_v</a:t>
                      </a:r>
                      <a:endParaRPr lang="zh-CN" altLang="en-US" sz="2400" b="1" dirty="0" smtClean="0"/>
                    </a:p>
                    <a:p>
                      <a:pPr algn="ctr"/>
                      <a:r>
                        <a:rPr lang="en-US" altLang="zh-CN" sz="2400" b="1" dirty="0" smtClean="0"/>
                        <a:t>…</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AD_vn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AS_vn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BA_vn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NN_vn</a:t>
                      </a:r>
                      <a:endParaRPr lang="en-US" altLang="zh-CN" sz="2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err="1" smtClean="0"/>
                        <a:t>NR_vn</a:t>
                      </a:r>
                      <a:endParaRPr lang="zh-CN" altLang="en-US" sz="2400" b="1" dirty="0" smtClean="0"/>
                    </a:p>
                    <a:p>
                      <a:pPr algn="ctr"/>
                      <a:r>
                        <a:rPr lang="en-US" altLang="zh-CN" sz="2400" b="1" dirty="0" smtClean="0"/>
                        <a:t>…</a:t>
                      </a:r>
                    </a:p>
                  </a:txBody>
                  <a:tcPr marL="0" marR="0" marT="0" marB="0" anchor="ctr"/>
                </a:tc>
              </a:tr>
            </a:tbl>
          </a:graphicData>
        </a:graphic>
      </p:graphicFrame>
      <p:sp>
        <p:nvSpPr>
          <p:cNvPr id="9" name="TextBox 33"/>
          <p:cNvSpPr txBox="1"/>
          <p:nvPr/>
        </p:nvSpPr>
        <p:spPr>
          <a:xfrm>
            <a:off x="395536" y="2852936"/>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paths:</a:t>
            </a:r>
            <a:endParaRPr lang="zh-CN" altLang="en-US"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339497204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Step 2:</a:t>
            </a:r>
          </a:p>
          <a:p>
            <a:pPr algn="ctr"/>
            <a:endParaRPr lang="en-US" altLang="zh-CN" dirty="0" smtClean="0"/>
          </a:p>
          <a:p>
            <a:pPr algn="ctr"/>
            <a:r>
              <a:rPr lang="en-US" altLang="zh-CN" dirty="0" smtClean="0"/>
              <a:t>Train</a:t>
            </a:r>
            <a:r>
              <a:rPr lang="zh-CN" altLang="en-US" dirty="0" smtClean="0"/>
              <a:t> </a:t>
            </a:r>
            <a:r>
              <a:rPr lang="en-US" altLang="zh-CN" dirty="0" smtClean="0"/>
              <a:t>the</a:t>
            </a:r>
            <a:r>
              <a:rPr lang="zh-CN" altLang="en-US" dirty="0" smtClean="0"/>
              <a:t> </a:t>
            </a:r>
            <a:r>
              <a:rPr lang="en-US" altLang="zh-CN" dirty="0" smtClean="0"/>
              <a:t>coupled</a:t>
            </a:r>
            <a:r>
              <a:rPr lang="zh-CN" altLang="en-US" dirty="0" smtClean="0"/>
              <a:t> </a:t>
            </a:r>
            <a:r>
              <a:rPr lang="en-US" altLang="zh-CN" dirty="0" smtClean="0"/>
              <a:t>model</a:t>
            </a:r>
            <a:r>
              <a:rPr lang="zh-CN" altLang="en-US" dirty="0" smtClean="0"/>
              <a:t> </a:t>
            </a:r>
            <a:r>
              <a:rPr lang="en-US" altLang="zh-CN" dirty="0" smtClean="0"/>
              <a:t>on</a:t>
            </a:r>
            <a:r>
              <a:rPr lang="zh-CN" altLang="en-US" dirty="0" smtClean="0"/>
              <a:t> </a:t>
            </a:r>
            <a:endParaRPr lang="en-US" altLang="zh-CN" dirty="0" smtClean="0"/>
          </a:p>
          <a:p>
            <a:pPr algn="ctr"/>
            <a:r>
              <a:rPr lang="en-US" altLang="zh-CN" dirty="0" smtClean="0"/>
              <a:t>CTB+PD </a:t>
            </a:r>
          </a:p>
          <a:p>
            <a:pPr algn="ctr"/>
            <a:r>
              <a:rPr lang="en-US" altLang="zh-CN" dirty="0" smtClean="0"/>
              <a:t>with</a:t>
            </a:r>
            <a:r>
              <a:rPr lang="zh-CN" altLang="en-US" dirty="0" smtClean="0"/>
              <a:t> </a:t>
            </a:r>
            <a:r>
              <a:rPr lang="en-US" altLang="zh-CN" dirty="0" smtClean="0"/>
              <a:t>ambiguous</a:t>
            </a:r>
            <a:r>
              <a:rPr lang="zh-CN" altLang="en-US" dirty="0" smtClean="0"/>
              <a:t> </a:t>
            </a:r>
            <a:r>
              <a:rPr lang="en-US" altLang="zh-CN" dirty="0" smtClean="0"/>
              <a:t>labeling</a:t>
            </a:r>
            <a:endParaRPr lang="zh-CN" altLang="en-US" dirty="0"/>
          </a:p>
        </p:txBody>
      </p:sp>
    </p:spTree>
    <p:extLst>
      <p:ext uri="{BB962C8B-B14F-4D97-AF65-F5344CB8AC3E}">
        <p14:creationId xmlns:p14="http://schemas.microsoft.com/office/powerpoint/2010/main" val="10444431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Learning, supervision</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en-US" altLang="zh-CN" dirty="0" smtClean="0"/>
          </a:p>
          <a:p>
            <a:pPr lvl="1"/>
            <a:endParaRPr lang="en-US" altLang="zh-CN" dirty="0" smtClean="0"/>
          </a:p>
          <a:p>
            <a:endParaRPr lang="en-US" altLang="zh-CN" dirty="0" smtClean="0"/>
          </a:p>
          <a:p>
            <a:pPr>
              <a:buNone/>
            </a:pPr>
            <a:endParaRPr lang="en-US" altLang="zh-CN" dirty="0" smtClean="0"/>
          </a:p>
          <a:p>
            <a:pPr lvl="1"/>
            <a:endParaRPr lang="en-US" altLang="zh-CN"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428441151"/>
              </p:ext>
            </p:extLst>
          </p:nvPr>
        </p:nvGraphicFramePr>
        <p:xfrm>
          <a:off x="1187624" y="2055959"/>
          <a:ext cx="6889328" cy="940993"/>
        </p:xfrm>
        <a:graphic>
          <a:graphicData uri="http://schemas.openxmlformats.org/drawingml/2006/table">
            <a:tbl>
              <a:tblPr firstRow="1" bandRow="1">
                <a:tableStyleId>{69CF1AB2-1976-4502-BF36-3FF5EA218861}</a:tableStyleId>
              </a:tblPr>
              <a:tblGrid>
                <a:gridCol w="2016224"/>
                <a:gridCol w="1872208"/>
                <a:gridCol w="1555146"/>
                <a:gridCol w="1445750"/>
              </a:tblGrid>
              <a:tr h="504056">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436937">
                <a:tc>
                  <a:txBody>
                    <a:bodyPr/>
                    <a:lstStyle/>
                    <a:p>
                      <a:pPr algn="ctr"/>
                      <a:r>
                        <a:rPr lang="zh-CN" altLang="zh-CN" sz="2400" b="1" dirty="0" smtClean="0"/>
                        <a:t>？</a:t>
                      </a:r>
                      <a:endParaRPr lang="zh-CN" altLang="en-US" sz="2400" b="1" dirty="0"/>
                    </a:p>
                  </a:txBody>
                  <a:tcPr marL="0" marR="0" marT="0" marB="0" anchor="ctr"/>
                </a:tc>
                <a:tc>
                  <a:txBody>
                    <a:bodyPr/>
                    <a:lstStyle/>
                    <a:p>
                      <a:pPr algn="ctr"/>
                      <a:r>
                        <a:rPr lang="zh-CN" altLang="zh-CN" sz="2400" b="1" dirty="0" smtClean="0"/>
                        <a:t>?</a:t>
                      </a:r>
                      <a:endParaRPr lang="zh-CN" altLang="en-US" sz="2400" b="1" dirty="0"/>
                    </a:p>
                  </a:txBody>
                  <a:tcPr marL="0" marR="0" marT="0" marB="0" anchor="ctr"/>
                </a:tc>
                <a:tc>
                  <a:txBody>
                    <a:bodyPr/>
                    <a:lstStyle/>
                    <a:p>
                      <a:pPr algn="ctr"/>
                      <a:r>
                        <a:rPr lang="zh-CN" altLang="zh-CN" sz="2400" b="1" dirty="0" smtClean="0"/>
                        <a:t>?</a:t>
                      </a:r>
                      <a:endParaRPr lang="zh-CN" altLang="en-US" sz="2400" b="1" dirty="0"/>
                    </a:p>
                  </a:txBody>
                  <a:tcPr marL="0" marR="0" marT="0" marB="0" anchor="ctr"/>
                </a:tc>
                <a:tc>
                  <a:txBody>
                    <a:bodyPr/>
                    <a:lstStyle/>
                    <a:p>
                      <a:pPr algn="ctr"/>
                      <a:r>
                        <a:rPr lang="zh-CN" altLang="zh-CN" sz="2400" b="1" dirty="0" smtClean="0"/>
                        <a:t>？</a:t>
                      </a:r>
                      <a:endParaRPr lang="zh-CN" altLang="en-US" sz="2400" b="1" dirty="0"/>
                    </a:p>
                  </a:txBody>
                  <a:tcPr marL="0" marR="0" marT="0" marB="0" anchor="ctr"/>
                </a:tc>
              </a:tr>
            </a:tbl>
          </a:graphicData>
        </a:graphic>
      </p:graphicFrame>
      <p:sp>
        <p:nvSpPr>
          <p:cNvPr id="9" name="TextBox 33"/>
          <p:cNvSpPr txBox="1"/>
          <p:nvPr/>
        </p:nvSpPr>
        <p:spPr>
          <a:xfrm>
            <a:off x="179512" y="1484784"/>
            <a:ext cx="4248472" cy="461665"/>
          </a:xfrm>
          <a:prstGeom prst="rect">
            <a:avLst/>
          </a:prstGeom>
          <a:noFill/>
          <a:ln>
            <a:noFill/>
          </a:ln>
        </p:spPr>
        <p:txBody>
          <a:bodyPr wrap="square" rtlCol="0">
            <a:spAutoFit/>
          </a:bodyPr>
          <a:lstStyle/>
          <a:p>
            <a:r>
              <a:rPr lang="en-US" altLang="zh-CN" sz="2400" b="1" dirty="0" smtClean="0">
                <a:solidFill>
                  <a:srgbClr val="FF0000"/>
                </a:solidFill>
                <a:latin typeface="Segoe Print" panose="02000600000000000000" pitchFamily="2" charset="0"/>
              </a:rPr>
              <a:t>Unsupervised</a:t>
            </a:r>
            <a:endParaRPr lang="zh-CN" altLang="en-US" sz="2400" b="1" dirty="0">
              <a:solidFill>
                <a:srgbClr val="FF0000"/>
              </a:solidFill>
              <a:latin typeface="Segoe Print" panose="02000600000000000000" pitchFamily="2" charset="0"/>
            </a:endParaRPr>
          </a:p>
        </p:txBody>
      </p:sp>
      <p:graphicFrame>
        <p:nvGraphicFramePr>
          <p:cNvPr id="10" name="表格 9"/>
          <p:cNvGraphicFramePr>
            <a:graphicFrameLocks noGrp="1"/>
          </p:cNvGraphicFramePr>
          <p:nvPr>
            <p:extLst>
              <p:ext uri="{D42A27DB-BD31-4B8C-83A1-F6EECF244321}">
                <p14:modId xmlns:p14="http://schemas.microsoft.com/office/powerpoint/2010/main" val="511758367"/>
              </p:ext>
            </p:extLst>
          </p:nvPr>
        </p:nvGraphicFramePr>
        <p:xfrm>
          <a:off x="1187624" y="3640135"/>
          <a:ext cx="6889328" cy="940993"/>
        </p:xfrm>
        <a:graphic>
          <a:graphicData uri="http://schemas.openxmlformats.org/drawingml/2006/table">
            <a:tbl>
              <a:tblPr firstRow="1" bandRow="1">
                <a:tableStyleId>{69CF1AB2-1976-4502-BF36-3FF5EA218861}</a:tableStyleId>
              </a:tblPr>
              <a:tblGrid>
                <a:gridCol w="2016224"/>
                <a:gridCol w="1872208"/>
                <a:gridCol w="1555146"/>
                <a:gridCol w="1445750"/>
              </a:tblGrid>
              <a:tr h="504056">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436937">
                <a:tc>
                  <a:txBody>
                    <a:bodyPr/>
                    <a:lstStyle/>
                    <a:p>
                      <a:pPr algn="ctr"/>
                      <a:r>
                        <a:rPr lang="en-US" altLang="zh-CN" sz="2400" b="1" dirty="0" smtClean="0"/>
                        <a:t>NR</a:t>
                      </a:r>
                      <a:endParaRPr lang="zh-CN" altLang="en-US" sz="2400" b="1" dirty="0"/>
                    </a:p>
                  </a:txBody>
                  <a:tcPr marL="0" marR="0" marT="0" marB="0" anchor="ctr"/>
                </a:tc>
                <a:tc>
                  <a:txBody>
                    <a:bodyPr/>
                    <a:lstStyle/>
                    <a:p>
                      <a:pPr algn="ctr"/>
                      <a:r>
                        <a:rPr lang="en-US" altLang="zh-CN" sz="2400" b="1" dirty="0" smtClean="0"/>
                        <a:t>VV</a:t>
                      </a:r>
                      <a:endParaRPr lang="zh-CN" altLang="en-US" sz="2400" b="1" dirty="0"/>
                    </a:p>
                  </a:txBody>
                  <a:tcPr marL="0" marR="0" marT="0" marB="0" anchor="ctr"/>
                </a:tc>
                <a:tc>
                  <a:txBody>
                    <a:bodyPr/>
                    <a:lstStyle/>
                    <a:p>
                      <a:pPr algn="ctr"/>
                      <a:r>
                        <a:rPr lang="en-US" altLang="zh-CN" sz="2400" b="1" dirty="0" smtClean="0"/>
                        <a:t>NN</a:t>
                      </a:r>
                      <a:endParaRPr lang="zh-CN" altLang="en-US" sz="2400" b="1" dirty="0"/>
                    </a:p>
                  </a:txBody>
                  <a:tcPr marL="0" marR="0" marT="0" marB="0" anchor="ctr"/>
                </a:tc>
                <a:tc>
                  <a:txBody>
                    <a:bodyPr/>
                    <a:lstStyle/>
                    <a:p>
                      <a:pPr algn="ctr"/>
                      <a:r>
                        <a:rPr lang="en-US" altLang="zh-CN" sz="2400" b="1" dirty="0" smtClean="0"/>
                        <a:t>NN</a:t>
                      </a:r>
                      <a:endParaRPr lang="zh-CN" altLang="en-US" sz="2400" b="1" dirty="0"/>
                    </a:p>
                  </a:txBody>
                  <a:tcPr marL="0" marR="0" marT="0" marB="0" anchor="ctr"/>
                </a:tc>
              </a:tr>
            </a:tbl>
          </a:graphicData>
        </a:graphic>
      </p:graphicFrame>
      <p:sp>
        <p:nvSpPr>
          <p:cNvPr id="11" name="TextBox 33"/>
          <p:cNvSpPr txBox="1"/>
          <p:nvPr/>
        </p:nvSpPr>
        <p:spPr>
          <a:xfrm>
            <a:off x="179512" y="3068960"/>
            <a:ext cx="4248472" cy="461665"/>
          </a:xfrm>
          <a:prstGeom prst="rect">
            <a:avLst/>
          </a:prstGeom>
          <a:noFill/>
          <a:ln>
            <a:noFill/>
          </a:ln>
        </p:spPr>
        <p:txBody>
          <a:bodyPr wrap="square" rtlCol="0">
            <a:spAutoFit/>
          </a:bodyPr>
          <a:lstStyle/>
          <a:p>
            <a:r>
              <a:rPr lang="en-US" altLang="zh-CN" sz="2400" b="1" dirty="0" smtClean="0">
                <a:solidFill>
                  <a:srgbClr val="FF0000"/>
                </a:solidFill>
                <a:latin typeface="Segoe Print" panose="02000600000000000000" pitchFamily="2" charset="0"/>
              </a:rPr>
              <a:t>Supervised</a:t>
            </a:r>
            <a:endParaRPr lang="zh-CN" altLang="en-US" sz="2400" b="1" dirty="0">
              <a:solidFill>
                <a:srgbClr val="FF0000"/>
              </a:solidFill>
              <a:latin typeface="Segoe Print" panose="02000600000000000000" pitchFamily="2" charset="0"/>
            </a:endParaRPr>
          </a:p>
        </p:txBody>
      </p:sp>
      <p:graphicFrame>
        <p:nvGraphicFramePr>
          <p:cNvPr id="12" name="表格 11"/>
          <p:cNvGraphicFramePr>
            <a:graphicFrameLocks noGrp="1"/>
          </p:cNvGraphicFramePr>
          <p:nvPr>
            <p:extLst>
              <p:ext uri="{D42A27DB-BD31-4B8C-83A1-F6EECF244321}">
                <p14:modId xmlns:p14="http://schemas.microsoft.com/office/powerpoint/2010/main" val="1481417781"/>
              </p:ext>
            </p:extLst>
          </p:nvPr>
        </p:nvGraphicFramePr>
        <p:xfrm>
          <a:off x="1187624" y="5224311"/>
          <a:ext cx="6889328" cy="1235576"/>
        </p:xfrm>
        <a:graphic>
          <a:graphicData uri="http://schemas.openxmlformats.org/drawingml/2006/table">
            <a:tbl>
              <a:tblPr firstRow="1" bandRow="1">
                <a:tableStyleId>{69CF1AB2-1976-4502-BF36-3FF5EA218861}</a:tableStyleId>
              </a:tblPr>
              <a:tblGrid>
                <a:gridCol w="2016224"/>
                <a:gridCol w="1872208"/>
                <a:gridCol w="1555146"/>
                <a:gridCol w="1445750"/>
              </a:tblGrid>
              <a:tr h="504056">
                <a:tc>
                  <a:txBody>
                    <a:bodyPr/>
                    <a:lstStyle/>
                    <a:p>
                      <a:pPr algn="ctr"/>
                      <a:r>
                        <a:rPr lang="zh-CN" altLang="en-US" sz="2400" dirty="0" smtClean="0">
                          <a:latin typeface="+mn-ea"/>
                          <a:ea typeface="+mn-ea"/>
                        </a:rPr>
                        <a:t>中国</a:t>
                      </a:r>
                      <a:endParaRPr lang="zh-CN" altLang="en-US" sz="2400" dirty="0">
                        <a:latin typeface="+mn-ea"/>
                        <a:ea typeface="+mn-ea"/>
                      </a:endParaRPr>
                    </a:p>
                  </a:txBody>
                  <a:tcPr marL="0" marR="0" marT="14172" marB="14172" anchor="b"/>
                </a:tc>
                <a:tc>
                  <a:txBody>
                    <a:bodyPr/>
                    <a:lstStyle/>
                    <a:p>
                      <a:pPr algn="ctr"/>
                      <a:r>
                        <a:rPr lang="zh-CN" altLang="en-US" sz="2400" dirty="0" smtClean="0"/>
                        <a:t>重视</a:t>
                      </a:r>
                      <a:endParaRPr lang="zh-CN" altLang="en-US" sz="2400" dirty="0"/>
                    </a:p>
                  </a:txBody>
                  <a:tcPr marL="0" marR="0" marT="14172" marB="14172" anchor="b"/>
                </a:tc>
                <a:tc>
                  <a:txBody>
                    <a:bodyPr/>
                    <a:lstStyle/>
                    <a:p>
                      <a:pPr algn="ctr"/>
                      <a:r>
                        <a:rPr lang="zh-CN" altLang="en-US" sz="2400" dirty="0" smtClean="0"/>
                        <a:t>经济</a:t>
                      </a:r>
                      <a:endParaRPr lang="zh-CN" altLang="en-US" sz="2400" dirty="0"/>
                    </a:p>
                  </a:txBody>
                  <a:tcPr marL="0" marR="0" marT="14172" marB="14172" anchor="b"/>
                </a:tc>
                <a:tc>
                  <a:txBody>
                    <a:bodyPr/>
                    <a:lstStyle/>
                    <a:p>
                      <a:pPr algn="ctr"/>
                      <a:r>
                        <a:rPr lang="zh-CN" altLang="en-US" sz="2400" dirty="0" smtClean="0"/>
                        <a:t>发展</a:t>
                      </a:r>
                      <a:endParaRPr lang="zh-CN" altLang="en-US" sz="2400" dirty="0"/>
                    </a:p>
                  </a:txBody>
                  <a:tcPr marL="0" marR="0" marT="14172" marB="14172" anchor="b"/>
                </a:tc>
              </a:tr>
              <a:tr h="436937">
                <a:tc>
                  <a:txBody>
                    <a:bodyPr/>
                    <a:lstStyle/>
                    <a:p>
                      <a:pPr algn="ctr"/>
                      <a:r>
                        <a:rPr lang="en-US" altLang="zh-CN" sz="2400" b="1" dirty="0" smtClean="0"/>
                        <a:t>NR</a:t>
                      </a:r>
                    </a:p>
                  </a:txBody>
                  <a:tcPr marL="0" marR="0" marT="0" marB="0" anchor="ctr"/>
                </a:tc>
                <a:tc>
                  <a:txBody>
                    <a:bodyPr/>
                    <a:lstStyle/>
                    <a:p>
                      <a:pPr algn="ctr"/>
                      <a:r>
                        <a:rPr lang="en-US" altLang="zh-CN" sz="2400" b="1" dirty="0" smtClean="0"/>
                        <a:t>VV</a:t>
                      </a:r>
                    </a:p>
                  </a:txBody>
                  <a:tcPr marL="0" marR="0" marT="0" marB="0" anchor="ctr"/>
                </a:tc>
                <a:tc>
                  <a:txBody>
                    <a:bodyPr/>
                    <a:lstStyle/>
                    <a:p>
                      <a:pPr algn="ctr"/>
                      <a:r>
                        <a:rPr lang="en-US" altLang="zh-CN" sz="2400" b="1" dirty="0" smtClean="0"/>
                        <a:t>NN</a:t>
                      </a:r>
                      <a:endParaRPr lang="zh-CN" altLang="en-US" sz="2400" b="1" dirty="0"/>
                    </a:p>
                  </a:txBody>
                  <a:tcPr marL="0" marR="0" marT="0" marB="0" anchor="ctr"/>
                </a:tc>
                <a:tc>
                  <a:txBody>
                    <a:bodyPr/>
                    <a:lstStyle/>
                    <a:p>
                      <a:pPr algn="ctr"/>
                      <a:r>
                        <a:rPr lang="en-US" altLang="zh-CN" sz="2400" b="1" dirty="0" smtClean="0"/>
                        <a:t>NN</a:t>
                      </a:r>
                    </a:p>
                    <a:p>
                      <a:pPr algn="ctr"/>
                      <a:r>
                        <a:rPr lang="en-US" altLang="zh-CN" sz="2400" b="1" dirty="0" smtClean="0"/>
                        <a:t>VV</a:t>
                      </a:r>
                      <a:endParaRPr lang="zh-CN" altLang="en-US" sz="2400" b="1" dirty="0"/>
                    </a:p>
                  </a:txBody>
                  <a:tcPr marL="0" marR="0" marT="0" marB="0" anchor="ctr"/>
                </a:tc>
              </a:tr>
            </a:tbl>
          </a:graphicData>
        </a:graphic>
      </p:graphicFrame>
      <p:sp>
        <p:nvSpPr>
          <p:cNvPr id="13" name="TextBox 33"/>
          <p:cNvSpPr txBox="1"/>
          <p:nvPr/>
        </p:nvSpPr>
        <p:spPr>
          <a:xfrm>
            <a:off x="179512" y="4653136"/>
            <a:ext cx="4248472" cy="461665"/>
          </a:xfrm>
          <a:prstGeom prst="rect">
            <a:avLst/>
          </a:prstGeom>
          <a:noFill/>
          <a:ln>
            <a:noFill/>
          </a:ln>
        </p:spPr>
        <p:txBody>
          <a:bodyPr wrap="square" rtlCol="0">
            <a:spAutoFit/>
          </a:bodyPr>
          <a:lstStyle/>
          <a:p>
            <a:r>
              <a:rPr lang="en-US" altLang="zh-CN" sz="2400" b="1" dirty="0" smtClean="0">
                <a:solidFill>
                  <a:srgbClr val="FF0000"/>
                </a:solidFill>
                <a:latin typeface="Segoe Print" panose="02000600000000000000" pitchFamily="2" charset="0"/>
              </a:rPr>
              <a:t>In</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the</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middle</a:t>
            </a:r>
            <a:endParaRPr lang="zh-CN" altLang="en-US" sz="2400"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38145537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Ambiguous labeling (partial annotation, natural annotation)</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200" dirty="0" smtClean="0"/>
              <a:t>Relaxed/weak supervision</a:t>
            </a:r>
          </a:p>
          <a:p>
            <a:pPr lvl="1"/>
            <a:r>
              <a:rPr lang="en-US" altLang="zh-CN" sz="2800" dirty="0" smtClean="0"/>
              <a:t>Multilingual transfer on dependency parsing (</a:t>
            </a:r>
            <a:r>
              <a:rPr lang="en-US" altLang="zh-CN" sz="2800" dirty="0" err="1" smtClean="0"/>
              <a:t>Tackstrom</a:t>
            </a:r>
            <a:r>
              <a:rPr lang="en-US" altLang="zh-CN" sz="2800" dirty="0" smtClean="0"/>
              <a:t>+ 13)</a:t>
            </a:r>
          </a:p>
          <a:p>
            <a:pPr lvl="1"/>
            <a:r>
              <a:rPr lang="en-US" altLang="zh-CN" sz="2800" dirty="0" smtClean="0"/>
              <a:t>Semi-supervised dependency parsing (Li+ 14)</a:t>
            </a:r>
          </a:p>
          <a:p>
            <a:pPr lvl="1"/>
            <a:r>
              <a:rPr lang="en-US" altLang="zh-CN" sz="2800" dirty="0" smtClean="0"/>
              <a:t>Active learning with partial annotation (Li + 12, Li + 16)</a:t>
            </a:r>
          </a:p>
          <a:p>
            <a:pPr lvl="1"/>
            <a:r>
              <a:rPr lang="en-US" altLang="zh-CN" sz="2800" dirty="0" smtClean="0"/>
              <a:t>Word segmentation (Jiang+ 13; Liu+14; Yang and </a:t>
            </a:r>
            <a:r>
              <a:rPr lang="en-US" altLang="zh-CN" sz="2800" dirty="0" err="1" smtClean="0"/>
              <a:t>Vozila</a:t>
            </a:r>
            <a:r>
              <a:rPr lang="en-US" altLang="zh-CN" sz="2800" dirty="0"/>
              <a:t> </a:t>
            </a:r>
            <a:r>
              <a:rPr lang="en-US" altLang="zh-CN" sz="2800" dirty="0" smtClean="0"/>
              <a:t> 14)</a:t>
            </a:r>
          </a:p>
          <a:p>
            <a:pPr lvl="1"/>
            <a:endParaRPr lang="en-US" altLang="zh-CN" sz="2800" dirty="0" smtClean="0"/>
          </a:p>
          <a:p>
            <a:pPr lvl="1"/>
            <a:endParaRPr lang="en-US" altLang="zh-CN" dirty="0" smtClean="0"/>
          </a:p>
          <a:p>
            <a:endParaRPr lang="en-US" altLang="zh-CN" dirty="0" smtClean="0"/>
          </a:p>
          <a:p>
            <a:pPr>
              <a:buNone/>
            </a:pPr>
            <a:endParaRPr lang="en-US" altLang="zh-CN" dirty="0" smtClean="0"/>
          </a:p>
          <a:p>
            <a:pPr lvl="1"/>
            <a:endParaRPr lang="en-US" altLang="zh-CN" dirty="0" smtClean="0"/>
          </a:p>
          <a:p>
            <a:endParaRPr lang="zh-CN" altLang="en-US" dirty="0"/>
          </a:p>
        </p:txBody>
      </p:sp>
    </p:spTree>
    <p:extLst>
      <p:ext uri="{BB962C8B-B14F-4D97-AF65-F5344CB8AC3E}">
        <p14:creationId xmlns:p14="http://schemas.microsoft.com/office/powerpoint/2010/main" val="36442345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Train with ambiguous labeling</a:t>
            </a:r>
            <a:endParaRPr lang="zh-CN" altLang="en-US" dirty="0"/>
          </a:p>
        </p:txBody>
      </p:sp>
      <p:sp>
        <p:nvSpPr>
          <p:cNvPr id="3" name="内容占位符 2"/>
          <p:cNvSpPr>
            <a:spLocks noGrp="1"/>
          </p:cNvSpPr>
          <p:nvPr>
            <p:ph sz="quarter" idx="1"/>
          </p:nvPr>
        </p:nvSpPr>
        <p:spPr>
          <a:xfrm>
            <a:off x="914400" y="980728"/>
            <a:ext cx="7690048" cy="541040"/>
          </a:xfrm>
        </p:spPr>
        <p:txBody>
          <a:bodyPr>
            <a:normAutofit/>
          </a:bodyPr>
          <a:lstStyle/>
          <a:p>
            <a:endParaRPr lang="en-US" altLang="zh-CN" dirty="0"/>
          </a:p>
          <a:p>
            <a:pPr lvl="2"/>
            <a:endParaRPr lang="en-US" altLang="zh-CN" dirty="0" smtClean="0"/>
          </a:p>
          <a:p>
            <a:pPr lvl="2"/>
            <a:endParaRPr lang="en-US" altLang="zh-CN" dirty="0"/>
          </a:p>
          <a:p>
            <a:pPr lvl="1"/>
            <a:endParaRPr lang="zh-CN" altLang="en-US" dirty="0"/>
          </a:p>
        </p:txBody>
      </p:sp>
      <p:sp>
        <p:nvSpPr>
          <p:cNvPr id="8" name="TextBox 7"/>
          <p:cNvSpPr txBox="1"/>
          <p:nvPr/>
        </p:nvSpPr>
        <p:spPr>
          <a:xfrm>
            <a:off x="1619672" y="1449760"/>
            <a:ext cx="6768752" cy="523220"/>
          </a:xfrm>
          <a:prstGeom prst="rect">
            <a:avLst/>
          </a:prstGeom>
          <a:noFill/>
        </p:spPr>
        <p:txBody>
          <a:bodyPr wrap="square" rtlCol="0">
            <a:spAutoFit/>
          </a:bodyPr>
          <a:lstStyle/>
          <a:p>
            <a:r>
              <a:rPr lang="en-US" altLang="zh-CN" sz="2800" dirty="0">
                <a:latin typeface="Arial" pitchFamily="34" charset="0"/>
                <a:cs typeface="Arial" pitchFamily="34" charset="0"/>
              </a:rPr>
              <a:t>Maximize the likelihood of the </a:t>
            </a:r>
            <a:r>
              <a:rPr lang="en-US" altLang="zh-CN" sz="2800" dirty="0" smtClean="0">
                <a:latin typeface="Arial" pitchFamily="34" charset="0"/>
                <a:cs typeface="Arial" pitchFamily="34" charset="0"/>
              </a:rPr>
              <a:t>data</a:t>
            </a:r>
            <a:endParaRPr lang="en-US" altLang="zh-CN" sz="2800" dirty="0">
              <a:latin typeface="Arial" pitchFamily="34" charset="0"/>
              <a:cs typeface="Arial" pitchFamily="34" charset="0"/>
            </a:endParaRPr>
          </a:p>
        </p:txBody>
      </p:sp>
      <p:sp>
        <p:nvSpPr>
          <p:cNvPr id="5" name="TextBox 4"/>
          <p:cNvSpPr txBox="1"/>
          <p:nvPr/>
        </p:nvSpPr>
        <p:spPr>
          <a:xfrm>
            <a:off x="1475656" y="2549044"/>
            <a:ext cx="6768752" cy="523220"/>
          </a:xfrm>
          <a:prstGeom prst="rect">
            <a:avLst/>
          </a:prstGeom>
          <a:noFill/>
        </p:spPr>
        <p:txBody>
          <a:bodyPr wrap="square" rtlCol="0">
            <a:spAutoFit/>
          </a:bodyPr>
          <a:lstStyle/>
          <a:p>
            <a:r>
              <a:rPr lang="en-US" altLang="zh-CN" sz="2800" dirty="0">
                <a:latin typeface="Arial" pitchFamily="34" charset="0"/>
                <a:cs typeface="Arial" pitchFamily="34" charset="0"/>
              </a:rPr>
              <a:t>Maximize the </a:t>
            </a:r>
            <a:r>
              <a:rPr lang="en-US" altLang="zh-CN" sz="2800" dirty="0" smtClean="0">
                <a:latin typeface="Arial" pitchFamily="34" charset="0"/>
                <a:cs typeface="Arial" pitchFamily="34" charset="0"/>
              </a:rPr>
              <a:t>probability of a set of paths</a:t>
            </a:r>
            <a:endParaRPr lang="en-US" altLang="zh-CN" sz="2800" dirty="0">
              <a:latin typeface="Arial" pitchFamily="34" charset="0"/>
              <a:cs typeface="Arial" pitchFamily="34" charset="0"/>
            </a:endParaRPr>
          </a:p>
        </p:txBody>
      </p:sp>
      <p:cxnSp>
        <p:nvCxnSpPr>
          <p:cNvPr id="9" name="直接箭头连接符 8"/>
          <p:cNvCxnSpPr/>
          <p:nvPr/>
        </p:nvCxnSpPr>
        <p:spPr>
          <a:xfrm>
            <a:off x="4572000" y="2080992"/>
            <a:ext cx="0" cy="3960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4572000" y="3161112"/>
            <a:ext cx="0" cy="3960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27074" y="3676308"/>
            <a:ext cx="9217024" cy="523220"/>
          </a:xfrm>
          <a:prstGeom prst="rect">
            <a:avLst/>
          </a:prstGeom>
          <a:noFill/>
        </p:spPr>
        <p:txBody>
          <a:bodyPr wrap="square" rtlCol="0">
            <a:spAutoFit/>
          </a:bodyPr>
          <a:lstStyle/>
          <a:p>
            <a:r>
              <a:rPr lang="en-US" altLang="zh-CN" sz="2800" dirty="0">
                <a:latin typeface="Arial" pitchFamily="34" charset="0"/>
                <a:cs typeface="Arial" pitchFamily="34" charset="0"/>
              </a:rPr>
              <a:t>Maximize the </a:t>
            </a:r>
            <a:r>
              <a:rPr lang="en-US" altLang="zh-CN" sz="2800" dirty="0" smtClean="0">
                <a:latin typeface="Arial" pitchFamily="34" charset="0"/>
                <a:cs typeface="Arial" pitchFamily="34" charset="0"/>
              </a:rPr>
              <a:t>sum probability of all paths in the set</a:t>
            </a:r>
            <a:endParaRPr lang="en-US" altLang="zh-CN" sz="2800" dirty="0">
              <a:latin typeface="Arial" pitchFamily="34" charset="0"/>
              <a:cs typeface="Arial" pitchFamily="34" charset="0"/>
            </a:endParaRPr>
          </a:p>
        </p:txBody>
      </p:sp>
      <p:sp>
        <p:nvSpPr>
          <p:cNvPr id="13" name="TextBox 12"/>
          <p:cNvSpPr txBox="1"/>
          <p:nvPr/>
        </p:nvSpPr>
        <p:spPr>
          <a:xfrm>
            <a:off x="179512" y="6074132"/>
            <a:ext cx="8856984" cy="523220"/>
          </a:xfrm>
          <a:prstGeom prst="rect">
            <a:avLst/>
          </a:prstGeom>
          <a:noFill/>
        </p:spPr>
        <p:txBody>
          <a:bodyPr wrap="square" rtlCol="0">
            <a:spAutoFit/>
          </a:bodyPr>
          <a:lstStyle/>
          <a:p>
            <a:pPr algn="ctr"/>
            <a:r>
              <a:rPr lang="en-US" altLang="zh-CN" sz="2800" dirty="0" smtClean="0">
                <a:solidFill>
                  <a:srgbClr val="9B2D1F"/>
                </a:solidFill>
                <a:latin typeface="Arial" pitchFamily="34" charset="0"/>
                <a:cs typeface="Arial" pitchFamily="34" charset="0"/>
              </a:rPr>
              <a:t>Can be solved with the forward-backward algorithm</a:t>
            </a:r>
            <a:endParaRPr lang="en-US" altLang="zh-CN" sz="2800" dirty="0">
              <a:solidFill>
                <a:srgbClr val="9B2D1F"/>
              </a:solidFill>
              <a:latin typeface="Arial" pitchFamily="34" charset="0"/>
              <a:cs typeface="Arial" pitchFamily="34" charset="0"/>
            </a:endParaRPr>
          </a:p>
        </p:txBody>
      </p:sp>
      <p:cxnSp>
        <p:nvCxnSpPr>
          <p:cNvPr id="10" name="直接箭头连接符 10"/>
          <p:cNvCxnSpPr/>
          <p:nvPr/>
        </p:nvCxnSpPr>
        <p:spPr>
          <a:xfrm>
            <a:off x="4578562" y="4406808"/>
            <a:ext cx="0" cy="3960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1"/>
          <p:cNvSpPr txBox="1"/>
          <p:nvPr/>
        </p:nvSpPr>
        <p:spPr>
          <a:xfrm>
            <a:off x="107504" y="4581128"/>
            <a:ext cx="9217024" cy="1384995"/>
          </a:xfrm>
          <a:prstGeom prst="rect">
            <a:avLst/>
          </a:prstGeom>
          <a:noFill/>
        </p:spPr>
        <p:txBody>
          <a:bodyPr wrap="square" rtlCol="0">
            <a:spAutoFit/>
          </a:bodyPr>
          <a:lstStyle/>
          <a:p>
            <a:r>
              <a:rPr lang="en-US" altLang="zh-CN" sz="2800" dirty="0" smtClean="0">
                <a:latin typeface="Arial" pitchFamily="34" charset="0"/>
                <a:cs typeface="Arial" pitchFamily="34" charset="0"/>
              </a:rPr>
              <a:t>Gradient:</a:t>
            </a:r>
            <a:r>
              <a:rPr lang="zh-CN" altLang="en-US" sz="2800" dirty="0" smtClean="0">
                <a:latin typeface="Arial" pitchFamily="34" charset="0"/>
                <a:cs typeface="Arial" pitchFamily="34" charset="0"/>
              </a:rPr>
              <a:t> </a:t>
            </a:r>
            <a:endParaRPr lang="en-US" altLang="zh-CN" sz="2800" dirty="0" smtClean="0">
              <a:latin typeface="Arial" pitchFamily="34" charset="0"/>
              <a:cs typeface="Arial" pitchFamily="34" charset="0"/>
            </a:endParaRPr>
          </a:p>
          <a:p>
            <a:r>
              <a:rPr lang="zh-CN" altLang="en-US" sz="2800" dirty="0" smtClean="0">
                <a:latin typeface="Arial" pitchFamily="34" charset="0"/>
                <a:cs typeface="Arial" pitchFamily="34" charset="0"/>
              </a:rPr>
              <a:t>   </a:t>
            </a:r>
            <a:r>
              <a:rPr lang="en-US" altLang="zh-CN" sz="2800" b="1" dirty="0" smtClean="0">
                <a:latin typeface="Arial" pitchFamily="34" charset="0"/>
                <a:cs typeface="Arial" pitchFamily="34" charset="0"/>
              </a:rPr>
              <a:t>feature</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expectation</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over</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all</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possibly-correct</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paths</a:t>
            </a:r>
            <a:r>
              <a:rPr lang="zh-CN" altLang="en-US" sz="2800" b="1" dirty="0" smtClean="0">
                <a:latin typeface="Arial" pitchFamily="34" charset="0"/>
                <a:cs typeface="Arial" pitchFamily="34" charset="0"/>
              </a:rPr>
              <a:t> </a:t>
            </a:r>
            <a:endParaRPr lang="en-US" altLang="zh-CN" sz="2800" b="1" dirty="0" smtClean="0">
              <a:latin typeface="Arial" pitchFamily="34" charset="0"/>
              <a:cs typeface="Arial" pitchFamily="34" charset="0"/>
            </a:endParaRPr>
          </a:p>
          <a:p>
            <a:r>
              <a:rPr lang="en-US" altLang="zh-CN" sz="2800" dirty="0" smtClean="0">
                <a:latin typeface="Arial" pitchFamily="34" charset="0"/>
                <a:cs typeface="Arial" pitchFamily="34" charset="0"/>
              </a:rPr>
              <a:t>-</a:t>
            </a:r>
            <a:r>
              <a:rPr lang="zh-CN" altLang="en-US" sz="2800" dirty="0" smtClean="0">
                <a:latin typeface="Arial" pitchFamily="34" charset="0"/>
                <a:cs typeface="Arial" pitchFamily="34" charset="0"/>
              </a:rPr>
              <a:t>  </a:t>
            </a:r>
            <a:r>
              <a:rPr lang="en-US" altLang="zh-CN" sz="2800" b="1" dirty="0" smtClean="0">
                <a:latin typeface="Arial" pitchFamily="34" charset="0"/>
                <a:cs typeface="Arial" pitchFamily="34" charset="0"/>
              </a:rPr>
              <a:t>feature</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expectation</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over</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the</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whole</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tag</a:t>
            </a:r>
            <a:r>
              <a:rPr lang="zh-CN" altLang="en-US" sz="2800" b="1" dirty="0" smtClean="0">
                <a:latin typeface="Arial" pitchFamily="34" charset="0"/>
                <a:cs typeface="Arial" pitchFamily="34" charset="0"/>
              </a:rPr>
              <a:t> </a:t>
            </a:r>
            <a:r>
              <a:rPr lang="en-US" altLang="zh-CN" sz="2800" b="1" dirty="0" smtClean="0">
                <a:latin typeface="Arial" pitchFamily="34" charset="0"/>
                <a:cs typeface="Arial" pitchFamily="34" charset="0"/>
              </a:rPr>
              <a:t>space</a:t>
            </a:r>
            <a:endParaRPr lang="en-US" altLang="zh-CN" sz="2800" b="1" dirty="0">
              <a:latin typeface="Arial" pitchFamily="34" charset="0"/>
              <a:cs typeface="Arial" pitchFamily="34" charset="0"/>
            </a:endParaRPr>
          </a:p>
        </p:txBody>
      </p:sp>
    </p:spTree>
    <p:extLst>
      <p:ext uri="{BB962C8B-B14F-4D97-AF65-F5344CB8AC3E}">
        <p14:creationId xmlns:p14="http://schemas.microsoft.com/office/powerpoint/2010/main" val="21487513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827584" y="1412776"/>
            <a:ext cx="7848872" cy="3456384"/>
          </a:xfrm>
          <a:prstGeom prst="rect">
            <a:avLst/>
          </a:prstGeom>
        </p:spPr>
        <p:txBody>
          <a:bodyPr bIns="91440" anchor="b" anchorCtr="0">
            <a:normAutofit fontScale="92500" lnSpcReduction="200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The</a:t>
            </a:r>
            <a:r>
              <a:rPr lang="zh-CN" altLang="en-US" dirty="0" smtClean="0"/>
              <a:t> </a:t>
            </a:r>
            <a:r>
              <a:rPr lang="en-US" altLang="zh-CN" dirty="0" smtClean="0"/>
              <a:t>efficiency</a:t>
            </a:r>
            <a:r>
              <a:rPr lang="zh-CN" altLang="en-US" dirty="0" smtClean="0"/>
              <a:t> </a:t>
            </a:r>
            <a:r>
              <a:rPr lang="en-US" altLang="zh-CN" dirty="0" smtClean="0"/>
              <a:t>problem:</a:t>
            </a:r>
          </a:p>
          <a:p>
            <a:pPr algn="ctr"/>
            <a:endParaRPr lang="en-US" altLang="zh-CN" dirty="0" smtClean="0"/>
          </a:p>
          <a:p>
            <a:pPr algn="ctr"/>
            <a:r>
              <a:rPr lang="en-US" altLang="zh-CN" dirty="0" smtClean="0"/>
              <a:t>Forward-backward algorithm: </a:t>
            </a:r>
          </a:p>
          <a:p>
            <a:pPr algn="ctr"/>
            <a:r>
              <a:rPr lang="en-US" altLang="zh-CN" dirty="0" smtClean="0"/>
              <a:t>O(n|T|</a:t>
            </a:r>
            <a:r>
              <a:rPr lang="en-US" altLang="zh-CN" baseline="30000" dirty="0" smtClean="0"/>
              <a:t>2</a:t>
            </a:r>
            <a:r>
              <a:rPr lang="en-US" altLang="zh-CN" dirty="0" smtClean="0"/>
              <a:t>)</a:t>
            </a:r>
          </a:p>
          <a:p>
            <a:pPr algn="ctr"/>
            <a:endParaRPr lang="en-US" altLang="zh-CN" dirty="0" smtClean="0"/>
          </a:p>
          <a:p>
            <a:pPr algn="ctr"/>
            <a:r>
              <a:rPr lang="en-US" altLang="zh-CN" dirty="0" smtClean="0"/>
              <a:t>T=1000</a:t>
            </a:r>
            <a:r>
              <a:rPr lang="zh-CN" altLang="en-US" dirty="0" smtClean="0"/>
              <a:t> </a:t>
            </a:r>
            <a:r>
              <a:rPr lang="en-US" altLang="zh-CN" dirty="0" smtClean="0"/>
              <a:t>for</a:t>
            </a:r>
            <a:r>
              <a:rPr lang="zh-CN" altLang="en-US" dirty="0" smtClean="0"/>
              <a:t> </a:t>
            </a:r>
            <a:r>
              <a:rPr lang="en-US" altLang="zh-CN" dirty="0" smtClean="0"/>
              <a:t>POS</a:t>
            </a:r>
            <a:r>
              <a:rPr lang="zh-CN" altLang="en-US" dirty="0" smtClean="0"/>
              <a:t> </a:t>
            </a:r>
            <a:r>
              <a:rPr lang="en-US" altLang="zh-CN" dirty="0" smtClean="0"/>
              <a:t>tagging</a:t>
            </a:r>
          </a:p>
          <a:p>
            <a:pPr algn="ctr"/>
            <a:r>
              <a:rPr lang="en-US" altLang="zh-CN" dirty="0"/>
              <a:t>T=</a:t>
            </a:r>
            <a:r>
              <a:rPr lang="en-US" altLang="zh-CN" dirty="0" smtClean="0"/>
              <a:t>10000</a:t>
            </a:r>
            <a:r>
              <a:rPr lang="zh-CN" altLang="en-US" dirty="0" smtClean="0"/>
              <a:t> </a:t>
            </a:r>
            <a:r>
              <a:rPr lang="en-US" altLang="zh-CN" dirty="0"/>
              <a:t>for</a:t>
            </a:r>
            <a:r>
              <a:rPr lang="zh-CN" altLang="en-US" dirty="0"/>
              <a:t> </a:t>
            </a:r>
            <a:r>
              <a:rPr lang="en-US" altLang="zh-CN" dirty="0" smtClean="0"/>
              <a:t>joint</a:t>
            </a:r>
            <a:r>
              <a:rPr lang="zh-CN" altLang="en-US" dirty="0" smtClean="0"/>
              <a:t> </a:t>
            </a:r>
            <a:r>
              <a:rPr lang="en-US" altLang="zh-CN" dirty="0" smtClean="0"/>
              <a:t>WS&amp;POS</a:t>
            </a:r>
            <a:r>
              <a:rPr lang="zh-CN" altLang="en-US" dirty="0" smtClean="0"/>
              <a:t> </a:t>
            </a:r>
            <a:r>
              <a:rPr lang="en-US" altLang="zh-CN" dirty="0" smtClean="0"/>
              <a:t>tagging</a:t>
            </a:r>
            <a:endParaRPr lang="en-US" altLang="zh-CN" dirty="0"/>
          </a:p>
        </p:txBody>
      </p:sp>
    </p:spTree>
    <p:extLst>
      <p:ext uri="{BB962C8B-B14F-4D97-AF65-F5344CB8AC3E}">
        <p14:creationId xmlns:p14="http://schemas.microsoft.com/office/powerpoint/2010/main" val="28712380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a:t>
            </a:r>
            <a:r>
              <a:rPr lang="zh-CN" altLang="en-US" dirty="0" smtClean="0"/>
              <a:t> </a:t>
            </a:r>
            <a:r>
              <a:rPr lang="en-US" altLang="zh-CN" dirty="0" smtClean="0"/>
              <a:t>CTB</a:t>
            </a:r>
            <a:r>
              <a:rPr lang="zh-CN" altLang="en-US" dirty="0" smtClean="0"/>
              <a:t> </a:t>
            </a:r>
            <a:r>
              <a:rPr lang="en-US" altLang="zh-CN" dirty="0" smtClean="0"/>
              <a:t>sentence</a:t>
            </a:r>
            <a:r>
              <a:rPr lang="zh-CN" altLang="en-US" dirty="0" smtClean="0"/>
              <a:t> </a:t>
            </a:r>
            <a:r>
              <a:rPr lang="en-US" altLang="zh-CN" dirty="0" smtClean="0"/>
              <a:t>as</a:t>
            </a:r>
            <a:r>
              <a:rPr lang="zh-CN" altLang="en-US" dirty="0" smtClean="0"/>
              <a:t> </a:t>
            </a:r>
            <a:r>
              <a:rPr lang="en-US" altLang="zh-CN" dirty="0" smtClean="0"/>
              <a:t>an</a:t>
            </a:r>
            <a:r>
              <a:rPr lang="zh-CN" altLang="en-US" dirty="0" smtClean="0"/>
              <a:t> </a:t>
            </a:r>
            <a:r>
              <a:rPr lang="en-US" altLang="zh-CN" dirty="0" smtClean="0"/>
              <a:t>example</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5"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18</a:t>
            </a:fld>
            <a:endParaRPr lang="en-US" dirty="0"/>
          </a:p>
        </p:txBody>
      </p:sp>
      <p:sp>
        <p:nvSpPr>
          <p:cNvPr id="6"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18</a:t>
            </a:fld>
            <a:endParaRPr lang="en-US" dirty="0"/>
          </a:p>
        </p:txBody>
      </p:sp>
      <p:sp>
        <p:nvSpPr>
          <p:cNvPr id="7"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18</a:t>
            </a:fld>
            <a:endParaRPr lang="en-US" dirty="0"/>
          </a:p>
        </p:txBody>
      </p:sp>
      <p:sp>
        <p:nvSpPr>
          <p:cNvPr id="8" name="文本框 34"/>
          <p:cNvSpPr txBox="1"/>
          <p:nvPr/>
        </p:nvSpPr>
        <p:spPr>
          <a:xfrm>
            <a:off x="2701591" y="1620085"/>
            <a:ext cx="1745676"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PD: 38 tags</a:t>
            </a:r>
            <a:endParaRPr kumimoji="1" lang="zh-CN" altLang="en-US" sz="2200" b="1" dirty="0">
              <a:latin typeface="Times New Roman" charset="0"/>
              <a:ea typeface="Times New Roman" charset="0"/>
              <a:cs typeface="Times New Roman" charset="0"/>
            </a:endParaRPr>
          </a:p>
        </p:txBody>
      </p:sp>
      <p:graphicFrame>
        <p:nvGraphicFramePr>
          <p:cNvPr id="9" name="表格 8"/>
          <p:cNvGraphicFramePr>
            <a:graphicFrameLocks noGrp="1"/>
          </p:cNvGraphicFramePr>
          <p:nvPr>
            <p:extLst>
              <p:ext uri="{D42A27DB-BD31-4B8C-83A1-F6EECF244321}">
                <p14:modId xmlns:p14="http://schemas.microsoft.com/office/powerpoint/2010/main" val="2896804263"/>
              </p:ext>
            </p:extLst>
          </p:nvPr>
        </p:nvGraphicFramePr>
        <p:xfrm>
          <a:off x="179512" y="2347848"/>
          <a:ext cx="2243059" cy="3281598"/>
        </p:xfrm>
        <a:graphic>
          <a:graphicData uri="http://schemas.openxmlformats.org/drawingml/2006/table">
            <a:tbl>
              <a:tblPr firstRow="1" bandRow="1">
                <a:tableStyleId>{69CF1AB2-1976-4502-BF36-3FF5EA218861}</a:tableStyleId>
              </a:tblPr>
              <a:tblGrid>
                <a:gridCol w="792088"/>
                <a:gridCol w="1450971"/>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CTB:32</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中国</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NR</a:t>
                      </a:r>
                    </a:p>
                  </a:txBody>
                  <a:tcPr anchor="ctr"/>
                </a:tc>
              </a:tr>
              <a:tr h="679409">
                <a:tc>
                  <a:txBody>
                    <a:bodyPr/>
                    <a:lstStyle/>
                    <a:p>
                      <a:r>
                        <a:rPr kumimoji="1" lang="zh-CN" altLang="en-US" sz="2400" b="1" dirty="0" smtClean="0"/>
                        <a:t>重视</a:t>
                      </a:r>
                      <a:endParaRPr lang="zh-CN" altLang="en-US" sz="2400" b="1" dirty="0"/>
                    </a:p>
                  </a:txBody>
                  <a:tcPr anchor="ctr"/>
                </a:tc>
                <a:tc>
                  <a:txBody>
                    <a:bodyPr/>
                    <a:lstStyle/>
                    <a:p>
                      <a:pPr algn="ctr"/>
                      <a:r>
                        <a:rPr lang="en-US" altLang="zh-CN" sz="2400" b="1" dirty="0" smtClean="0"/>
                        <a:t>VV</a:t>
                      </a:r>
                      <a:endParaRPr lang="zh-CN" altLang="en-US" sz="2400" b="1" dirty="0"/>
                    </a:p>
                  </a:txBody>
                  <a:tcPr anchor="ctr"/>
                </a:tc>
              </a:tr>
              <a:tr h="679409">
                <a:tc>
                  <a:txBody>
                    <a:bodyPr/>
                    <a:lstStyle/>
                    <a:p>
                      <a:r>
                        <a:rPr lang="zh-CN" altLang="en-US" sz="2400" b="1" dirty="0" smtClean="0"/>
                        <a:t>经济</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r h="679409">
                <a:tc>
                  <a:txBody>
                    <a:bodyPr/>
                    <a:lstStyle/>
                    <a:p>
                      <a:r>
                        <a:rPr lang="zh-CN" altLang="en-US" sz="2400" b="1" dirty="0" smtClean="0"/>
                        <a:t>发展</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bl>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3824132679"/>
              </p:ext>
            </p:extLst>
          </p:nvPr>
        </p:nvGraphicFramePr>
        <p:xfrm>
          <a:off x="3241919" y="2251888"/>
          <a:ext cx="672376" cy="3657600"/>
        </p:xfrm>
        <a:graphic>
          <a:graphicData uri="http://schemas.openxmlformats.org/drawingml/2006/table">
            <a:tbl>
              <a:tblPr firstRow="1" bandRow="1">
                <a:tableStyleId>{69CF1AB2-1976-4502-BF36-3FF5EA218861}</a:tableStyleId>
              </a:tblPr>
              <a:tblGrid>
                <a:gridCol w="672376"/>
              </a:tblGrid>
              <a:tr h="442816">
                <a:tc>
                  <a:txBody>
                    <a:bodyPr/>
                    <a:lstStyle/>
                    <a:p>
                      <a:r>
                        <a:rPr lang="en-US" altLang="zh-CN" sz="2400" b="1" dirty="0" smtClean="0"/>
                        <a:t>ad</a:t>
                      </a:r>
                      <a:endParaRPr lang="zh-CN" altLang="en-US" sz="2400" b="1" dirty="0"/>
                    </a:p>
                  </a:txBody>
                  <a:tcPr/>
                </a:tc>
              </a:tr>
              <a:tr h="442816">
                <a:tc>
                  <a:txBody>
                    <a:bodyPr/>
                    <a:lstStyle/>
                    <a:p>
                      <a:r>
                        <a:rPr kumimoji="1" lang="en-US" altLang="zh-CN" sz="2400" b="1" dirty="0" smtClean="0"/>
                        <a:t>n</a:t>
                      </a:r>
                      <a:endParaRPr lang="zh-CN" altLang="en-US" sz="2400" b="1" dirty="0"/>
                    </a:p>
                  </a:txBody>
                  <a:tcPr/>
                </a:tc>
              </a:tr>
              <a:tr h="442816">
                <a:tc>
                  <a:txBody>
                    <a:bodyPr/>
                    <a:lstStyle/>
                    <a:p>
                      <a:r>
                        <a:rPr lang="en-US" altLang="zh-CN" sz="2400" b="1" dirty="0" smtClean="0"/>
                        <a:t>ns</a:t>
                      </a:r>
                      <a:endParaRPr lang="zh-CN" altLang="en-US" sz="2400" b="1" dirty="0"/>
                    </a:p>
                  </a:txBody>
                  <a:tcPr/>
                </a:tc>
              </a:tr>
              <a:tr h="442816">
                <a:tc>
                  <a:txBody>
                    <a:bodyPr/>
                    <a:lstStyle/>
                    <a:p>
                      <a:r>
                        <a:rPr lang="en-US" altLang="zh-CN" sz="2400" b="1" dirty="0" err="1" smtClean="0"/>
                        <a:t>nt</a:t>
                      </a:r>
                      <a:endParaRPr lang="zh-CN" altLang="en-US" sz="2400" b="1" dirty="0"/>
                    </a:p>
                  </a:txBody>
                  <a:tcPr/>
                </a:tc>
              </a:tr>
              <a:tr h="442816">
                <a:tc>
                  <a:txBody>
                    <a:bodyPr/>
                    <a:lstStyle/>
                    <a:p>
                      <a:r>
                        <a:rPr lang="en-US" altLang="zh-CN" sz="2400" b="1" dirty="0" err="1" smtClean="0"/>
                        <a:t>nz</a:t>
                      </a:r>
                      <a:endParaRPr lang="zh-CN" altLang="en-US" sz="2400" b="1" dirty="0"/>
                    </a:p>
                  </a:txBody>
                  <a:tcPr/>
                </a:tc>
              </a:tr>
              <a:tr h="442816">
                <a:tc>
                  <a:txBody>
                    <a:bodyPr/>
                    <a:lstStyle/>
                    <a:p>
                      <a:r>
                        <a:rPr lang="en-US" altLang="zh-CN" sz="2400" b="1" dirty="0" err="1" smtClean="0"/>
                        <a:t>nx</a:t>
                      </a:r>
                      <a:endParaRPr lang="zh-CN" altLang="en-US" sz="2400" b="1" dirty="0"/>
                    </a:p>
                  </a:txBody>
                  <a:tcPr/>
                </a:tc>
              </a:tr>
              <a:tr h="442816">
                <a:tc>
                  <a:txBody>
                    <a:bodyPr/>
                    <a:lstStyle/>
                    <a:p>
                      <a:r>
                        <a:rPr lang="en-US" altLang="zh-CN" sz="2400" b="1" dirty="0" smtClean="0"/>
                        <a:t>nr</a:t>
                      </a:r>
                      <a:endParaRPr lang="zh-CN" altLang="en-US" sz="2400" b="1" dirty="0"/>
                    </a:p>
                  </a:txBody>
                  <a:tcPr/>
                </a:tc>
              </a:tr>
              <a:tr h="442816">
                <a:tc>
                  <a:txBody>
                    <a:bodyPr/>
                    <a:lstStyle/>
                    <a:p>
                      <a:r>
                        <a:rPr lang="en-US" altLang="zh-CN" sz="2400" b="1" dirty="0" smtClean="0"/>
                        <a:t>…</a:t>
                      </a:r>
                      <a:endParaRPr lang="zh-CN" altLang="en-US" sz="2400" b="1" dirty="0"/>
                    </a:p>
                  </a:txBody>
                  <a:tcPr/>
                </a:tc>
              </a:tr>
            </a:tbl>
          </a:graphicData>
        </a:graphic>
      </p:graphicFrame>
      <p:sp>
        <p:nvSpPr>
          <p:cNvPr id="11" name="矩形 10"/>
          <p:cNvSpPr/>
          <p:nvPr/>
        </p:nvSpPr>
        <p:spPr>
          <a:xfrm>
            <a:off x="5863626" y="1412776"/>
            <a:ext cx="3532910" cy="461665"/>
          </a:xfrm>
          <a:prstGeom prst="rect">
            <a:avLst/>
          </a:prstGeom>
        </p:spPr>
        <p:txBody>
          <a:bodyPr wrap="square">
            <a:spAutoFit/>
          </a:bodyPr>
          <a:lstStyle/>
          <a:p>
            <a:r>
              <a:rPr kumimoji="1" lang="en-US" altLang="zh-CN" sz="2400" b="1" dirty="0">
                <a:latin typeface="Times New Roman" charset="0"/>
                <a:ea typeface="Times New Roman" charset="0"/>
                <a:cs typeface="Times New Roman" charset="0"/>
              </a:rPr>
              <a:t>Bundled</a:t>
            </a:r>
            <a:r>
              <a:rPr kumimoji="1" lang="zh-CN" altLang="en-US" sz="2400" b="1" dirty="0">
                <a:latin typeface="Times New Roman" charset="0"/>
                <a:ea typeface="Times New Roman" charset="0"/>
                <a:cs typeface="Times New Roman" charset="0"/>
              </a:rPr>
              <a:t> </a:t>
            </a:r>
            <a:r>
              <a:rPr kumimoji="1" lang="en-US" altLang="zh-CN" sz="2400" b="1" dirty="0" smtClean="0">
                <a:latin typeface="Times New Roman" charset="0"/>
                <a:ea typeface="Times New Roman" charset="0"/>
                <a:cs typeface="Times New Roman" charset="0"/>
              </a:rPr>
              <a:t>Tags</a:t>
            </a:r>
            <a:endParaRPr kumimoji="1" lang="zh-CN" altLang="en-US" sz="2400" b="1" dirty="0">
              <a:latin typeface="Times New Roman" charset="0"/>
              <a:ea typeface="Times New Roman" charset="0"/>
              <a:cs typeface="Times New Roman" charset="0"/>
            </a:endParaRPr>
          </a:p>
        </p:txBody>
      </p:sp>
      <p:cxnSp>
        <p:nvCxnSpPr>
          <p:cNvPr id="12" name="直接连接符 12"/>
          <p:cNvCxnSpPr/>
          <p:nvPr/>
        </p:nvCxnSpPr>
        <p:spPr>
          <a:xfrm flipV="1">
            <a:off x="2422571" y="2529449"/>
            <a:ext cx="819348" cy="79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接连接符 13"/>
          <p:cNvCxnSpPr/>
          <p:nvPr/>
        </p:nvCxnSpPr>
        <p:spPr>
          <a:xfrm flipV="1">
            <a:off x="2422571" y="2921319"/>
            <a:ext cx="819348" cy="40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接连接符 14"/>
          <p:cNvCxnSpPr/>
          <p:nvPr/>
        </p:nvCxnSpPr>
        <p:spPr>
          <a:xfrm>
            <a:off x="2422571" y="3325080"/>
            <a:ext cx="81934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接连接符 15"/>
          <p:cNvCxnSpPr/>
          <p:nvPr/>
        </p:nvCxnSpPr>
        <p:spPr>
          <a:xfrm>
            <a:off x="2422571" y="3325080"/>
            <a:ext cx="819348" cy="531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接连接符 16"/>
          <p:cNvCxnSpPr/>
          <p:nvPr/>
        </p:nvCxnSpPr>
        <p:spPr>
          <a:xfrm>
            <a:off x="2422571" y="3325080"/>
            <a:ext cx="819348" cy="967839"/>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接连接符 17"/>
          <p:cNvCxnSpPr/>
          <p:nvPr/>
        </p:nvCxnSpPr>
        <p:spPr>
          <a:xfrm>
            <a:off x="2422571" y="3325080"/>
            <a:ext cx="819348" cy="13537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接连接符 18"/>
          <p:cNvCxnSpPr/>
          <p:nvPr/>
        </p:nvCxnSpPr>
        <p:spPr>
          <a:xfrm>
            <a:off x="2422571" y="3325080"/>
            <a:ext cx="819348" cy="193091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接连接符 19"/>
          <p:cNvCxnSpPr/>
          <p:nvPr/>
        </p:nvCxnSpPr>
        <p:spPr>
          <a:xfrm>
            <a:off x="2422571" y="3325080"/>
            <a:ext cx="819348" cy="2339439"/>
          </a:xfrm>
          <a:prstGeom prst="line">
            <a:avLst/>
          </a:prstGeom>
        </p:spPr>
        <p:style>
          <a:lnRef idx="2">
            <a:schemeClr val="accent1"/>
          </a:lnRef>
          <a:fillRef idx="0">
            <a:schemeClr val="accent1"/>
          </a:fillRef>
          <a:effectRef idx="1">
            <a:schemeClr val="accent1"/>
          </a:effectRef>
          <a:fontRef idx="minor">
            <a:schemeClr val="tx1"/>
          </a:fontRef>
        </p:style>
      </p:cxnSp>
      <p:sp>
        <p:nvSpPr>
          <p:cNvPr id="20" name="右箭头 19"/>
          <p:cNvSpPr/>
          <p:nvPr/>
        </p:nvSpPr>
        <p:spPr>
          <a:xfrm>
            <a:off x="4094060" y="3598212"/>
            <a:ext cx="540275" cy="516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1" name="组合 21"/>
          <p:cNvGrpSpPr/>
          <p:nvPr/>
        </p:nvGrpSpPr>
        <p:grpSpPr>
          <a:xfrm>
            <a:off x="5047022" y="2288478"/>
            <a:ext cx="1448803" cy="3537889"/>
            <a:chOff x="5866397" y="2157853"/>
            <a:chExt cx="1448803" cy="3537889"/>
          </a:xfrm>
        </p:grpSpPr>
        <p:sp>
          <p:nvSpPr>
            <p:cNvPr id="22" name="左中括号 21"/>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4" name="右中括号 23"/>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5" name="TextBox 24"/>
            <p:cNvSpPr txBox="1"/>
            <p:nvPr/>
          </p:nvSpPr>
          <p:spPr>
            <a:xfrm>
              <a:off x="5896093" y="2398824"/>
              <a:ext cx="1419107" cy="3046988"/>
            </a:xfrm>
            <a:prstGeom prst="rect">
              <a:avLst/>
            </a:prstGeom>
            <a:noFill/>
          </p:spPr>
          <p:txBody>
            <a:bodyPr wrap="square" rtlCol="0">
              <a:spAutoFit/>
            </a:bodyPr>
            <a:lstStyle/>
            <a:p>
              <a:r>
                <a:rPr lang="en-US" altLang="zh-CN" sz="2400" b="1" dirty="0" smtClean="0"/>
                <a:t>[NR,  ad]</a:t>
              </a:r>
            </a:p>
            <a:p>
              <a:r>
                <a:rPr lang="en-US" altLang="zh-CN" sz="2400" b="1" dirty="0" smtClean="0"/>
                <a:t>[NR,  n]</a:t>
              </a:r>
            </a:p>
            <a:p>
              <a:r>
                <a:rPr lang="en-US" altLang="zh-CN" sz="2400" b="1" dirty="0" smtClean="0"/>
                <a:t>[NR,  ns]</a:t>
              </a:r>
            </a:p>
            <a:p>
              <a:r>
                <a:rPr lang="en-US" altLang="zh-CN" sz="2400" b="1" dirty="0" smtClean="0"/>
                <a:t>[NR,  </a:t>
              </a:r>
              <a:r>
                <a:rPr lang="en-US" altLang="zh-CN" sz="2400" b="1" dirty="0" err="1" smtClean="0"/>
                <a:t>nt</a:t>
              </a:r>
              <a:r>
                <a:rPr lang="en-US" altLang="zh-CN" sz="2400" b="1" dirty="0" smtClean="0"/>
                <a:t>]</a:t>
              </a:r>
            </a:p>
            <a:p>
              <a:r>
                <a:rPr lang="en-US" altLang="zh-CN" sz="2400" b="1" dirty="0" smtClean="0"/>
                <a:t>[NR,  </a:t>
              </a:r>
              <a:r>
                <a:rPr lang="en-US" altLang="zh-CN" sz="2400" b="1" dirty="0" err="1" smtClean="0"/>
                <a:t>nz</a:t>
              </a:r>
              <a:r>
                <a:rPr lang="en-US" altLang="zh-CN" sz="2400" b="1" dirty="0" smtClean="0"/>
                <a:t>]</a:t>
              </a:r>
            </a:p>
            <a:p>
              <a:r>
                <a:rPr lang="en-US" altLang="zh-CN" sz="2400" b="1" dirty="0" smtClean="0"/>
                <a:t>[NR,  </a:t>
              </a:r>
              <a:r>
                <a:rPr lang="en-US" altLang="zh-CN" sz="2400" b="1" dirty="0" err="1" smtClean="0"/>
                <a:t>nx</a:t>
              </a:r>
              <a:r>
                <a:rPr lang="en-US" altLang="zh-CN" sz="2400" b="1" dirty="0" smtClean="0"/>
                <a:t>]</a:t>
              </a:r>
            </a:p>
            <a:p>
              <a:r>
                <a:rPr lang="en-US" altLang="zh-CN" sz="2400" b="1" dirty="0" smtClean="0"/>
                <a:t>[NR,  nr]</a:t>
              </a:r>
            </a:p>
            <a:p>
              <a:r>
                <a:rPr lang="en-US" altLang="zh-CN" sz="2400" b="1" dirty="0" smtClean="0"/>
                <a:t>[NR,  …]</a:t>
              </a:r>
            </a:p>
          </p:txBody>
        </p:sp>
      </p:grpSp>
      <p:sp>
        <p:nvSpPr>
          <p:cNvPr id="26" name="TextBox 25"/>
          <p:cNvSpPr txBox="1"/>
          <p:nvPr/>
        </p:nvSpPr>
        <p:spPr>
          <a:xfrm>
            <a:off x="7650819" y="6084585"/>
            <a:ext cx="1529693" cy="584775"/>
          </a:xfrm>
          <a:prstGeom prst="rect">
            <a:avLst/>
          </a:prstGeom>
          <a:noFill/>
        </p:spPr>
        <p:txBody>
          <a:bodyPr wrap="square" rtlCol="0">
            <a:spAutoFit/>
          </a:bodyPr>
          <a:lstStyle/>
          <a:p>
            <a:r>
              <a:rPr lang="en-US" altLang="zh-CN" sz="3200" dirty="0" smtClean="0">
                <a:solidFill>
                  <a:srgbClr val="FF0000"/>
                </a:solidFill>
              </a:rPr>
              <a:t>32</a:t>
            </a:r>
            <a:r>
              <a:rPr lang="zh-CN" altLang="en-US" sz="3200" dirty="0" smtClean="0">
                <a:solidFill>
                  <a:srgbClr val="FF0000"/>
                </a:solidFill>
              </a:rPr>
              <a:t>*</a:t>
            </a:r>
            <a:r>
              <a:rPr lang="en-US" altLang="zh-CN" sz="3200" dirty="0" smtClean="0">
                <a:solidFill>
                  <a:srgbClr val="FF0000"/>
                </a:solidFill>
              </a:rPr>
              <a:t>38</a:t>
            </a:r>
            <a:endParaRPr lang="zh-CN" altLang="en-US" sz="3200" dirty="0">
              <a:solidFill>
                <a:srgbClr val="FF0000"/>
              </a:solidFill>
            </a:endParaRPr>
          </a:p>
        </p:txBody>
      </p:sp>
      <p:grpSp>
        <p:nvGrpSpPr>
          <p:cNvPr id="27" name="组合 26"/>
          <p:cNvGrpSpPr/>
          <p:nvPr/>
        </p:nvGrpSpPr>
        <p:grpSpPr>
          <a:xfrm>
            <a:off x="7199461" y="2056183"/>
            <a:ext cx="1591303" cy="4007097"/>
            <a:chOff x="5866397" y="2157853"/>
            <a:chExt cx="1591303" cy="3537889"/>
          </a:xfrm>
        </p:grpSpPr>
        <p:sp>
          <p:nvSpPr>
            <p:cNvPr id="28" name="左中括号 27"/>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9" name="右中括号 28"/>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30" name="TextBox 29"/>
            <p:cNvSpPr txBox="1"/>
            <p:nvPr/>
          </p:nvSpPr>
          <p:spPr>
            <a:xfrm>
              <a:off x="6038593" y="2187613"/>
              <a:ext cx="1419107" cy="3324549"/>
            </a:xfrm>
            <a:prstGeom prst="rect">
              <a:avLst/>
            </a:prstGeom>
            <a:noFill/>
          </p:spPr>
          <p:txBody>
            <a:bodyPr wrap="square" rtlCol="0">
              <a:spAutoFit/>
            </a:bodyPr>
            <a:lstStyle/>
            <a:p>
              <a:r>
                <a:rPr lang="en-US" altLang="zh-CN" b="1" dirty="0" smtClean="0"/>
                <a:t>[NR,  ad]</a:t>
              </a:r>
            </a:p>
            <a:p>
              <a:r>
                <a:rPr lang="en-US" altLang="zh-CN" b="1" dirty="0" smtClean="0"/>
                <a:t>[NR,  n]</a:t>
              </a:r>
            </a:p>
            <a:p>
              <a:r>
                <a:rPr lang="en-US" altLang="zh-CN" b="1" dirty="0" smtClean="0"/>
                <a:t>[NR,  ns]</a:t>
              </a:r>
            </a:p>
            <a:p>
              <a:r>
                <a:rPr lang="en-US" altLang="zh-CN" b="1" dirty="0" smtClean="0"/>
                <a:t>[NR,  </a:t>
              </a:r>
              <a:r>
                <a:rPr lang="en-US" altLang="zh-CN" b="1" dirty="0" err="1" smtClean="0"/>
                <a:t>nt</a:t>
              </a:r>
              <a:r>
                <a:rPr lang="en-US" altLang="zh-CN" b="1" dirty="0" smtClean="0"/>
                <a:t>]</a:t>
              </a:r>
            </a:p>
            <a:p>
              <a:r>
                <a:rPr lang="en-US" altLang="zh-CN" b="1" dirty="0" smtClean="0"/>
                <a:t>[NR,  </a:t>
              </a:r>
              <a:r>
                <a:rPr lang="en-US" altLang="zh-CN" b="1" dirty="0" err="1" smtClean="0"/>
                <a:t>nz</a:t>
              </a:r>
              <a:r>
                <a:rPr lang="en-US" altLang="zh-CN" b="1" dirty="0" smtClean="0"/>
                <a:t>]</a:t>
              </a:r>
            </a:p>
            <a:p>
              <a:r>
                <a:rPr lang="en-US" altLang="zh-CN" b="1" dirty="0" smtClean="0"/>
                <a:t>[NR,  </a:t>
              </a:r>
              <a:r>
                <a:rPr lang="en-US" altLang="zh-CN" b="1" dirty="0" err="1" smtClean="0"/>
                <a:t>nx</a:t>
              </a:r>
              <a:r>
                <a:rPr lang="en-US" altLang="zh-CN" b="1" dirty="0" smtClean="0"/>
                <a:t>]</a:t>
              </a:r>
            </a:p>
            <a:p>
              <a:r>
                <a:rPr lang="en-US" altLang="zh-CN" b="1" dirty="0" smtClean="0"/>
                <a:t>[NR,  nr]</a:t>
              </a:r>
            </a:p>
            <a:p>
              <a:r>
                <a:rPr lang="en-US" altLang="zh-CN" b="1" dirty="0" smtClean="0"/>
                <a:t>[NR,  …]</a:t>
              </a:r>
            </a:p>
            <a:p>
              <a:r>
                <a:rPr lang="en-US" altLang="zh-CN" b="1" dirty="0" smtClean="0"/>
                <a:t>[VV,  </a:t>
              </a:r>
              <a:r>
                <a:rPr lang="en-US" altLang="zh-CN" b="1" dirty="0"/>
                <a:t>ad]</a:t>
              </a:r>
            </a:p>
            <a:p>
              <a:r>
                <a:rPr lang="en-US" altLang="zh-CN" b="1" dirty="0" smtClean="0"/>
                <a:t>[VV,  </a:t>
              </a:r>
              <a:r>
                <a:rPr lang="en-US" altLang="zh-CN" b="1" dirty="0"/>
                <a:t>n]</a:t>
              </a:r>
            </a:p>
            <a:p>
              <a:r>
                <a:rPr lang="en-US" altLang="zh-CN" b="1" dirty="0" smtClean="0"/>
                <a:t>[VV,  </a:t>
              </a:r>
              <a:r>
                <a:rPr lang="en-US" altLang="zh-CN" b="1" dirty="0"/>
                <a:t>ns]</a:t>
              </a:r>
            </a:p>
            <a:p>
              <a:r>
                <a:rPr lang="en-US" altLang="zh-CN" b="1" dirty="0" smtClean="0"/>
                <a:t>[VV,  </a:t>
              </a:r>
              <a:r>
                <a:rPr lang="en-US" altLang="zh-CN" b="1" dirty="0" err="1"/>
                <a:t>nt</a:t>
              </a:r>
              <a:r>
                <a:rPr lang="en-US" altLang="zh-CN" b="1" dirty="0"/>
                <a:t>]</a:t>
              </a:r>
            </a:p>
            <a:p>
              <a:r>
                <a:rPr lang="en-US" altLang="zh-CN" b="1" dirty="0" smtClean="0"/>
                <a:t>[VV,  </a:t>
              </a:r>
              <a:r>
                <a:rPr lang="en-US" altLang="zh-CN" b="1" dirty="0" err="1"/>
                <a:t>nz</a:t>
              </a:r>
              <a:r>
                <a:rPr lang="en-US" altLang="zh-CN" b="1" dirty="0" smtClean="0"/>
                <a:t>]</a:t>
              </a:r>
            </a:p>
            <a:p>
              <a:r>
                <a:rPr lang="en-US" altLang="zh-CN" b="1" dirty="0" smtClean="0"/>
                <a:t>… ….</a:t>
              </a:r>
              <a:endParaRPr lang="en-US" altLang="zh-CN" b="1" dirty="0"/>
            </a:p>
          </p:txBody>
        </p:sp>
      </p:grpSp>
      <p:sp>
        <p:nvSpPr>
          <p:cNvPr id="31" name="减号 30"/>
          <p:cNvSpPr/>
          <p:nvPr/>
        </p:nvSpPr>
        <p:spPr>
          <a:xfrm>
            <a:off x="6519564" y="3797125"/>
            <a:ext cx="575963" cy="258288"/>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4599241" y="5724545"/>
            <a:ext cx="764847" cy="584775"/>
          </a:xfrm>
          <a:prstGeom prst="rect">
            <a:avLst/>
          </a:prstGeom>
          <a:noFill/>
        </p:spPr>
        <p:txBody>
          <a:bodyPr wrap="square" rtlCol="0">
            <a:spAutoFit/>
          </a:bodyPr>
          <a:lstStyle/>
          <a:p>
            <a:r>
              <a:rPr lang="en-US" altLang="zh-CN" sz="3200" dirty="0" smtClean="0">
                <a:solidFill>
                  <a:srgbClr val="FF0000"/>
                </a:solidFill>
              </a:rPr>
              <a:t>38</a:t>
            </a:r>
            <a:endParaRPr lang="zh-CN" altLang="en-US" sz="3200" dirty="0">
              <a:solidFill>
                <a:srgbClr val="FF0000"/>
              </a:solidFill>
            </a:endParaRPr>
          </a:p>
        </p:txBody>
      </p:sp>
      <p:cxnSp>
        <p:nvCxnSpPr>
          <p:cNvPr id="33" name="直接箭头连接符 32"/>
          <p:cNvCxnSpPr>
            <a:stCxn id="34" idx="0"/>
          </p:cNvCxnSpPr>
          <p:nvPr/>
        </p:nvCxnSpPr>
        <p:spPr>
          <a:xfrm flipV="1">
            <a:off x="4355976" y="5255993"/>
            <a:ext cx="691046" cy="9982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771800" y="6254203"/>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cxnSp>
        <p:nvCxnSpPr>
          <p:cNvPr id="35" name="直接箭头连接符 36"/>
          <p:cNvCxnSpPr>
            <a:stCxn id="36" idx="0"/>
          </p:cNvCxnSpPr>
          <p:nvPr/>
        </p:nvCxnSpPr>
        <p:spPr>
          <a:xfrm flipV="1">
            <a:off x="6768244" y="5301208"/>
            <a:ext cx="396044" cy="93610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6" name="TextBox 37"/>
          <p:cNvSpPr txBox="1"/>
          <p:nvPr/>
        </p:nvSpPr>
        <p:spPr>
          <a:xfrm>
            <a:off x="5508104" y="6237312"/>
            <a:ext cx="2520280"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The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whole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32781117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a:t>
            </a:r>
            <a:r>
              <a:rPr lang="zh-CN" altLang="en-US" dirty="0" smtClean="0"/>
              <a:t> </a:t>
            </a:r>
            <a:r>
              <a:rPr lang="en-US" altLang="zh-CN" dirty="0" smtClean="0"/>
              <a:t>CTB</a:t>
            </a:r>
            <a:r>
              <a:rPr lang="zh-CN" altLang="en-US" dirty="0" smtClean="0"/>
              <a:t> </a:t>
            </a:r>
            <a:r>
              <a:rPr lang="en-US" altLang="zh-CN" dirty="0" smtClean="0"/>
              <a:t>sentence</a:t>
            </a:r>
            <a:r>
              <a:rPr lang="zh-CN" altLang="en-US" dirty="0" smtClean="0"/>
              <a:t> </a:t>
            </a:r>
            <a:r>
              <a:rPr lang="en-US" altLang="zh-CN" dirty="0" smtClean="0"/>
              <a:t>as</a:t>
            </a:r>
            <a:r>
              <a:rPr lang="zh-CN" altLang="en-US" dirty="0" smtClean="0"/>
              <a:t> </a:t>
            </a:r>
            <a:r>
              <a:rPr lang="en-US" altLang="zh-CN" dirty="0" smtClean="0"/>
              <a:t>an</a:t>
            </a:r>
            <a:r>
              <a:rPr lang="zh-CN" altLang="en-US" dirty="0" smtClean="0"/>
              <a:t> </a:t>
            </a:r>
            <a:r>
              <a:rPr lang="en-US" altLang="zh-CN" dirty="0" smtClean="0"/>
              <a:t>example</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5"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19</a:t>
            </a:fld>
            <a:endParaRPr lang="en-US" dirty="0"/>
          </a:p>
        </p:txBody>
      </p:sp>
      <p:sp>
        <p:nvSpPr>
          <p:cNvPr id="6"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19</a:t>
            </a:fld>
            <a:endParaRPr lang="en-US" dirty="0"/>
          </a:p>
        </p:txBody>
      </p:sp>
      <p:sp>
        <p:nvSpPr>
          <p:cNvPr id="7"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19</a:t>
            </a:fld>
            <a:endParaRPr lang="en-US" dirty="0"/>
          </a:p>
        </p:txBody>
      </p:sp>
      <p:sp>
        <p:nvSpPr>
          <p:cNvPr id="8" name="文本框 34"/>
          <p:cNvSpPr txBox="1"/>
          <p:nvPr/>
        </p:nvSpPr>
        <p:spPr>
          <a:xfrm>
            <a:off x="2701591" y="1620085"/>
            <a:ext cx="1745676"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PD: </a:t>
            </a:r>
            <a:r>
              <a:rPr kumimoji="1" lang="zh-CN" altLang="zh-CN" sz="2200" b="1" dirty="0" smtClean="0">
                <a:latin typeface="Times New Roman" charset="0"/>
                <a:ea typeface="Times New Roman" charset="0"/>
                <a:cs typeface="Times New Roman" charset="0"/>
              </a:rPr>
              <a:t>1</a:t>
            </a:r>
            <a:r>
              <a:rPr kumimoji="1" lang="en-US" altLang="zh-CN" sz="2200" b="1" dirty="0" smtClean="0">
                <a:latin typeface="Times New Roman" charset="0"/>
                <a:ea typeface="Times New Roman" charset="0"/>
                <a:cs typeface="Times New Roman" charset="0"/>
              </a:rPr>
              <a:t>28 tags</a:t>
            </a:r>
            <a:endParaRPr kumimoji="1" lang="zh-CN" altLang="en-US" sz="2200" b="1" dirty="0">
              <a:latin typeface="Times New Roman" charset="0"/>
              <a:ea typeface="Times New Roman" charset="0"/>
              <a:cs typeface="Times New Roman" charset="0"/>
            </a:endParaRPr>
          </a:p>
        </p:txBody>
      </p:sp>
      <p:graphicFrame>
        <p:nvGraphicFramePr>
          <p:cNvPr id="9" name="表格 8"/>
          <p:cNvGraphicFramePr>
            <a:graphicFrameLocks noGrp="1"/>
          </p:cNvGraphicFramePr>
          <p:nvPr>
            <p:extLst>
              <p:ext uri="{D42A27DB-BD31-4B8C-83A1-F6EECF244321}">
                <p14:modId xmlns:p14="http://schemas.microsoft.com/office/powerpoint/2010/main" val="2700950012"/>
              </p:ext>
            </p:extLst>
          </p:nvPr>
        </p:nvGraphicFramePr>
        <p:xfrm>
          <a:off x="179512" y="2347848"/>
          <a:ext cx="2243059" cy="3961007"/>
        </p:xfrm>
        <a:graphic>
          <a:graphicData uri="http://schemas.openxmlformats.org/drawingml/2006/table">
            <a:tbl>
              <a:tblPr firstRow="1" bandRow="1">
                <a:tableStyleId>{69CF1AB2-1976-4502-BF36-3FF5EA218861}</a:tableStyleId>
              </a:tblPr>
              <a:tblGrid>
                <a:gridCol w="648072"/>
                <a:gridCol w="1594987"/>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a:t>
                      </a:r>
                      <a:r>
                        <a:rPr kumimoji="1" lang="zh-CN" altLang="zh-CN" sz="2000" b="1" dirty="0" smtClean="0"/>
                        <a:t> </a:t>
                      </a:r>
                      <a:r>
                        <a:rPr kumimoji="1" lang="en-US" altLang="zh-CN" sz="2000" b="1" dirty="0" smtClean="0"/>
                        <a:t>99</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特</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B@AD</a:t>
                      </a:r>
                    </a:p>
                  </a:txBody>
                  <a:tcPr anchor="ctr"/>
                </a:tc>
              </a:tr>
              <a:tr h="679409">
                <a:tc>
                  <a:txBody>
                    <a:bodyPr/>
                    <a:lstStyle/>
                    <a:p>
                      <a:r>
                        <a:rPr kumimoji="1" lang="zh-CN" altLang="en-US" sz="2400" b="1" dirty="0" smtClean="0"/>
                        <a:t>别</a:t>
                      </a:r>
                      <a:endParaRPr lang="zh-CN" altLang="en-US" sz="2400" b="1" dirty="0"/>
                    </a:p>
                  </a:txBody>
                  <a:tcPr anchor="ctr"/>
                </a:tc>
                <a:tc>
                  <a:txBody>
                    <a:bodyPr/>
                    <a:lstStyle/>
                    <a:p>
                      <a:pPr algn="ctr"/>
                      <a:r>
                        <a:rPr lang="en-US" altLang="zh-CN" sz="2400" b="1" dirty="0" smtClean="0"/>
                        <a:t>I@AD</a:t>
                      </a:r>
                      <a:endParaRPr lang="zh-CN" altLang="en-US" sz="2400" b="1" dirty="0"/>
                    </a:p>
                  </a:txBody>
                  <a:tcPr anchor="ctr"/>
                </a:tc>
              </a:tr>
              <a:tr h="679409">
                <a:tc>
                  <a:txBody>
                    <a:bodyPr/>
                    <a:lstStyle/>
                    <a:p>
                      <a:r>
                        <a:rPr lang="zh-CN" altLang="en-US" sz="2400" b="1" dirty="0" smtClean="0"/>
                        <a:t>是</a:t>
                      </a:r>
                      <a:endParaRPr lang="zh-CN" altLang="en-US" sz="2400" b="1" dirty="0"/>
                    </a:p>
                  </a:txBody>
                  <a:tcPr anchor="ctr"/>
                </a:tc>
                <a:tc>
                  <a:txBody>
                    <a:bodyPr/>
                    <a:lstStyle/>
                    <a:p>
                      <a:pPr algn="ctr"/>
                      <a:r>
                        <a:rPr lang="en-US" altLang="zh-CN" sz="2400" b="1" dirty="0" smtClean="0"/>
                        <a:t>E@AD</a:t>
                      </a:r>
                      <a:endParaRPr lang="zh-CN" altLang="en-US" sz="2400" b="1" dirty="0"/>
                    </a:p>
                  </a:txBody>
                  <a:tcPr anchor="ctr"/>
                </a:tc>
              </a:tr>
              <a:tr h="679409">
                <a:tc>
                  <a:txBody>
                    <a:bodyPr/>
                    <a:lstStyle/>
                    <a:p>
                      <a:r>
                        <a:rPr lang="zh-CN" altLang="en-US" sz="2400" b="1" dirty="0" smtClean="0"/>
                        <a:t>我</a:t>
                      </a:r>
                      <a:endParaRPr lang="zh-CN" altLang="en-US" sz="2400" b="1" dirty="0"/>
                    </a:p>
                  </a:txBody>
                  <a:tcPr anchor="ctr"/>
                </a:tc>
                <a:tc>
                  <a:txBody>
                    <a:bodyPr/>
                    <a:lstStyle/>
                    <a:p>
                      <a:pPr algn="ctr"/>
                      <a:r>
                        <a:rPr lang="en-US" altLang="zh-CN" sz="2400" b="1" dirty="0" smtClean="0"/>
                        <a:t>S@PN</a:t>
                      </a:r>
                      <a:endParaRPr lang="zh-CN" altLang="en-US" sz="2400" b="1" dirty="0"/>
                    </a:p>
                  </a:txBody>
                  <a:tcPr anchor="ctr"/>
                </a:tc>
              </a:tr>
              <a:tr h="679409">
                <a:tc>
                  <a:txBody>
                    <a:bodyPr/>
                    <a:lstStyle/>
                    <a:p>
                      <a:r>
                        <a:rPr lang="en-US" altLang="zh-CN" sz="2400" b="1" dirty="0" smtClean="0"/>
                        <a:t>…</a:t>
                      </a:r>
                      <a:endParaRPr lang="zh-CN" altLang="en-US" sz="2400" b="1" dirty="0"/>
                    </a:p>
                  </a:txBody>
                  <a:tcPr anchor="ctr"/>
                </a:tc>
                <a:tc>
                  <a:txBody>
                    <a:bodyPr/>
                    <a:lstStyle/>
                    <a:p>
                      <a:pPr algn="ctr"/>
                      <a:endParaRPr lang="zh-CN" altLang="en-US" sz="2400" b="1" dirty="0"/>
                    </a:p>
                  </a:txBody>
                  <a:tcPr anchor="ctr"/>
                </a:tc>
              </a:tr>
            </a:tbl>
          </a:graphicData>
        </a:graphic>
      </p:graphicFrame>
      <p:graphicFrame>
        <p:nvGraphicFramePr>
          <p:cNvPr id="10" name="表格 9"/>
          <p:cNvGraphicFramePr>
            <a:graphicFrameLocks noGrp="1"/>
          </p:cNvGraphicFramePr>
          <p:nvPr>
            <p:extLst>
              <p:ext uri="{D42A27DB-BD31-4B8C-83A1-F6EECF244321}">
                <p14:modId xmlns:p14="http://schemas.microsoft.com/office/powerpoint/2010/main" val="2782198155"/>
              </p:ext>
            </p:extLst>
          </p:nvPr>
        </p:nvGraphicFramePr>
        <p:xfrm>
          <a:off x="3241919" y="2251888"/>
          <a:ext cx="1186065" cy="3657600"/>
        </p:xfrm>
        <a:graphic>
          <a:graphicData uri="http://schemas.openxmlformats.org/drawingml/2006/table">
            <a:tbl>
              <a:tblPr firstRow="1" bandRow="1">
                <a:tableStyleId>{69CF1AB2-1976-4502-BF36-3FF5EA218861}</a:tableStyleId>
              </a:tblPr>
              <a:tblGrid>
                <a:gridCol w="1186065"/>
              </a:tblGrid>
              <a:tr h="442816">
                <a:tc>
                  <a:txBody>
                    <a:bodyPr/>
                    <a:lstStyle/>
                    <a:p>
                      <a:r>
                        <a:rPr lang="en-US" altLang="zh-CN" sz="2400" b="1" dirty="0" err="1" smtClean="0"/>
                        <a:t>B@ad</a:t>
                      </a:r>
                      <a:endParaRPr lang="zh-CN" altLang="en-US" sz="2400" b="1" dirty="0"/>
                    </a:p>
                  </a:txBody>
                  <a:tcPr/>
                </a:tc>
              </a:tr>
              <a:tr h="442816">
                <a:tc>
                  <a:txBody>
                    <a:bodyPr/>
                    <a:lstStyle/>
                    <a:p>
                      <a:r>
                        <a:rPr kumimoji="1" lang="en-US" altLang="zh-CN" sz="2400" b="1" dirty="0" err="1" smtClean="0"/>
                        <a:t>I@ad</a:t>
                      </a:r>
                      <a:endParaRPr lang="zh-CN" altLang="en-US" sz="2400" b="1" dirty="0"/>
                    </a:p>
                  </a:txBody>
                  <a:tcPr/>
                </a:tc>
              </a:tr>
              <a:tr h="442816">
                <a:tc>
                  <a:txBody>
                    <a:bodyPr/>
                    <a:lstStyle/>
                    <a:p>
                      <a:r>
                        <a:rPr lang="en-US" altLang="zh-CN" sz="2400" b="1" dirty="0" err="1" smtClean="0"/>
                        <a:t>E@ad</a:t>
                      </a:r>
                      <a:endParaRPr lang="zh-CN" altLang="en-US" sz="2400" b="1" dirty="0"/>
                    </a:p>
                  </a:txBody>
                  <a:tcPr/>
                </a:tc>
              </a:tr>
              <a:tr h="442816">
                <a:tc>
                  <a:txBody>
                    <a:bodyPr/>
                    <a:lstStyle/>
                    <a:p>
                      <a:r>
                        <a:rPr lang="en-US" altLang="zh-CN" sz="2400" b="1" dirty="0" err="1" smtClean="0"/>
                        <a:t>S@ad</a:t>
                      </a:r>
                      <a:endParaRPr lang="zh-CN" altLang="en-US" sz="2400" b="1" dirty="0"/>
                    </a:p>
                  </a:txBody>
                  <a:tcPr/>
                </a:tc>
              </a:tr>
              <a:tr h="442816">
                <a:tc>
                  <a:txBody>
                    <a:bodyPr/>
                    <a:lstStyle/>
                    <a:p>
                      <a:r>
                        <a:rPr lang="en-US" altLang="zh-CN" sz="2400" b="1" dirty="0" err="1" smtClean="0"/>
                        <a:t>B@n</a:t>
                      </a:r>
                      <a:endParaRPr lang="zh-CN" altLang="en-US" sz="2400" b="1" dirty="0"/>
                    </a:p>
                  </a:txBody>
                  <a:tcPr/>
                </a:tc>
              </a:tr>
              <a:tr h="442816">
                <a:tc>
                  <a:txBody>
                    <a:bodyPr/>
                    <a:lstStyle/>
                    <a:p>
                      <a:r>
                        <a:rPr lang="en-US" altLang="zh-CN" sz="2400" b="1" dirty="0" err="1" smtClean="0"/>
                        <a:t>I@n</a:t>
                      </a:r>
                      <a:endParaRPr lang="zh-CN" altLang="en-US" sz="2400" b="1" dirty="0"/>
                    </a:p>
                  </a:txBody>
                  <a:tcPr/>
                </a:tc>
              </a:tr>
              <a:tr h="442816">
                <a:tc>
                  <a:txBody>
                    <a:bodyPr/>
                    <a:lstStyle/>
                    <a:p>
                      <a:r>
                        <a:rPr lang="en-US" altLang="zh-CN" sz="2400" b="1" dirty="0" err="1" smtClean="0"/>
                        <a:t>E@n</a:t>
                      </a:r>
                      <a:endParaRPr lang="zh-CN" altLang="en-US" sz="2400" b="1" dirty="0"/>
                    </a:p>
                  </a:txBody>
                  <a:tcPr/>
                </a:tc>
              </a:tr>
              <a:tr h="442816">
                <a:tc>
                  <a:txBody>
                    <a:bodyPr/>
                    <a:lstStyle/>
                    <a:p>
                      <a:r>
                        <a:rPr lang="en-US" altLang="zh-CN" sz="2400" b="1" dirty="0" smtClean="0"/>
                        <a:t>…</a:t>
                      </a:r>
                      <a:endParaRPr lang="zh-CN" altLang="en-US" sz="2400" b="1" dirty="0"/>
                    </a:p>
                  </a:txBody>
                  <a:tcPr/>
                </a:tc>
              </a:tr>
            </a:tbl>
          </a:graphicData>
        </a:graphic>
      </p:graphicFrame>
      <p:sp>
        <p:nvSpPr>
          <p:cNvPr id="11" name="矩形 10"/>
          <p:cNvSpPr/>
          <p:nvPr/>
        </p:nvSpPr>
        <p:spPr>
          <a:xfrm>
            <a:off x="5863626" y="1412776"/>
            <a:ext cx="3532910" cy="461665"/>
          </a:xfrm>
          <a:prstGeom prst="rect">
            <a:avLst/>
          </a:prstGeom>
        </p:spPr>
        <p:txBody>
          <a:bodyPr wrap="square">
            <a:spAutoFit/>
          </a:bodyPr>
          <a:lstStyle/>
          <a:p>
            <a:r>
              <a:rPr kumimoji="1" lang="en-US" altLang="zh-CN" sz="2400" b="1" dirty="0">
                <a:latin typeface="Times New Roman" charset="0"/>
                <a:ea typeface="Times New Roman" charset="0"/>
                <a:cs typeface="Times New Roman" charset="0"/>
              </a:rPr>
              <a:t>Bundled</a:t>
            </a:r>
            <a:r>
              <a:rPr kumimoji="1" lang="zh-CN" altLang="en-US" sz="2400" b="1" dirty="0">
                <a:latin typeface="Times New Roman" charset="0"/>
                <a:ea typeface="Times New Roman" charset="0"/>
                <a:cs typeface="Times New Roman" charset="0"/>
              </a:rPr>
              <a:t> </a:t>
            </a:r>
            <a:r>
              <a:rPr kumimoji="1" lang="en-US" altLang="zh-CN" sz="2400" b="1" dirty="0" smtClean="0">
                <a:latin typeface="Times New Roman" charset="0"/>
                <a:ea typeface="Times New Roman" charset="0"/>
                <a:cs typeface="Times New Roman" charset="0"/>
              </a:rPr>
              <a:t>Tags</a:t>
            </a:r>
            <a:endParaRPr kumimoji="1" lang="zh-CN" altLang="en-US" sz="2400" b="1" dirty="0">
              <a:latin typeface="Times New Roman" charset="0"/>
              <a:ea typeface="Times New Roman" charset="0"/>
              <a:cs typeface="Times New Roman" charset="0"/>
            </a:endParaRPr>
          </a:p>
        </p:txBody>
      </p:sp>
      <p:cxnSp>
        <p:nvCxnSpPr>
          <p:cNvPr id="12" name="直接连接符 12"/>
          <p:cNvCxnSpPr/>
          <p:nvPr/>
        </p:nvCxnSpPr>
        <p:spPr>
          <a:xfrm flipV="1">
            <a:off x="2422571" y="2529449"/>
            <a:ext cx="819348" cy="79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接连接符 13"/>
          <p:cNvCxnSpPr/>
          <p:nvPr/>
        </p:nvCxnSpPr>
        <p:spPr>
          <a:xfrm flipV="1">
            <a:off x="2422571" y="2921319"/>
            <a:ext cx="819348" cy="40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接连接符 14"/>
          <p:cNvCxnSpPr/>
          <p:nvPr/>
        </p:nvCxnSpPr>
        <p:spPr>
          <a:xfrm>
            <a:off x="2422571" y="3325080"/>
            <a:ext cx="81934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接连接符 15"/>
          <p:cNvCxnSpPr/>
          <p:nvPr/>
        </p:nvCxnSpPr>
        <p:spPr>
          <a:xfrm>
            <a:off x="2422571" y="3325080"/>
            <a:ext cx="819348" cy="531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接连接符 16"/>
          <p:cNvCxnSpPr/>
          <p:nvPr/>
        </p:nvCxnSpPr>
        <p:spPr>
          <a:xfrm>
            <a:off x="2422571" y="3325080"/>
            <a:ext cx="819348" cy="967839"/>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接连接符 17"/>
          <p:cNvCxnSpPr/>
          <p:nvPr/>
        </p:nvCxnSpPr>
        <p:spPr>
          <a:xfrm>
            <a:off x="2422571" y="3325080"/>
            <a:ext cx="819348" cy="13537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接连接符 18"/>
          <p:cNvCxnSpPr/>
          <p:nvPr/>
        </p:nvCxnSpPr>
        <p:spPr>
          <a:xfrm>
            <a:off x="2422571" y="3325080"/>
            <a:ext cx="819348" cy="193091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接连接符 19"/>
          <p:cNvCxnSpPr/>
          <p:nvPr/>
        </p:nvCxnSpPr>
        <p:spPr>
          <a:xfrm>
            <a:off x="2422571" y="3325080"/>
            <a:ext cx="819348" cy="2339439"/>
          </a:xfrm>
          <a:prstGeom prst="line">
            <a:avLst/>
          </a:prstGeom>
        </p:spPr>
        <p:style>
          <a:lnRef idx="2">
            <a:schemeClr val="accent1"/>
          </a:lnRef>
          <a:fillRef idx="0">
            <a:schemeClr val="accent1"/>
          </a:fillRef>
          <a:effectRef idx="1">
            <a:schemeClr val="accent1"/>
          </a:effectRef>
          <a:fontRef idx="minor">
            <a:schemeClr val="tx1"/>
          </a:fontRef>
        </p:style>
      </p:cxnSp>
      <p:sp>
        <p:nvSpPr>
          <p:cNvPr id="20" name="右箭头 19"/>
          <p:cNvSpPr/>
          <p:nvPr/>
        </p:nvSpPr>
        <p:spPr>
          <a:xfrm>
            <a:off x="4497681" y="3598212"/>
            <a:ext cx="540275" cy="516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1" name="组合 21"/>
          <p:cNvGrpSpPr/>
          <p:nvPr/>
        </p:nvGrpSpPr>
        <p:grpSpPr>
          <a:xfrm>
            <a:off x="7075325" y="2060848"/>
            <a:ext cx="1973251" cy="4608512"/>
            <a:chOff x="5866397" y="2157853"/>
            <a:chExt cx="1757226" cy="3965375"/>
          </a:xfrm>
        </p:grpSpPr>
        <p:sp>
          <p:nvSpPr>
            <p:cNvPr id="22" name="左中括号 21"/>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4" name="右中括号 23"/>
            <p:cNvSpPr/>
            <p:nvPr/>
          </p:nvSpPr>
          <p:spPr>
            <a:xfrm>
              <a:off x="6519540" y="2157853"/>
              <a:ext cx="1104083"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5" name="TextBox 24"/>
            <p:cNvSpPr txBox="1"/>
            <p:nvPr/>
          </p:nvSpPr>
          <p:spPr>
            <a:xfrm>
              <a:off x="5896093" y="2398824"/>
              <a:ext cx="1670733" cy="3724404"/>
            </a:xfrm>
            <a:prstGeom prst="rect">
              <a:avLst/>
            </a:prstGeom>
            <a:noFill/>
          </p:spPr>
          <p:txBody>
            <a:bodyPr wrap="square" rtlCol="0">
              <a:spAutoFit/>
            </a:bodyPr>
            <a:lstStyle/>
            <a:p>
              <a:r>
                <a:rPr lang="en-US" altLang="zh-CN" sz="2000" b="1" dirty="0" smtClean="0"/>
                <a:t>[B@AD, B</a:t>
              </a:r>
              <a:r>
                <a:rPr lang="zh-CN" altLang="zh-CN" sz="2000" b="1" dirty="0"/>
                <a:t>@</a:t>
              </a:r>
              <a:r>
                <a:rPr lang="en-US" altLang="zh-CN" sz="2000" b="1" dirty="0" smtClean="0"/>
                <a:t>ad]</a:t>
              </a:r>
            </a:p>
            <a:p>
              <a:r>
                <a:rPr lang="en-US" altLang="zh-CN" sz="2000" b="1" dirty="0"/>
                <a:t>[B@AD, </a:t>
              </a:r>
              <a:r>
                <a:rPr lang="en-US" altLang="zh-CN" sz="2000" b="1" dirty="0" smtClean="0"/>
                <a:t>I</a:t>
              </a:r>
              <a:r>
                <a:rPr lang="zh-CN" altLang="zh-CN" sz="2000" b="1" dirty="0" smtClean="0"/>
                <a:t>@</a:t>
              </a:r>
              <a:r>
                <a:rPr lang="en-US" altLang="zh-CN" sz="2000" b="1" dirty="0"/>
                <a:t>ad]</a:t>
              </a:r>
            </a:p>
            <a:p>
              <a:pPr algn="ctr"/>
              <a:r>
                <a:rPr lang="en-US" altLang="zh-CN" sz="2000" b="1" dirty="0"/>
                <a:t>[B@AD, </a:t>
              </a:r>
              <a:r>
                <a:rPr lang="en-US" altLang="zh-CN" sz="2000" b="1" dirty="0" smtClean="0"/>
                <a:t>E</a:t>
              </a:r>
              <a:r>
                <a:rPr lang="zh-CN" altLang="zh-CN" sz="2000" b="1" dirty="0" smtClean="0"/>
                <a:t>@</a:t>
              </a:r>
              <a:r>
                <a:rPr lang="en-US" altLang="zh-CN" sz="2000" b="1" dirty="0"/>
                <a:t>ad</a:t>
              </a:r>
              <a:r>
                <a:rPr lang="en-US" altLang="zh-CN" sz="2000" b="1" dirty="0" smtClean="0"/>
                <a:t>]</a:t>
              </a:r>
            </a:p>
            <a:p>
              <a:pPr algn="ctr"/>
              <a:r>
                <a:rPr lang="en-US" altLang="zh-CN" sz="2000" b="1" dirty="0" smtClean="0"/>
                <a:t>[</a:t>
              </a:r>
              <a:r>
                <a:rPr lang="en-US" altLang="zh-CN" sz="2000" b="1" dirty="0"/>
                <a:t>B@AD, S</a:t>
              </a:r>
              <a:r>
                <a:rPr lang="zh-CN" altLang="zh-CN" sz="2000" b="1" dirty="0"/>
                <a:t>@</a:t>
              </a:r>
              <a:r>
                <a:rPr lang="en-US" altLang="zh-CN" sz="2000" b="1" dirty="0"/>
                <a:t>ad]</a:t>
              </a:r>
            </a:p>
            <a:p>
              <a:pPr algn="ctr"/>
              <a:r>
                <a:rPr lang="en-US" altLang="zh-CN" sz="2000" b="1" dirty="0"/>
                <a:t>[B@AD, B</a:t>
              </a:r>
              <a:r>
                <a:rPr lang="zh-CN" altLang="zh-CN" sz="2000" b="1" dirty="0"/>
                <a:t>@</a:t>
              </a:r>
              <a:r>
                <a:rPr lang="en-US" altLang="zh-CN" sz="2000" b="1" dirty="0"/>
                <a:t>n</a:t>
              </a:r>
              <a:r>
                <a:rPr lang="en-US" altLang="zh-CN" sz="2000" b="1" dirty="0" smtClean="0"/>
                <a:t>]</a:t>
              </a:r>
            </a:p>
            <a:p>
              <a:pPr algn="ctr"/>
              <a:r>
                <a:rPr lang="en-US" altLang="zh-CN" sz="2000" b="1" dirty="0" smtClean="0"/>
                <a:t>…</a:t>
              </a:r>
            </a:p>
            <a:p>
              <a:r>
                <a:rPr lang="en-US" altLang="zh-CN" sz="2000" b="1" dirty="0" smtClean="0"/>
                <a:t>[I@</a:t>
              </a:r>
              <a:r>
                <a:rPr lang="en-US" altLang="zh-CN" sz="2000" b="1" dirty="0"/>
                <a:t>AD, B</a:t>
              </a:r>
              <a:r>
                <a:rPr lang="zh-CN" altLang="zh-CN" sz="2000" b="1" dirty="0"/>
                <a:t>@</a:t>
              </a:r>
              <a:r>
                <a:rPr lang="en-US" altLang="zh-CN" sz="2000" b="1" dirty="0"/>
                <a:t>ad]</a:t>
              </a:r>
            </a:p>
            <a:p>
              <a:r>
                <a:rPr lang="en-US" altLang="zh-CN" sz="2000" b="1" dirty="0" smtClean="0"/>
                <a:t>[I@</a:t>
              </a:r>
              <a:r>
                <a:rPr lang="en-US" altLang="zh-CN" sz="2000" b="1" dirty="0"/>
                <a:t>AD, I</a:t>
              </a:r>
              <a:r>
                <a:rPr lang="zh-CN" altLang="zh-CN" sz="2000" b="1" dirty="0"/>
                <a:t>@</a:t>
              </a:r>
              <a:r>
                <a:rPr lang="en-US" altLang="zh-CN" sz="2000" b="1" dirty="0"/>
                <a:t>ad]</a:t>
              </a:r>
            </a:p>
            <a:p>
              <a:pPr algn="ctr"/>
              <a:r>
                <a:rPr lang="en-US" altLang="zh-CN" sz="2000" b="1" dirty="0" smtClean="0"/>
                <a:t>[I@</a:t>
              </a:r>
              <a:r>
                <a:rPr lang="en-US" altLang="zh-CN" sz="2000" b="1" dirty="0"/>
                <a:t>AD, E</a:t>
              </a:r>
              <a:r>
                <a:rPr lang="zh-CN" altLang="zh-CN" sz="2000" b="1" dirty="0"/>
                <a:t>@</a:t>
              </a:r>
              <a:r>
                <a:rPr lang="en-US" altLang="zh-CN" sz="2000" b="1" dirty="0"/>
                <a:t>ad]</a:t>
              </a:r>
            </a:p>
            <a:p>
              <a:pPr algn="ctr"/>
              <a:r>
                <a:rPr lang="en-US" altLang="zh-CN" sz="2000" b="1" dirty="0" smtClean="0"/>
                <a:t>[I@</a:t>
              </a:r>
              <a:r>
                <a:rPr lang="en-US" altLang="zh-CN" sz="2000" b="1" dirty="0"/>
                <a:t>AD, S</a:t>
              </a:r>
              <a:r>
                <a:rPr lang="zh-CN" altLang="zh-CN" sz="2000" b="1" dirty="0"/>
                <a:t>@</a:t>
              </a:r>
              <a:r>
                <a:rPr lang="en-US" altLang="zh-CN" sz="2000" b="1" dirty="0"/>
                <a:t>ad]</a:t>
              </a:r>
            </a:p>
            <a:p>
              <a:pPr algn="ctr"/>
              <a:r>
                <a:rPr lang="en-US" altLang="zh-CN" sz="2000" b="1" dirty="0" smtClean="0"/>
                <a:t>[I@</a:t>
              </a:r>
              <a:r>
                <a:rPr lang="en-US" altLang="zh-CN" sz="2000" b="1" dirty="0"/>
                <a:t>AD, B</a:t>
              </a:r>
              <a:r>
                <a:rPr lang="zh-CN" altLang="zh-CN" sz="2000" b="1" dirty="0"/>
                <a:t>@</a:t>
              </a:r>
              <a:r>
                <a:rPr lang="en-US" altLang="zh-CN" sz="2000" b="1" dirty="0" smtClean="0"/>
                <a:t>n</a:t>
              </a:r>
              <a:r>
                <a:rPr lang="zh-CN" altLang="zh-CN" sz="2000" b="1" dirty="0"/>
                <a:t>]</a:t>
              </a:r>
              <a:endParaRPr lang="en-US" altLang="zh-CN" sz="2000" b="1" dirty="0"/>
            </a:p>
            <a:p>
              <a:pPr algn="ctr"/>
              <a:r>
                <a:rPr lang="en-US" altLang="zh-CN" sz="2000" b="1" dirty="0" smtClean="0"/>
                <a:t>…</a:t>
              </a:r>
            </a:p>
            <a:p>
              <a:endParaRPr lang="en-US" altLang="zh-CN" sz="2000" b="1" dirty="0" smtClean="0"/>
            </a:p>
          </p:txBody>
        </p:sp>
      </p:grpSp>
      <p:sp>
        <p:nvSpPr>
          <p:cNvPr id="26" name="TextBox 25"/>
          <p:cNvSpPr txBox="1"/>
          <p:nvPr/>
        </p:nvSpPr>
        <p:spPr>
          <a:xfrm>
            <a:off x="7650819" y="6084585"/>
            <a:ext cx="1529693" cy="584775"/>
          </a:xfrm>
          <a:prstGeom prst="rect">
            <a:avLst/>
          </a:prstGeom>
          <a:noFill/>
        </p:spPr>
        <p:txBody>
          <a:bodyPr wrap="square" rtlCol="0">
            <a:spAutoFit/>
          </a:bodyPr>
          <a:lstStyle/>
          <a:p>
            <a:r>
              <a:rPr lang="en-US" altLang="zh-CN" sz="3200" dirty="0" smtClean="0">
                <a:solidFill>
                  <a:srgbClr val="FF0000"/>
                </a:solidFill>
              </a:rPr>
              <a:t>99</a:t>
            </a:r>
            <a:r>
              <a:rPr lang="zh-CN" altLang="en-US" sz="3200" dirty="0" smtClean="0">
                <a:solidFill>
                  <a:srgbClr val="FF0000"/>
                </a:solidFill>
              </a:rPr>
              <a:t>*</a:t>
            </a:r>
            <a:r>
              <a:rPr lang="en-US" altLang="zh-CN" sz="3200" dirty="0" smtClean="0">
                <a:solidFill>
                  <a:srgbClr val="FF0000"/>
                </a:solidFill>
              </a:rPr>
              <a:t>128</a:t>
            </a:r>
            <a:endParaRPr lang="zh-CN" altLang="en-US" sz="3200" dirty="0">
              <a:solidFill>
                <a:srgbClr val="FF0000"/>
              </a:solidFill>
            </a:endParaRPr>
          </a:p>
        </p:txBody>
      </p:sp>
      <p:sp>
        <p:nvSpPr>
          <p:cNvPr id="32" name="TextBox 31"/>
          <p:cNvSpPr txBox="1"/>
          <p:nvPr/>
        </p:nvSpPr>
        <p:spPr>
          <a:xfrm>
            <a:off x="4599241" y="5724545"/>
            <a:ext cx="764847" cy="584776"/>
          </a:xfrm>
          <a:prstGeom prst="rect">
            <a:avLst/>
          </a:prstGeom>
          <a:noFill/>
        </p:spPr>
        <p:txBody>
          <a:bodyPr wrap="square" rtlCol="0">
            <a:spAutoFit/>
          </a:bodyPr>
          <a:lstStyle/>
          <a:p>
            <a:r>
              <a:rPr lang="en-US" altLang="zh-CN" sz="3200" dirty="0" smtClean="0">
                <a:solidFill>
                  <a:srgbClr val="FF0000"/>
                </a:solidFill>
              </a:rPr>
              <a:t>128</a:t>
            </a:r>
            <a:endParaRPr lang="zh-CN" altLang="en-US" sz="3200" dirty="0">
              <a:solidFill>
                <a:srgbClr val="FF0000"/>
              </a:solidFill>
            </a:endParaRPr>
          </a:p>
        </p:txBody>
      </p:sp>
      <p:cxnSp>
        <p:nvCxnSpPr>
          <p:cNvPr id="33" name="直接箭头连接符 32"/>
          <p:cNvCxnSpPr>
            <a:stCxn id="34" idx="0"/>
          </p:cNvCxnSpPr>
          <p:nvPr/>
        </p:nvCxnSpPr>
        <p:spPr>
          <a:xfrm flipV="1">
            <a:off x="4355976" y="5255993"/>
            <a:ext cx="691046" cy="9982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771800" y="6254203"/>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cxnSp>
        <p:nvCxnSpPr>
          <p:cNvPr id="35" name="直接箭头连接符 36"/>
          <p:cNvCxnSpPr>
            <a:stCxn id="36" idx="0"/>
          </p:cNvCxnSpPr>
          <p:nvPr/>
        </p:nvCxnSpPr>
        <p:spPr>
          <a:xfrm flipV="1">
            <a:off x="6768244" y="5301208"/>
            <a:ext cx="396044" cy="93610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6" name="TextBox 37"/>
          <p:cNvSpPr txBox="1"/>
          <p:nvPr/>
        </p:nvSpPr>
        <p:spPr>
          <a:xfrm>
            <a:off x="5508104" y="6237312"/>
            <a:ext cx="2520280"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The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whole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grpSp>
        <p:nvGrpSpPr>
          <p:cNvPr id="37" name="组合 21"/>
          <p:cNvGrpSpPr/>
          <p:nvPr/>
        </p:nvGrpSpPr>
        <p:grpSpPr>
          <a:xfrm>
            <a:off x="5047021" y="2440879"/>
            <a:ext cx="1973251" cy="3228754"/>
            <a:chOff x="5866397" y="2157853"/>
            <a:chExt cx="1757226" cy="3537889"/>
          </a:xfrm>
        </p:grpSpPr>
        <p:sp>
          <p:nvSpPr>
            <p:cNvPr id="38" name="左中括号 37"/>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39" name="右中括号 38"/>
            <p:cNvSpPr/>
            <p:nvPr/>
          </p:nvSpPr>
          <p:spPr>
            <a:xfrm>
              <a:off x="6519540" y="2157853"/>
              <a:ext cx="1104083"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40" name="TextBox 24"/>
            <p:cNvSpPr txBox="1"/>
            <p:nvPr/>
          </p:nvSpPr>
          <p:spPr>
            <a:xfrm>
              <a:off x="5896093" y="2398824"/>
              <a:ext cx="1670733" cy="2862322"/>
            </a:xfrm>
            <a:prstGeom prst="rect">
              <a:avLst/>
            </a:prstGeom>
            <a:noFill/>
          </p:spPr>
          <p:txBody>
            <a:bodyPr wrap="square" rtlCol="0">
              <a:spAutoFit/>
            </a:bodyPr>
            <a:lstStyle/>
            <a:p>
              <a:r>
                <a:rPr lang="en-US" altLang="zh-CN" sz="2000" b="1" dirty="0" smtClean="0"/>
                <a:t>[B@AD, B</a:t>
              </a:r>
              <a:r>
                <a:rPr lang="zh-CN" altLang="zh-CN" sz="2000" b="1" dirty="0"/>
                <a:t>@</a:t>
              </a:r>
              <a:r>
                <a:rPr lang="en-US" altLang="zh-CN" sz="2000" b="1" dirty="0" smtClean="0"/>
                <a:t>ad]</a:t>
              </a:r>
            </a:p>
            <a:p>
              <a:r>
                <a:rPr lang="en-US" altLang="zh-CN" sz="2000" b="1" dirty="0"/>
                <a:t>[B@AD, </a:t>
              </a:r>
              <a:r>
                <a:rPr lang="en-US" altLang="zh-CN" sz="2000" b="1" dirty="0" smtClean="0"/>
                <a:t>I</a:t>
              </a:r>
              <a:r>
                <a:rPr lang="zh-CN" altLang="zh-CN" sz="2000" b="1" dirty="0" smtClean="0"/>
                <a:t>@</a:t>
              </a:r>
              <a:r>
                <a:rPr lang="en-US" altLang="zh-CN" sz="2000" b="1" dirty="0"/>
                <a:t>ad]</a:t>
              </a:r>
            </a:p>
            <a:p>
              <a:r>
                <a:rPr lang="en-US" altLang="zh-CN" sz="2000" b="1" dirty="0"/>
                <a:t>[B@AD, </a:t>
              </a:r>
              <a:r>
                <a:rPr lang="en-US" altLang="zh-CN" sz="2000" b="1" dirty="0" smtClean="0"/>
                <a:t>E</a:t>
              </a:r>
              <a:r>
                <a:rPr lang="zh-CN" altLang="zh-CN" sz="2000" b="1" dirty="0" smtClean="0"/>
                <a:t>@</a:t>
              </a:r>
              <a:r>
                <a:rPr lang="en-US" altLang="zh-CN" sz="2000" b="1" dirty="0"/>
                <a:t>ad]</a:t>
              </a:r>
            </a:p>
            <a:p>
              <a:r>
                <a:rPr lang="en-US" altLang="zh-CN" sz="2000" b="1" dirty="0"/>
                <a:t>[B@AD, </a:t>
              </a:r>
              <a:r>
                <a:rPr lang="en-US" altLang="zh-CN" sz="2000" b="1" dirty="0" smtClean="0"/>
                <a:t>S</a:t>
              </a:r>
              <a:r>
                <a:rPr lang="zh-CN" altLang="zh-CN" sz="2000" b="1" dirty="0" smtClean="0"/>
                <a:t>@</a:t>
              </a:r>
              <a:r>
                <a:rPr lang="en-US" altLang="zh-CN" sz="2000" b="1" dirty="0"/>
                <a:t>ad]</a:t>
              </a:r>
            </a:p>
            <a:p>
              <a:r>
                <a:rPr lang="en-US" altLang="zh-CN" sz="2000" b="1" dirty="0"/>
                <a:t>[B@AD, B</a:t>
              </a:r>
              <a:r>
                <a:rPr lang="zh-CN" altLang="zh-CN" sz="2000" b="1" dirty="0" smtClean="0"/>
                <a:t>@</a:t>
              </a:r>
              <a:r>
                <a:rPr lang="en-US" altLang="zh-CN" sz="2000" b="1" dirty="0" smtClean="0"/>
                <a:t>n]</a:t>
              </a:r>
              <a:endParaRPr lang="en-US" altLang="zh-CN" sz="2000" b="1" dirty="0"/>
            </a:p>
            <a:p>
              <a:r>
                <a:rPr lang="en-US" altLang="zh-CN" sz="2000" b="1" dirty="0"/>
                <a:t>[B@AD, </a:t>
              </a:r>
              <a:r>
                <a:rPr lang="en-US" altLang="zh-CN" sz="2000" b="1" dirty="0" smtClean="0"/>
                <a:t>I</a:t>
              </a:r>
              <a:r>
                <a:rPr lang="zh-CN" altLang="zh-CN" sz="2000" b="1" dirty="0" smtClean="0"/>
                <a:t>@</a:t>
              </a:r>
              <a:r>
                <a:rPr lang="en-US" altLang="zh-CN" sz="2000" b="1" dirty="0" smtClean="0"/>
                <a:t>n]</a:t>
              </a:r>
              <a:endParaRPr lang="en-US" altLang="zh-CN" sz="2000" b="1" dirty="0"/>
            </a:p>
            <a:p>
              <a:r>
                <a:rPr lang="en-US" altLang="zh-CN" sz="2000" b="1" dirty="0"/>
                <a:t>[B@AD, </a:t>
              </a:r>
              <a:r>
                <a:rPr lang="en-US" altLang="zh-CN" sz="2000" b="1" dirty="0" smtClean="0"/>
                <a:t>E</a:t>
              </a:r>
              <a:r>
                <a:rPr lang="zh-CN" altLang="zh-CN" sz="2000" b="1" dirty="0" smtClean="0"/>
                <a:t>@</a:t>
              </a:r>
              <a:r>
                <a:rPr lang="en-US" altLang="zh-CN" sz="2000" b="1" dirty="0" smtClean="0"/>
                <a:t>n]</a:t>
              </a:r>
              <a:endParaRPr lang="en-US" altLang="zh-CN" sz="2000" b="1" dirty="0"/>
            </a:p>
            <a:p>
              <a:pPr algn="ctr"/>
              <a:r>
                <a:rPr lang="en-US" altLang="zh-CN" sz="2000" b="1" dirty="0" smtClean="0"/>
                <a:t>…</a:t>
              </a:r>
            </a:p>
            <a:p>
              <a:endParaRPr lang="en-US" altLang="zh-CN" sz="2000" b="1" dirty="0" smtClean="0"/>
            </a:p>
          </p:txBody>
        </p:sp>
      </p:grpSp>
    </p:spTree>
    <p:extLst>
      <p:ext uri="{BB962C8B-B14F-4D97-AF65-F5344CB8AC3E}">
        <p14:creationId xmlns:p14="http://schemas.microsoft.com/office/powerpoint/2010/main" val="20523640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827584" y="1412776"/>
            <a:ext cx="7848872"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Let’s solve the</a:t>
            </a:r>
            <a:r>
              <a:rPr lang="zh-CN" altLang="en-US" dirty="0" smtClean="0"/>
              <a:t> </a:t>
            </a:r>
            <a:r>
              <a:rPr lang="en-US" altLang="zh-CN" dirty="0" smtClean="0"/>
              <a:t>efficiency</a:t>
            </a:r>
            <a:r>
              <a:rPr lang="zh-CN" altLang="en-US" dirty="0" smtClean="0"/>
              <a:t> </a:t>
            </a:r>
            <a:r>
              <a:rPr lang="en-US" altLang="zh-CN" dirty="0" smtClean="0"/>
              <a:t>problem</a:t>
            </a:r>
          </a:p>
          <a:p>
            <a:pPr algn="ctr"/>
            <a:endParaRPr lang="en-US" altLang="zh-CN" dirty="0" smtClean="0"/>
          </a:p>
        </p:txBody>
      </p:sp>
    </p:spTree>
    <p:extLst>
      <p:ext uri="{BB962C8B-B14F-4D97-AF65-F5344CB8AC3E}">
        <p14:creationId xmlns:p14="http://schemas.microsoft.com/office/powerpoint/2010/main" val="9467170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Tag-wise</a:t>
            </a:r>
            <a:r>
              <a:rPr lang="zh-CN" altLang="en-US" dirty="0" smtClean="0"/>
              <a:t> </a:t>
            </a:r>
            <a:r>
              <a:rPr lang="en-US" altLang="zh-CN" dirty="0" smtClean="0"/>
              <a:t>mapping</a:t>
            </a:r>
            <a:r>
              <a:rPr lang="zh-CN" altLang="en-US" dirty="0" smtClean="0"/>
              <a:t> </a:t>
            </a:r>
            <a:r>
              <a:rPr lang="en-US" altLang="zh-CN" dirty="0" smtClean="0"/>
              <a:t>rules</a:t>
            </a:r>
            <a:br>
              <a:rPr lang="en-US" altLang="zh-CN" dirty="0" smtClean="0"/>
            </a:br>
            <a:r>
              <a:rPr lang="zh-CN" altLang="en-US" dirty="0" smtClean="0"/>
              <a:t> </a:t>
            </a:r>
            <a:r>
              <a:rPr lang="en-US" altLang="zh-CN" dirty="0" smtClean="0"/>
              <a:t>(</a:t>
            </a:r>
            <a:r>
              <a:rPr lang="en-US" altLang="zh-CN" dirty="0" err="1" smtClean="0"/>
              <a:t>Qiu</a:t>
            </a:r>
            <a:r>
              <a:rPr lang="zh-CN" altLang="en-US" dirty="0" smtClean="0"/>
              <a:t>+</a:t>
            </a:r>
            <a:r>
              <a:rPr lang="zh-CN" altLang="zh-CN" dirty="0"/>
              <a:t> </a:t>
            </a:r>
            <a:r>
              <a:rPr lang="en-US" altLang="zh-CN" dirty="0" smtClean="0"/>
              <a:t>13,</a:t>
            </a:r>
            <a:r>
              <a:rPr lang="zh-CN" altLang="en-US" dirty="0" smtClean="0"/>
              <a:t> </a:t>
            </a:r>
            <a:r>
              <a:rPr lang="en-US" altLang="zh-CN" dirty="0" smtClean="0"/>
              <a:t>Li+</a:t>
            </a:r>
            <a:r>
              <a:rPr lang="zh-CN" altLang="en-US" dirty="0" smtClean="0"/>
              <a:t> </a:t>
            </a:r>
            <a:r>
              <a:rPr lang="en-US" altLang="zh-CN" dirty="0" smtClean="0"/>
              <a:t>15)</a:t>
            </a:r>
            <a:endParaRPr lang="zh-CN" altLang="en-US" dirty="0"/>
          </a:p>
        </p:txBody>
      </p:sp>
      <p:sp>
        <p:nvSpPr>
          <p:cNvPr id="3" name="内容占位符 2"/>
          <p:cNvSpPr>
            <a:spLocks noGrp="1"/>
          </p:cNvSpPr>
          <p:nvPr>
            <p:ph sz="quarter" idx="1"/>
          </p:nvPr>
        </p:nvSpPr>
        <p:spPr>
          <a:xfrm>
            <a:off x="914400" y="1447800"/>
            <a:ext cx="7772400" cy="1261120"/>
          </a:xfrm>
        </p:spPr>
        <p:txBody>
          <a:bodyPr>
            <a:normAutofit/>
          </a:bodyPr>
          <a:lstStyle/>
          <a:p>
            <a:r>
              <a:rPr lang="en-US" altLang="zh-CN" sz="3600" dirty="0" smtClean="0"/>
              <a:t>Manually define a set of </a:t>
            </a:r>
            <a:r>
              <a:rPr lang="en-US" altLang="zh-CN" sz="3600" dirty="0" smtClean="0">
                <a:solidFill>
                  <a:srgbClr val="1C07B9"/>
                </a:solidFill>
              </a:rPr>
              <a:t>symmetric</a:t>
            </a:r>
            <a:r>
              <a:rPr lang="en-US" altLang="zh-CN" sz="3600" dirty="0" smtClean="0"/>
              <a:t> mapping rules</a:t>
            </a:r>
            <a:endParaRPr lang="en-US" altLang="zh-CN" dirty="0" smtClean="0"/>
          </a:p>
          <a:p>
            <a:pPr lvl="2"/>
            <a:endParaRPr lang="en-US" altLang="zh-CN" dirty="0"/>
          </a:p>
          <a:p>
            <a:pPr lvl="1"/>
            <a:endParaRPr lang="zh-CN" altLang="en-US" dirty="0"/>
          </a:p>
        </p:txBody>
      </p:sp>
      <p:sp>
        <p:nvSpPr>
          <p:cNvPr id="6" name="TextBox 5"/>
          <p:cNvSpPr txBox="1"/>
          <p:nvPr/>
        </p:nvSpPr>
        <p:spPr>
          <a:xfrm>
            <a:off x="2123728" y="2708920"/>
            <a:ext cx="5309782" cy="2339102"/>
          </a:xfrm>
          <a:prstGeom prst="rect">
            <a:avLst/>
          </a:prstGeom>
          <a:noFill/>
        </p:spPr>
        <p:txBody>
          <a:bodyPr wrap="square" rtlCol="0">
            <a:spAutoFit/>
          </a:bodyPr>
          <a:lstStyle/>
          <a:p>
            <a:pPr lvl="1"/>
            <a:r>
              <a:rPr lang="en-US" altLang="zh-CN" sz="3200" b="1" dirty="0" smtClean="0"/>
              <a:t>NN =&gt; n  </a:t>
            </a:r>
            <a:r>
              <a:rPr lang="en-US" altLang="zh-CN" sz="3200" b="1" dirty="0" err="1" smtClean="0"/>
              <a:t>vn</a:t>
            </a:r>
            <a:r>
              <a:rPr lang="en-US" altLang="zh-CN" sz="3200" b="1" dirty="0" smtClean="0"/>
              <a:t>  Ng …</a:t>
            </a:r>
          </a:p>
          <a:p>
            <a:pPr lvl="1"/>
            <a:r>
              <a:rPr lang="en-US" altLang="zh-CN" sz="3200" b="1" dirty="0" smtClean="0"/>
              <a:t>NR =&gt; nr  ns  </a:t>
            </a:r>
            <a:r>
              <a:rPr lang="en-US" altLang="zh-CN" sz="3200" b="1" dirty="0" err="1" smtClean="0"/>
              <a:t>nt</a:t>
            </a:r>
            <a:r>
              <a:rPr lang="zh-CN" altLang="en-US" sz="3200" b="1" dirty="0" smtClean="0"/>
              <a:t> </a:t>
            </a:r>
            <a:r>
              <a:rPr lang="en-US" altLang="zh-CN" sz="3200" b="1" dirty="0" err="1" smtClean="0"/>
              <a:t>nz</a:t>
            </a:r>
            <a:r>
              <a:rPr lang="en-US" altLang="zh-CN" sz="3200" b="1" dirty="0" smtClean="0"/>
              <a:t> … </a:t>
            </a:r>
          </a:p>
          <a:p>
            <a:pPr lvl="1"/>
            <a:r>
              <a:rPr lang="en-US" altLang="zh-CN" sz="3200" b="1" dirty="0" smtClean="0"/>
              <a:t>VV =&gt; v a  Vg  </a:t>
            </a:r>
            <a:r>
              <a:rPr lang="en-US" altLang="zh-CN" sz="3200" b="1" dirty="0" err="1" smtClean="0"/>
              <a:t>i</a:t>
            </a:r>
            <a:r>
              <a:rPr lang="en-US" altLang="zh-CN" sz="3200" b="1" dirty="0" smtClean="0"/>
              <a:t> … </a:t>
            </a:r>
          </a:p>
          <a:p>
            <a:pPr lvl="1"/>
            <a:r>
              <a:rPr lang="en-US" altLang="zh-CN" sz="3200" b="1" dirty="0" smtClean="0"/>
              <a:t>…</a:t>
            </a:r>
          </a:p>
          <a:p>
            <a:endParaRPr lang="zh-CN" altLang="en-US" dirty="0"/>
          </a:p>
        </p:txBody>
      </p:sp>
      <p:sp>
        <p:nvSpPr>
          <p:cNvPr id="5" name="内容占位符 2"/>
          <p:cNvSpPr txBox="1">
            <a:spLocks/>
          </p:cNvSpPr>
          <p:nvPr/>
        </p:nvSpPr>
        <p:spPr>
          <a:xfrm>
            <a:off x="912292" y="4616152"/>
            <a:ext cx="7772400" cy="1261120"/>
          </a:xfrm>
          <a:prstGeom prst="rect">
            <a:avLst/>
          </a:prstGeom>
        </p:spPr>
        <p:txBody>
          <a:bodyPr vert="horz">
            <a:normAutofit fontScale="92500"/>
          </a:bodyPr>
          <a:lstStyle>
            <a:lvl1pPr marL="274320" indent="-274320" algn="l" rtl="0" eaLnBrk="1" latinLnBrk="0" hangingPunct="1">
              <a:spcBef>
                <a:spcPts val="580"/>
              </a:spcBef>
              <a:buClr>
                <a:schemeClr val="accent1"/>
              </a:buClr>
              <a:buSzPct val="85000"/>
              <a:buFont typeface="Wingdings 2"/>
              <a:buChar char=""/>
              <a:defRPr kumimoji="0" sz="2800" kern="1200">
                <a:solidFill>
                  <a:schemeClr val="tx1"/>
                </a:solidFill>
                <a:latin typeface="Times New Roman" pitchFamily="18" charset="0"/>
                <a:ea typeface="+mn-ea"/>
                <a:cs typeface="Times New Roman" pitchFamily="18" charset="0"/>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Times New Roman" pitchFamily="18" charset="0"/>
                <a:ea typeface="+mn-ea"/>
                <a:cs typeface="Times New Roman" pitchFamily="18" charset="0"/>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Times New Roman" pitchFamily="18" charset="0"/>
                <a:ea typeface="+mn-ea"/>
                <a:cs typeface="Times New Roman" pitchFamily="18" charset="0"/>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Times New Roman" pitchFamily="18" charset="0"/>
                <a:ea typeface="+mn-ea"/>
                <a:cs typeface="Times New Roman" pitchFamily="18" charset="0"/>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sz="3600" dirty="0" smtClean="0"/>
              <a:t>|T|=32</a:t>
            </a:r>
            <a:r>
              <a:rPr lang="zh-CN" altLang="en-US" sz="3600" dirty="0" smtClean="0"/>
              <a:t>*</a:t>
            </a:r>
            <a:r>
              <a:rPr lang="en-US" altLang="zh-CN" sz="3600" dirty="0" smtClean="0"/>
              <a:t>38=1,054</a:t>
            </a:r>
            <a:r>
              <a:rPr lang="zh-CN" altLang="en-US" sz="3600" dirty="0" smtClean="0"/>
              <a:t> </a:t>
            </a:r>
            <a:r>
              <a:rPr lang="zh-CN" altLang="zh-CN" sz="3600" dirty="0"/>
              <a:t>=</a:t>
            </a:r>
            <a:r>
              <a:rPr lang="en-US" altLang="zh-CN" sz="3600" dirty="0" smtClean="0"/>
              <a:t>&gt;</a:t>
            </a:r>
            <a:r>
              <a:rPr lang="zh-CN" altLang="en-US" sz="3600" dirty="0" smtClean="0"/>
              <a:t> </a:t>
            </a:r>
            <a:r>
              <a:rPr lang="en-US" altLang="zh-CN" sz="3600" dirty="0" smtClean="0"/>
              <a:t>179</a:t>
            </a:r>
            <a:r>
              <a:rPr lang="zh-CN" altLang="en-US" sz="3600" dirty="0" smtClean="0"/>
              <a:t> </a:t>
            </a:r>
            <a:r>
              <a:rPr lang="en-US" altLang="zh-CN" sz="3600" dirty="0" smtClean="0"/>
              <a:t>for</a:t>
            </a:r>
            <a:r>
              <a:rPr lang="zh-CN" altLang="en-US" sz="3600" dirty="0" smtClean="0"/>
              <a:t> </a:t>
            </a:r>
            <a:r>
              <a:rPr lang="en-US" altLang="zh-CN" sz="3600" dirty="0" smtClean="0"/>
              <a:t>POS</a:t>
            </a:r>
            <a:r>
              <a:rPr lang="zh-CN" altLang="en-US" sz="3600" dirty="0" smtClean="0"/>
              <a:t> </a:t>
            </a:r>
            <a:r>
              <a:rPr lang="en-US" altLang="zh-CN" sz="3600" dirty="0" smtClean="0"/>
              <a:t>tagging</a:t>
            </a:r>
          </a:p>
          <a:p>
            <a:r>
              <a:rPr lang="en-US" altLang="zh-CN" sz="3600" dirty="0" smtClean="0"/>
              <a:t>|T|</a:t>
            </a:r>
            <a:r>
              <a:rPr lang="zh-CN" altLang="en-US" sz="3600" dirty="0" smtClean="0"/>
              <a:t> </a:t>
            </a:r>
            <a:r>
              <a:rPr lang="en-US" altLang="zh-CN" sz="3600" dirty="0" smtClean="0"/>
              <a:t>=</a:t>
            </a:r>
            <a:r>
              <a:rPr lang="zh-CN" altLang="en-US" sz="3600" dirty="0" smtClean="0"/>
              <a:t> </a:t>
            </a:r>
            <a:r>
              <a:rPr lang="en-US" altLang="zh-CN" sz="3600" dirty="0" smtClean="0"/>
              <a:t>99</a:t>
            </a:r>
            <a:r>
              <a:rPr lang="zh-CN" altLang="en-US" sz="3600" dirty="0" smtClean="0"/>
              <a:t>*</a:t>
            </a:r>
            <a:r>
              <a:rPr lang="en-US" altLang="zh-CN" sz="3600" dirty="0" smtClean="0"/>
              <a:t>128=12,672=&gt;?</a:t>
            </a:r>
            <a:r>
              <a:rPr lang="zh-CN" altLang="en-US" sz="3600" dirty="0" smtClean="0"/>
              <a:t> </a:t>
            </a:r>
            <a:r>
              <a:rPr lang="en-US" altLang="zh-CN" sz="3600" dirty="0" smtClean="0"/>
              <a:t>for</a:t>
            </a:r>
            <a:r>
              <a:rPr lang="zh-CN" altLang="en-US" sz="3600" dirty="0" smtClean="0"/>
              <a:t> </a:t>
            </a:r>
            <a:r>
              <a:rPr lang="en-US" altLang="zh-CN" sz="3600" dirty="0" smtClean="0"/>
              <a:t>WS&amp;POS</a:t>
            </a:r>
          </a:p>
          <a:p>
            <a:pPr lvl="1"/>
            <a:endParaRPr lang="zh-CN" altLang="en-US" sz="3600" dirty="0"/>
          </a:p>
        </p:txBody>
      </p:sp>
    </p:spTree>
    <p:extLst>
      <p:ext uri="{BB962C8B-B14F-4D97-AF65-F5344CB8AC3E}">
        <p14:creationId xmlns:p14="http://schemas.microsoft.com/office/powerpoint/2010/main" val="341611981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Tag-wise</a:t>
            </a:r>
            <a:r>
              <a:rPr lang="zh-CN" altLang="en-US" dirty="0" smtClean="0"/>
              <a:t> </a:t>
            </a:r>
            <a:r>
              <a:rPr lang="en-US" altLang="zh-CN" dirty="0" smtClean="0"/>
              <a:t>mapping</a:t>
            </a:r>
            <a:r>
              <a:rPr lang="zh-CN" altLang="en-US" dirty="0" smtClean="0"/>
              <a:t> </a:t>
            </a:r>
            <a:r>
              <a:rPr lang="en-US" altLang="zh-CN" dirty="0" smtClean="0"/>
              <a:t>rules</a:t>
            </a:r>
            <a:br>
              <a:rPr lang="en-US" altLang="zh-CN" dirty="0" smtClean="0"/>
            </a:br>
            <a:r>
              <a:rPr lang="zh-CN" altLang="en-US" dirty="0" smtClean="0"/>
              <a:t> </a:t>
            </a:r>
            <a:r>
              <a:rPr lang="en-US" altLang="zh-CN" dirty="0" smtClean="0"/>
              <a:t>(</a:t>
            </a:r>
            <a:r>
              <a:rPr lang="en-US" altLang="zh-CN" dirty="0" err="1" smtClean="0"/>
              <a:t>Qiu</a:t>
            </a:r>
            <a:r>
              <a:rPr lang="zh-CN" altLang="en-US" dirty="0" smtClean="0"/>
              <a:t>+</a:t>
            </a:r>
            <a:r>
              <a:rPr lang="zh-CN" altLang="zh-CN" dirty="0"/>
              <a:t> </a:t>
            </a:r>
            <a:r>
              <a:rPr lang="en-US" altLang="zh-CN" dirty="0" smtClean="0"/>
              <a:t>13,</a:t>
            </a:r>
            <a:r>
              <a:rPr lang="zh-CN" altLang="en-US" dirty="0" smtClean="0"/>
              <a:t> </a:t>
            </a:r>
            <a:r>
              <a:rPr lang="en-US" altLang="zh-CN" dirty="0" smtClean="0"/>
              <a:t>Li+</a:t>
            </a:r>
            <a:r>
              <a:rPr lang="zh-CN" altLang="en-US" dirty="0" smtClean="0"/>
              <a:t> </a:t>
            </a:r>
            <a:r>
              <a:rPr lang="en-US" altLang="zh-CN" dirty="0" smtClean="0"/>
              <a:t>15)</a:t>
            </a:r>
            <a:endParaRPr lang="zh-CN" altLang="en-US" dirty="0"/>
          </a:p>
        </p:txBody>
      </p:sp>
      <p:sp>
        <p:nvSpPr>
          <p:cNvPr id="3" name="内容占位符 2"/>
          <p:cNvSpPr>
            <a:spLocks noGrp="1"/>
          </p:cNvSpPr>
          <p:nvPr>
            <p:ph sz="quarter" idx="1"/>
          </p:nvPr>
        </p:nvSpPr>
        <p:spPr>
          <a:xfrm>
            <a:off x="914400" y="1447800"/>
            <a:ext cx="7772400" cy="1261120"/>
          </a:xfrm>
        </p:spPr>
        <p:txBody>
          <a:bodyPr>
            <a:normAutofit/>
          </a:bodyPr>
          <a:lstStyle/>
          <a:p>
            <a:pPr lvl="2"/>
            <a:endParaRPr lang="en-US" altLang="zh-CN" dirty="0"/>
          </a:p>
          <a:p>
            <a:pPr lvl="1"/>
            <a:endParaRPr lang="zh-CN" altLang="en-US" dirty="0"/>
          </a:p>
        </p:txBody>
      </p:sp>
      <p:sp>
        <p:nvSpPr>
          <p:cNvPr id="6" name="TextBox 5"/>
          <p:cNvSpPr txBox="1"/>
          <p:nvPr/>
        </p:nvSpPr>
        <p:spPr>
          <a:xfrm>
            <a:off x="4788024" y="828000"/>
            <a:ext cx="4176464" cy="584776"/>
          </a:xfrm>
          <a:prstGeom prst="rect">
            <a:avLst/>
          </a:prstGeom>
          <a:noFill/>
          <a:ln>
            <a:solidFill>
              <a:schemeClr val="accent1"/>
            </a:solidFill>
          </a:ln>
        </p:spPr>
        <p:txBody>
          <a:bodyPr wrap="square" rtlCol="0">
            <a:spAutoFit/>
          </a:bodyPr>
          <a:lstStyle/>
          <a:p>
            <a:pPr lvl="1"/>
            <a:r>
              <a:rPr lang="en-US" altLang="zh-CN" sz="3200" b="1" dirty="0" smtClean="0">
                <a:solidFill>
                  <a:srgbClr val="9B2D1F"/>
                </a:solidFill>
              </a:rPr>
              <a:t>NR =&gt; nr  ns  </a:t>
            </a:r>
            <a:r>
              <a:rPr lang="en-US" altLang="zh-CN" sz="3200" b="1" dirty="0" err="1" smtClean="0">
                <a:solidFill>
                  <a:srgbClr val="9B2D1F"/>
                </a:solidFill>
              </a:rPr>
              <a:t>nt</a:t>
            </a:r>
            <a:r>
              <a:rPr lang="zh-CN" altLang="en-US" sz="3200" b="1" dirty="0" smtClean="0">
                <a:solidFill>
                  <a:srgbClr val="9B2D1F"/>
                </a:solidFill>
              </a:rPr>
              <a:t> </a:t>
            </a:r>
            <a:r>
              <a:rPr lang="en-US" altLang="zh-CN" sz="3200" b="1" dirty="0" err="1" smtClean="0">
                <a:solidFill>
                  <a:srgbClr val="9B2D1F"/>
                </a:solidFill>
              </a:rPr>
              <a:t>nz</a:t>
            </a:r>
            <a:endParaRPr lang="en-US" altLang="zh-CN" sz="3200" b="1" dirty="0" smtClean="0">
              <a:solidFill>
                <a:srgbClr val="9B2D1F"/>
              </a:solidFill>
            </a:endParaRPr>
          </a:p>
        </p:txBody>
      </p:sp>
      <p:sp>
        <p:nvSpPr>
          <p:cNvPr id="40" name="内容占位符 2"/>
          <p:cNvSpPr txBox="1">
            <a:spLocks/>
          </p:cNvSpPr>
          <p:nvPr/>
        </p:nvSpPr>
        <p:spPr>
          <a:xfrm>
            <a:off x="914400" y="1447800"/>
            <a:ext cx="7772400" cy="45720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800" kern="1200">
                <a:solidFill>
                  <a:schemeClr val="tx1"/>
                </a:solidFill>
                <a:latin typeface="Times New Roman" pitchFamily="18" charset="0"/>
                <a:ea typeface="+mn-ea"/>
                <a:cs typeface="Times New Roman" pitchFamily="18" charset="0"/>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Times New Roman" pitchFamily="18" charset="0"/>
                <a:ea typeface="+mn-ea"/>
                <a:cs typeface="Times New Roman" pitchFamily="18" charset="0"/>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Times New Roman" pitchFamily="18" charset="0"/>
                <a:ea typeface="+mn-ea"/>
                <a:cs typeface="Times New Roman" pitchFamily="18" charset="0"/>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Times New Roman" pitchFamily="18" charset="0"/>
                <a:ea typeface="+mn-ea"/>
                <a:cs typeface="Times New Roman" pitchFamily="18" charset="0"/>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lvl="1"/>
            <a:endParaRPr lang="en-US" altLang="zh-CN" smtClean="0"/>
          </a:p>
          <a:p>
            <a:endParaRPr lang="zh-CN" altLang="en-US" dirty="0"/>
          </a:p>
        </p:txBody>
      </p:sp>
      <p:sp>
        <p:nvSpPr>
          <p:cNvPr id="41"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42"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22</a:t>
            </a:fld>
            <a:endParaRPr lang="en-US" dirty="0"/>
          </a:p>
        </p:txBody>
      </p:sp>
      <p:sp>
        <p:nvSpPr>
          <p:cNvPr id="43"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22</a:t>
            </a:fld>
            <a:endParaRPr lang="en-US" dirty="0"/>
          </a:p>
        </p:txBody>
      </p:sp>
      <p:sp>
        <p:nvSpPr>
          <p:cNvPr id="44"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22</a:t>
            </a:fld>
            <a:endParaRPr lang="en-US" dirty="0"/>
          </a:p>
        </p:txBody>
      </p:sp>
      <p:sp>
        <p:nvSpPr>
          <p:cNvPr id="45" name="文本框 34"/>
          <p:cNvSpPr txBox="1"/>
          <p:nvPr/>
        </p:nvSpPr>
        <p:spPr>
          <a:xfrm>
            <a:off x="2701591" y="1620085"/>
            <a:ext cx="1745676"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PD: 38 tags</a:t>
            </a:r>
            <a:endParaRPr kumimoji="1" lang="zh-CN" altLang="en-US" sz="2200" b="1" dirty="0">
              <a:latin typeface="Times New Roman" charset="0"/>
              <a:ea typeface="Times New Roman" charset="0"/>
              <a:cs typeface="Times New Roman" charset="0"/>
            </a:endParaRPr>
          </a:p>
        </p:txBody>
      </p:sp>
      <p:graphicFrame>
        <p:nvGraphicFramePr>
          <p:cNvPr id="46" name="表格 45"/>
          <p:cNvGraphicFramePr>
            <a:graphicFrameLocks noGrp="1"/>
          </p:cNvGraphicFramePr>
          <p:nvPr>
            <p:extLst>
              <p:ext uri="{D42A27DB-BD31-4B8C-83A1-F6EECF244321}">
                <p14:modId xmlns:p14="http://schemas.microsoft.com/office/powerpoint/2010/main" val="3975208482"/>
              </p:ext>
            </p:extLst>
          </p:nvPr>
        </p:nvGraphicFramePr>
        <p:xfrm>
          <a:off x="179512" y="2347848"/>
          <a:ext cx="2243059" cy="3281598"/>
        </p:xfrm>
        <a:graphic>
          <a:graphicData uri="http://schemas.openxmlformats.org/drawingml/2006/table">
            <a:tbl>
              <a:tblPr firstRow="1" bandRow="1">
                <a:tableStyleId>{69CF1AB2-1976-4502-BF36-3FF5EA218861}</a:tableStyleId>
              </a:tblPr>
              <a:tblGrid>
                <a:gridCol w="792088"/>
                <a:gridCol w="1450971"/>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CTB:32</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中国</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NR</a:t>
                      </a:r>
                    </a:p>
                  </a:txBody>
                  <a:tcPr anchor="ctr"/>
                </a:tc>
              </a:tr>
              <a:tr h="679409">
                <a:tc>
                  <a:txBody>
                    <a:bodyPr/>
                    <a:lstStyle/>
                    <a:p>
                      <a:r>
                        <a:rPr kumimoji="1" lang="zh-CN" altLang="en-US" sz="2400" b="1" dirty="0" smtClean="0"/>
                        <a:t>重视</a:t>
                      </a:r>
                      <a:endParaRPr lang="zh-CN" altLang="en-US" sz="2400" b="1" dirty="0"/>
                    </a:p>
                  </a:txBody>
                  <a:tcPr anchor="ctr"/>
                </a:tc>
                <a:tc>
                  <a:txBody>
                    <a:bodyPr/>
                    <a:lstStyle/>
                    <a:p>
                      <a:pPr algn="ctr"/>
                      <a:r>
                        <a:rPr lang="en-US" altLang="zh-CN" sz="2400" b="1" dirty="0" smtClean="0"/>
                        <a:t>VV</a:t>
                      </a:r>
                      <a:endParaRPr lang="zh-CN" altLang="en-US" sz="2400" b="1" dirty="0"/>
                    </a:p>
                  </a:txBody>
                  <a:tcPr anchor="ctr"/>
                </a:tc>
              </a:tr>
              <a:tr h="679409">
                <a:tc>
                  <a:txBody>
                    <a:bodyPr/>
                    <a:lstStyle/>
                    <a:p>
                      <a:r>
                        <a:rPr lang="zh-CN" altLang="en-US" sz="2400" b="1" dirty="0" smtClean="0"/>
                        <a:t>经济</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r h="679409">
                <a:tc>
                  <a:txBody>
                    <a:bodyPr/>
                    <a:lstStyle/>
                    <a:p>
                      <a:r>
                        <a:rPr lang="zh-CN" altLang="en-US" sz="2400" b="1" dirty="0" smtClean="0"/>
                        <a:t>发展</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bl>
          </a:graphicData>
        </a:graphic>
      </p:graphicFrame>
      <p:graphicFrame>
        <p:nvGraphicFramePr>
          <p:cNvPr id="47" name="表格 46"/>
          <p:cNvGraphicFramePr>
            <a:graphicFrameLocks noGrp="1"/>
          </p:cNvGraphicFramePr>
          <p:nvPr>
            <p:extLst>
              <p:ext uri="{D42A27DB-BD31-4B8C-83A1-F6EECF244321}">
                <p14:modId xmlns:p14="http://schemas.microsoft.com/office/powerpoint/2010/main" val="3612717875"/>
              </p:ext>
            </p:extLst>
          </p:nvPr>
        </p:nvGraphicFramePr>
        <p:xfrm>
          <a:off x="3241919" y="2251888"/>
          <a:ext cx="672376" cy="3657600"/>
        </p:xfrm>
        <a:graphic>
          <a:graphicData uri="http://schemas.openxmlformats.org/drawingml/2006/table">
            <a:tbl>
              <a:tblPr firstRow="1" bandRow="1">
                <a:tableStyleId>{69CF1AB2-1976-4502-BF36-3FF5EA218861}</a:tableStyleId>
              </a:tblPr>
              <a:tblGrid>
                <a:gridCol w="672376"/>
              </a:tblGrid>
              <a:tr h="442816">
                <a:tc>
                  <a:txBody>
                    <a:bodyPr/>
                    <a:lstStyle/>
                    <a:p>
                      <a:r>
                        <a:rPr lang="en-US" altLang="zh-CN" sz="2400" b="1" dirty="0" smtClean="0">
                          <a:solidFill>
                            <a:srgbClr val="BDB5B6"/>
                          </a:solidFill>
                        </a:rPr>
                        <a:t>ad</a:t>
                      </a:r>
                      <a:endParaRPr lang="zh-CN" altLang="en-US" sz="2400" b="1" dirty="0">
                        <a:solidFill>
                          <a:srgbClr val="BDB5B6"/>
                        </a:solidFill>
                      </a:endParaRPr>
                    </a:p>
                  </a:txBody>
                  <a:tcPr/>
                </a:tc>
              </a:tr>
              <a:tr h="442816">
                <a:tc>
                  <a:txBody>
                    <a:bodyPr/>
                    <a:lstStyle/>
                    <a:p>
                      <a:r>
                        <a:rPr lang="en-US" altLang="zh-CN" sz="2400" b="1" dirty="0" smtClean="0">
                          <a:solidFill>
                            <a:srgbClr val="BDB5B6"/>
                          </a:solidFill>
                        </a:rPr>
                        <a:t>n</a:t>
                      </a:r>
                      <a:endParaRPr lang="zh-CN" altLang="en-US" sz="2400" b="1" dirty="0">
                        <a:solidFill>
                          <a:srgbClr val="BDB5B6"/>
                        </a:solidFill>
                      </a:endParaRPr>
                    </a:p>
                  </a:txBody>
                  <a:tcPr/>
                </a:tc>
              </a:tr>
              <a:tr h="442816">
                <a:tc>
                  <a:txBody>
                    <a:bodyPr/>
                    <a:lstStyle/>
                    <a:p>
                      <a:r>
                        <a:rPr lang="en-US" altLang="zh-CN" sz="2400" b="1" dirty="0" smtClean="0"/>
                        <a:t>ns</a:t>
                      </a:r>
                      <a:endParaRPr lang="zh-CN" altLang="en-US" sz="2400" b="1" dirty="0"/>
                    </a:p>
                  </a:txBody>
                  <a:tcPr/>
                </a:tc>
              </a:tr>
              <a:tr h="442816">
                <a:tc>
                  <a:txBody>
                    <a:bodyPr/>
                    <a:lstStyle/>
                    <a:p>
                      <a:r>
                        <a:rPr lang="en-US" altLang="zh-CN" sz="2400" b="1" dirty="0" err="1" smtClean="0"/>
                        <a:t>nt</a:t>
                      </a:r>
                      <a:endParaRPr lang="zh-CN" altLang="en-US" sz="2400" b="1" dirty="0"/>
                    </a:p>
                  </a:txBody>
                  <a:tcPr/>
                </a:tc>
              </a:tr>
              <a:tr h="442816">
                <a:tc>
                  <a:txBody>
                    <a:bodyPr/>
                    <a:lstStyle/>
                    <a:p>
                      <a:r>
                        <a:rPr lang="en-US" altLang="zh-CN" sz="2400" b="1" dirty="0" err="1" smtClean="0"/>
                        <a:t>nz</a:t>
                      </a:r>
                      <a:endParaRPr lang="zh-CN" altLang="en-US" sz="2400" b="1" dirty="0"/>
                    </a:p>
                  </a:txBody>
                  <a:tcPr/>
                </a:tc>
              </a:tr>
              <a:tr h="442816">
                <a:tc>
                  <a:txBody>
                    <a:bodyPr/>
                    <a:lstStyle/>
                    <a:p>
                      <a:r>
                        <a:rPr lang="en-US" altLang="zh-CN" sz="2400" b="1" dirty="0" err="1" smtClean="0">
                          <a:solidFill>
                            <a:srgbClr val="BDB5B6"/>
                          </a:solidFill>
                        </a:rPr>
                        <a:t>nx</a:t>
                      </a:r>
                      <a:endParaRPr lang="zh-CN" altLang="en-US" sz="2400" b="1" dirty="0">
                        <a:solidFill>
                          <a:srgbClr val="BDB5B6"/>
                        </a:solidFill>
                      </a:endParaRPr>
                    </a:p>
                  </a:txBody>
                  <a:tcPr/>
                </a:tc>
              </a:tr>
              <a:tr h="442816">
                <a:tc>
                  <a:txBody>
                    <a:bodyPr/>
                    <a:lstStyle/>
                    <a:p>
                      <a:r>
                        <a:rPr lang="en-US" altLang="zh-CN" sz="2400" b="1" dirty="0" smtClean="0"/>
                        <a:t>nr</a:t>
                      </a:r>
                      <a:endParaRPr lang="zh-CN" altLang="en-US" sz="2400" b="1" dirty="0"/>
                    </a:p>
                  </a:txBody>
                  <a:tcPr/>
                </a:tc>
              </a:tr>
              <a:tr h="442816">
                <a:tc>
                  <a:txBody>
                    <a:bodyPr/>
                    <a:lstStyle/>
                    <a:p>
                      <a:r>
                        <a:rPr lang="en-US" altLang="zh-CN" sz="2400" b="1" dirty="0" smtClean="0">
                          <a:solidFill>
                            <a:schemeClr val="accent5">
                              <a:lumMod val="60000"/>
                              <a:lumOff val="40000"/>
                            </a:schemeClr>
                          </a:solidFill>
                        </a:rPr>
                        <a:t>…</a:t>
                      </a:r>
                      <a:endParaRPr lang="zh-CN" altLang="en-US" sz="2400" b="1" dirty="0">
                        <a:solidFill>
                          <a:schemeClr val="accent5">
                            <a:lumMod val="60000"/>
                            <a:lumOff val="40000"/>
                          </a:schemeClr>
                        </a:solidFill>
                      </a:endParaRPr>
                    </a:p>
                  </a:txBody>
                  <a:tcPr/>
                </a:tc>
              </a:tr>
            </a:tbl>
          </a:graphicData>
        </a:graphic>
      </p:graphicFrame>
      <p:sp>
        <p:nvSpPr>
          <p:cNvPr id="48" name="矩形 47"/>
          <p:cNvSpPr/>
          <p:nvPr/>
        </p:nvSpPr>
        <p:spPr>
          <a:xfrm>
            <a:off x="5863626" y="1412776"/>
            <a:ext cx="3532910" cy="461665"/>
          </a:xfrm>
          <a:prstGeom prst="rect">
            <a:avLst/>
          </a:prstGeom>
        </p:spPr>
        <p:txBody>
          <a:bodyPr wrap="square">
            <a:spAutoFit/>
          </a:bodyPr>
          <a:lstStyle/>
          <a:p>
            <a:r>
              <a:rPr kumimoji="1" lang="en-US" altLang="zh-CN" sz="2400" b="1" dirty="0">
                <a:latin typeface="Times New Roman" charset="0"/>
                <a:ea typeface="Times New Roman" charset="0"/>
                <a:cs typeface="Times New Roman" charset="0"/>
              </a:rPr>
              <a:t>Bundled</a:t>
            </a:r>
            <a:r>
              <a:rPr kumimoji="1" lang="zh-CN" altLang="en-US" sz="2400" b="1" dirty="0">
                <a:latin typeface="Times New Roman" charset="0"/>
                <a:ea typeface="Times New Roman" charset="0"/>
                <a:cs typeface="Times New Roman" charset="0"/>
              </a:rPr>
              <a:t> </a:t>
            </a:r>
            <a:r>
              <a:rPr kumimoji="1" lang="en-US" altLang="zh-CN" sz="2400" b="1" dirty="0" smtClean="0">
                <a:latin typeface="Times New Roman" charset="0"/>
                <a:ea typeface="Times New Roman" charset="0"/>
                <a:cs typeface="Times New Roman" charset="0"/>
              </a:rPr>
              <a:t>Tags</a:t>
            </a:r>
            <a:endParaRPr kumimoji="1" lang="zh-CN" altLang="en-US" sz="2400" b="1" dirty="0">
              <a:latin typeface="Times New Roman" charset="0"/>
              <a:ea typeface="Times New Roman" charset="0"/>
              <a:cs typeface="Times New Roman" charset="0"/>
            </a:endParaRPr>
          </a:p>
        </p:txBody>
      </p:sp>
      <p:cxnSp>
        <p:nvCxnSpPr>
          <p:cNvPr id="49" name="直接连接符 12"/>
          <p:cNvCxnSpPr/>
          <p:nvPr/>
        </p:nvCxnSpPr>
        <p:spPr>
          <a:xfrm flipV="1">
            <a:off x="2422571" y="2529449"/>
            <a:ext cx="819348" cy="79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直接连接符 13"/>
          <p:cNvCxnSpPr/>
          <p:nvPr/>
        </p:nvCxnSpPr>
        <p:spPr>
          <a:xfrm flipV="1">
            <a:off x="2422571" y="2921319"/>
            <a:ext cx="819348" cy="40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直接连接符 14"/>
          <p:cNvCxnSpPr/>
          <p:nvPr/>
        </p:nvCxnSpPr>
        <p:spPr>
          <a:xfrm>
            <a:off x="2422571" y="3325080"/>
            <a:ext cx="81934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直接连接符 15"/>
          <p:cNvCxnSpPr/>
          <p:nvPr/>
        </p:nvCxnSpPr>
        <p:spPr>
          <a:xfrm>
            <a:off x="2422571" y="3325080"/>
            <a:ext cx="819348" cy="531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直接连接符 16"/>
          <p:cNvCxnSpPr/>
          <p:nvPr/>
        </p:nvCxnSpPr>
        <p:spPr>
          <a:xfrm>
            <a:off x="2422571" y="3325080"/>
            <a:ext cx="819348" cy="96783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直接连接符 17"/>
          <p:cNvCxnSpPr/>
          <p:nvPr/>
        </p:nvCxnSpPr>
        <p:spPr>
          <a:xfrm>
            <a:off x="2422571" y="3325080"/>
            <a:ext cx="819348" cy="1353798"/>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直接连接符 18"/>
          <p:cNvCxnSpPr/>
          <p:nvPr/>
        </p:nvCxnSpPr>
        <p:spPr>
          <a:xfrm>
            <a:off x="2422571" y="3325080"/>
            <a:ext cx="819348" cy="1930913"/>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直接连接符 19"/>
          <p:cNvCxnSpPr/>
          <p:nvPr/>
        </p:nvCxnSpPr>
        <p:spPr>
          <a:xfrm>
            <a:off x="2422571" y="3325080"/>
            <a:ext cx="819348" cy="2339439"/>
          </a:xfrm>
          <a:prstGeom prst="line">
            <a:avLst/>
          </a:prstGeom>
        </p:spPr>
        <p:style>
          <a:lnRef idx="2">
            <a:schemeClr val="accent1"/>
          </a:lnRef>
          <a:fillRef idx="0">
            <a:schemeClr val="accent1"/>
          </a:fillRef>
          <a:effectRef idx="1">
            <a:schemeClr val="accent1"/>
          </a:effectRef>
          <a:fontRef idx="minor">
            <a:schemeClr val="tx1"/>
          </a:fontRef>
        </p:style>
      </p:cxnSp>
      <p:sp>
        <p:nvSpPr>
          <p:cNvPr id="57" name="右箭头 56"/>
          <p:cNvSpPr/>
          <p:nvPr/>
        </p:nvSpPr>
        <p:spPr>
          <a:xfrm>
            <a:off x="4094060" y="3598212"/>
            <a:ext cx="540275" cy="516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58" name="组合 21"/>
          <p:cNvGrpSpPr/>
          <p:nvPr/>
        </p:nvGrpSpPr>
        <p:grpSpPr>
          <a:xfrm>
            <a:off x="5047022" y="2288478"/>
            <a:ext cx="1448803" cy="3537889"/>
            <a:chOff x="5866397" y="2157853"/>
            <a:chExt cx="1448803" cy="3537889"/>
          </a:xfrm>
        </p:grpSpPr>
        <p:sp>
          <p:nvSpPr>
            <p:cNvPr id="59" name="左中括号 58"/>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60" name="右中括号 59"/>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61" name="TextBox 24"/>
            <p:cNvSpPr txBox="1"/>
            <p:nvPr/>
          </p:nvSpPr>
          <p:spPr>
            <a:xfrm>
              <a:off x="5896093" y="2398824"/>
              <a:ext cx="1419107" cy="3046988"/>
            </a:xfrm>
            <a:prstGeom prst="rect">
              <a:avLst/>
            </a:prstGeom>
            <a:noFill/>
          </p:spPr>
          <p:txBody>
            <a:bodyPr wrap="square" rtlCol="0">
              <a:spAutoFit/>
            </a:bodyPr>
            <a:lstStyle/>
            <a:p>
              <a:r>
                <a:rPr lang="en-US" altLang="zh-CN" sz="2400" b="1" dirty="0" smtClean="0">
                  <a:solidFill>
                    <a:srgbClr val="BDB5B6"/>
                  </a:solidFill>
                </a:rPr>
                <a:t>[NR,  ad]</a:t>
              </a:r>
            </a:p>
            <a:p>
              <a:r>
                <a:rPr lang="en-US" altLang="zh-CN" sz="2400" b="1" dirty="0" smtClean="0">
                  <a:solidFill>
                    <a:srgbClr val="BDB5B6"/>
                  </a:solidFill>
                </a:rPr>
                <a:t>[NR,  n]</a:t>
              </a:r>
            </a:p>
            <a:p>
              <a:r>
                <a:rPr lang="en-US" altLang="zh-CN" sz="2400" b="1" dirty="0" smtClean="0"/>
                <a:t>[NR,  ns]</a:t>
              </a:r>
            </a:p>
            <a:p>
              <a:r>
                <a:rPr lang="en-US" altLang="zh-CN" sz="2400" b="1" dirty="0" smtClean="0"/>
                <a:t>[NR,  </a:t>
              </a:r>
              <a:r>
                <a:rPr lang="en-US" altLang="zh-CN" sz="2400" b="1" dirty="0" err="1" smtClean="0"/>
                <a:t>nt</a:t>
              </a:r>
              <a:r>
                <a:rPr lang="en-US" altLang="zh-CN" sz="2400" b="1" dirty="0" smtClean="0"/>
                <a:t>]</a:t>
              </a:r>
            </a:p>
            <a:p>
              <a:r>
                <a:rPr lang="en-US" altLang="zh-CN" sz="2400" b="1" dirty="0" smtClean="0"/>
                <a:t>[NR,  </a:t>
              </a:r>
              <a:r>
                <a:rPr lang="en-US" altLang="zh-CN" sz="2400" b="1" dirty="0" err="1" smtClean="0"/>
                <a:t>nz</a:t>
              </a:r>
              <a:r>
                <a:rPr lang="en-US" altLang="zh-CN" sz="2400" b="1" dirty="0" smtClean="0"/>
                <a:t>]</a:t>
              </a:r>
            </a:p>
            <a:p>
              <a:r>
                <a:rPr lang="en-US" altLang="zh-CN" sz="2400" b="1" dirty="0" smtClean="0">
                  <a:solidFill>
                    <a:srgbClr val="BDB5B6"/>
                  </a:solidFill>
                </a:rPr>
                <a:t>[NR,  </a:t>
              </a:r>
              <a:r>
                <a:rPr lang="en-US" altLang="zh-CN" sz="2400" b="1" dirty="0" err="1" smtClean="0">
                  <a:solidFill>
                    <a:srgbClr val="BDB5B6"/>
                  </a:solidFill>
                </a:rPr>
                <a:t>nx</a:t>
              </a:r>
              <a:r>
                <a:rPr lang="en-US" altLang="zh-CN" sz="2400" b="1" dirty="0" smtClean="0">
                  <a:solidFill>
                    <a:srgbClr val="BDB5B6"/>
                  </a:solidFill>
                </a:rPr>
                <a:t>]</a:t>
              </a:r>
            </a:p>
            <a:p>
              <a:r>
                <a:rPr lang="en-US" altLang="zh-CN" sz="2400" b="1" dirty="0" smtClean="0"/>
                <a:t>[NR,  nr]</a:t>
              </a:r>
            </a:p>
            <a:p>
              <a:r>
                <a:rPr lang="en-US" altLang="zh-CN" sz="2400" b="1" dirty="0" smtClean="0">
                  <a:solidFill>
                    <a:srgbClr val="BDB5B6"/>
                  </a:solidFill>
                </a:rPr>
                <a:t>[NR,  …]</a:t>
              </a:r>
            </a:p>
          </p:txBody>
        </p:sp>
      </p:grpSp>
      <p:sp>
        <p:nvSpPr>
          <p:cNvPr id="62" name="TextBox 25"/>
          <p:cNvSpPr txBox="1"/>
          <p:nvPr/>
        </p:nvSpPr>
        <p:spPr>
          <a:xfrm>
            <a:off x="7650819" y="6084585"/>
            <a:ext cx="1529693" cy="584775"/>
          </a:xfrm>
          <a:prstGeom prst="rect">
            <a:avLst/>
          </a:prstGeom>
          <a:noFill/>
        </p:spPr>
        <p:txBody>
          <a:bodyPr wrap="square" rtlCol="0">
            <a:spAutoFit/>
          </a:bodyPr>
          <a:lstStyle/>
          <a:p>
            <a:r>
              <a:rPr lang="en-US" altLang="zh-CN" sz="3200" dirty="0" smtClean="0">
                <a:solidFill>
                  <a:srgbClr val="FF0000"/>
                </a:solidFill>
              </a:rPr>
              <a:t>179</a:t>
            </a:r>
            <a:endParaRPr lang="zh-CN" altLang="en-US" sz="3200" dirty="0">
              <a:solidFill>
                <a:srgbClr val="FF0000"/>
              </a:solidFill>
            </a:endParaRPr>
          </a:p>
        </p:txBody>
      </p:sp>
      <p:grpSp>
        <p:nvGrpSpPr>
          <p:cNvPr id="63" name="组合 26"/>
          <p:cNvGrpSpPr/>
          <p:nvPr/>
        </p:nvGrpSpPr>
        <p:grpSpPr>
          <a:xfrm>
            <a:off x="7199461" y="2056183"/>
            <a:ext cx="1591303" cy="4007097"/>
            <a:chOff x="5866397" y="2157853"/>
            <a:chExt cx="1591303" cy="3537889"/>
          </a:xfrm>
        </p:grpSpPr>
        <p:sp>
          <p:nvSpPr>
            <p:cNvPr id="64" name="左中括号 63"/>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65" name="右中括号 64"/>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66" name="TextBox 29"/>
            <p:cNvSpPr txBox="1"/>
            <p:nvPr/>
          </p:nvSpPr>
          <p:spPr>
            <a:xfrm>
              <a:off x="6038593" y="2187613"/>
              <a:ext cx="1419107" cy="3505417"/>
            </a:xfrm>
            <a:prstGeom prst="rect">
              <a:avLst/>
            </a:prstGeom>
            <a:noFill/>
          </p:spPr>
          <p:txBody>
            <a:bodyPr wrap="square" rtlCol="0">
              <a:spAutoFit/>
            </a:bodyPr>
            <a:lstStyle/>
            <a:p>
              <a:r>
                <a:rPr lang="en-US" altLang="zh-CN" b="1" dirty="0" smtClean="0">
                  <a:solidFill>
                    <a:srgbClr val="BDB5B6"/>
                  </a:solidFill>
                </a:rPr>
                <a:t>[NR,  ad]</a:t>
              </a:r>
            </a:p>
            <a:p>
              <a:r>
                <a:rPr lang="en-US" altLang="zh-CN" b="1" dirty="0" smtClean="0">
                  <a:solidFill>
                    <a:srgbClr val="BDB5B6"/>
                  </a:solidFill>
                </a:rPr>
                <a:t>[NR,  n]</a:t>
              </a:r>
            </a:p>
            <a:p>
              <a:r>
                <a:rPr lang="en-US" altLang="zh-CN" b="1" dirty="0" smtClean="0"/>
                <a:t>[NR,  ns]</a:t>
              </a:r>
            </a:p>
            <a:p>
              <a:r>
                <a:rPr lang="en-US" altLang="zh-CN" b="1" dirty="0" smtClean="0"/>
                <a:t>[NR,  </a:t>
              </a:r>
              <a:r>
                <a:rPr lang="en-US" altLang="zh-CN" b="1" dirty="0" err="1" smtClean="0"/>
                <a:t>nt</a:t>
              </a:r>
              <a:r>
                <a:rPr lang="en-US" altLang="zh-CN" b="1" dirty="0" smtClean="0"/>
                <a:t>]</a:t>
              </a:r>
            </a:p>
            <a:p>
              <a:r>
                <a:rPr lang="en-US" altLang="zh-CN" b="1" dirty="0" smtClean="0"/>
                <a:t>[NR,  </a:t>
              </a:r>
              <a:r>
                <a:rPr lang="en-US" altLang="zh-CN" b="1" dirty="0" err="1" smtClean="0"/>
                <a:t>nz</a:t>
              </a:r>
              <a:r>
                <a:rPr lang="en-US" altLang="zh-CN" b="1" dirty="0" smtClean="0"/>
                <a:t>]</a:t>
              </a:r>
            </a:p>
            <a:p>
              <a:r>
                <a:rPr lang="en-US" altLang="zh-CN" b="1" dirty="0" smtClean="0">
                  <a:solidFill>
                    <a:srgbClr val="BDB5B6"/>
                  </a:solidFill>
                </a:rPr>
                <a:t>[NR,  </a:t>
              </a:r>
              <a:r>
                <a:rPr lang="en-US" altLang="zh-CN" b="1" dirty="0" err="1" smtClean="0">
                  <a:solidFill>
                    <a:srgbClr val="BDB5B6"/>
                  </a:solidFill>
                </a:rPr>
                <a:t>nx</a:t>
              </a:r>
              <a:r>
                <a:rPr lang="en-US" altLang="zh-CN" b="1" dirty="0" smtClean="0">
                  <a:solidFill>
                    <a:srgbClr val="BDB5B6"/>
                  </a:solidFill>
                </a:rPr>
                <a:t>]</a:t>
              </a:r>
            </a:p>
            <a:p>
              <a:r>
                <a:rPr lang="en-US" altLang="zh-CN" b="1" dirty="0" smtClean="0"/>
                <a:t>[NR,  nr]</a:t>
              </a:r>
            </a:p>
            <a:p>
              <a:r>
                <a:rPr lang="en-US" altLang="zh-CN" b="1" dirty="0" smtClean="0">
                  <a:solidFill>
                    <a:srgbClr val="BDB5B6"/>
                  </a:solidFill>
                </a:rPr>
                <a:t>[NR,  …]</a:t>
              </a:r>
            </a:p>
            <a:p>
              <a:r>
                <a:rPr lang="en-US" altLang="zh-CN" b="1" dirty="0" smtClean="0">
                  <a:solidFill>
                    <a:srgbClr val="BDB5B6"/>
                  </a:solidFill>
                </a:rPr>
                <a:t>[VV,  </a:t>
              </a:r>
              <a:r>
                <a:rPr lang="en-US" altLang="zh-CN" b="1" dirty="0">
                  <a:solidFill>
                    <a:srgbClr val="BDB5B6"/>
                  </a:solidFill>
                </a:rPr>
                <a:t>ad]</a:t>
              </a:r>
            </a:p>
            <a:p>
              <a:r>
                <a:rPr lang="en-US" altLang="zh-CN" b="1" dirty="0" smtClean="0">
                  <a:solidFill>
                    <a:srgbClr val="BDB5B6"/>
                  </a:solidFill>
                </a:rPr>
                <a:t>[VV,  </a:t>
              </a:r>
              <a:r>
                <a:rPr lang="en-US" altLang="zh-CN" b="1" dirty="0">
                  <a:solidFill>
                    <a:srgbClr val="BDB5B6"/>
                  </a:solidFill>
                </a:rPr>
                <a:t>n]</a:t>
              </a:r>
            </a:p>
            <a:p>
              <a:r>
                <a:rPr lang="en-US" altLang="zh-CN" b="1" dirty="0" smtClean="0">
                  <a:solidFill>
                    <a:srgbClr val="BDB5B6"/>
                  </a:solidFill>
                </a:rPr>
                <a:t>[VV,  </a:t>
              </a:r>
              <a:r>
                <a:rPr lang="en-US" altLang="zh-CN" b="1" dirty="0">
                  <a:solidFill>
                    <a:srgbClr val="BDB5B6"/>
                  </a:solidFill>
                </a:rPr>
                <a:t>ns]</a:t>
              </a:r>
            </a:p>
            <a:p>
              <a:r>
                <a:rPr lang="en-US" altLang="zh-CN" b="1" dirty="0" smtClean="0">
                  <a:solidFill>
                    <a:srgbClr val="BDB5B6"/>
                  </a:solidFill>
                </a:rPr>
                <a:t>[VV,  </a:t>
              </a:r>
              <a:r>
                <a:rPr lang="en-US" altLang="zh-CN" b="1" dirty="0" err="1">
                  <a:solidFill>
                    <a:srgbClr val="BDB5B6"/>
                  </a:solidFill>
                </a:rPr>
                <a:t>nt</a:t>
              </a:r>
              <a:r>
                <a:rPr lang="en-US" altLang="zh-CN" b="1" dirty="0">
                  <a:solidFill>
                    <a:srgbClr val="BDB5B6"/>
                  </a:solidFill>
                </a:rPr>
                <a:t>]</a:t>
              </a:r>
            </a:p>
            <a:p>
              <a:r>
                <a:rPr lang="en-US" altLang="zh-CN" b="1" dirty="0" smtClean="0">
                  <a:solidFill>
                    <a:srgbClr val="BDB5B6"/>
                  </a:solidFill>
                </a:rPr>
                <a:t>[VV,  </a:t>
              </a:r>
              <a:r>
                <a:rPr lang="en-US" altLang="zh-CN" b="1" dirty="0" err="1">
                  <a:solidFill>
                    <a:srgbClr val="BDB5B6"/>
                  </a:solidFill>
                </a:rPr>
                <a:t>nz</a:t>
              </a:r>
              <a:r>
                <a:rPr lang="en-US" altLang="zh-CN" b="1" dirty="0" smtClean="0">
                  <a:solidFill>
                    <a:srgbClr val="BDB5B6"/>
                  </a:solidFill>
                </a:rPr>
                <a:t>]</a:t>
              </a:r>
            </a:p>
            <a:p>
              <a:r>
                <a:rPr lang="en-US" altLang="zh-CN" b="1" dirty="0" smtClean="0"/>
                <a:t>… ….</a:t>
              </a:r>
              <a:endParaRPr lang="en-US" altLang="zh-CN" b="1" dirty="0"/>
            </a:p>
          </p:txBody>
        </p:sp>
      </p:grpSp>
      <p:sp>
        <p:nvSpPr>
          <p:cNvPr id="67" name="减号 30"/>
          <p:cNvSpPr/>
          <p:nvPr/>
        </p:nvSpPr>
        <p:spPr>
          <a:xfrm>
            <a:off x="6519564" y="3797125"/>
            <a:ext cx="575963" cy="258288"/>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68" name="TextBox 31"/>
          <p:cNvSpPr txBox="1"/>
          <p:nvPr/>
        </p:nvSpPr>
        <p:spPr>
          <a:xfrm>
            <a:off x="4599241" y="5724545"/>
            <a:ext cx="764847" cy="584775"/>
          </a:xfrm>
          <a:prstGeom prst="rect">
            <a:avLst/>
          </a:prstGeom>
          <a:noFill/>
        </p:spPr>
        <p:txBody>
          <a:bodyPr wrap="square" rtlCol="0">
            <a:spAutoFit/>
          </a:bodyPr>
          <a:lstStyle/>
          <a:p>
            <a:r>
              <a:rPr lang="zh-CN" altLang="zh-CN" sz="3200" dirty="0">
                <a:solidFill>
                  <a:srgbClr val="FF0000"/>
                </a:solidFill>
              </a:rPr>
              <a:t>4</a:t>
            </a:r>
            <a:endParaRPr lang="zh-CN" altLang="en-US" sz="3200" dirty="0">
              <a:solidFill>
                <a:srgbClr val="FF0000"/>
              </a:solidFill>
            </a:endParaRPr>
          </a:p>
        </p:txBody>
      </p:sp>
      <p:cxnSp>
        <p:nvCxnSpPr>
          <p:cNvPr id="69" name="直接箭头连接符 32"/>
          <p:cNvCxnSpPr>
            <a:stCxn id="70" idx="0"/>
          </p:cNvCxnSpPr>
          <p:nvPr/>
        </p:nvCxnSpPr>
        <p:spPr>
          <a:xfrm flipV="1">
            <a:off x="4355976" y="5255993"/>
            <a:ext cx="691046" cy="9982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0" name="TextBox 33"/>
          <p:cNvSpPr txBox="1"/>
          <p:nvPr/>
        </p:nvSpPr>
        <p:spPr>
          <a:xfrm>
            <a:off x="2771800" y="6254203"/>
            <a:ext cx="3168352"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Possibly-correct</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cxnSp>
        <p:nvCxnSpPr>
          <p:cNvPr id="71" name="直接箭头连接符 36"/>
          <p:cNvCxnSpPr>
            <a:stCxn id="72" idx="0"/>
          </p:cNvCxnSpPr>
          <p:nvPr/>
        </p:nvCxnSpPr>
        <p:spPr>
          <a:xfrm flipV="1">
            <a:off x="6768244" y="5301208"/>
            <a:ext cx="396044" cy="93610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37"/>
          <p:cNvSpPr txBox="1"/>
          <p:nvPr/>
        </p:nvSpPr>
        <p:spPr>
          <a:xfrm>
            <a:off x="5508104" y="6237312"/>
            <a:ext cx="2520280" cy="369332"/>
          </a:xfrm>
          <a:prstGeom prst="rect">
            <a:avLst/>
          </a:prstGeom>
          <a:noFill/>
          <a:ln>
            <a:noFill/>
          </a:ln>
        </p:spPr>
        <p:txBody>
          <a:bodyPr wrap="square" rtlCol="0">
            <a:spAutoFit/>
          </a:bodyPr>
          <a:lstStyle/>
          <a:p>
            <a:r>
              <a:rPr lang="en-US" altLang="zh-CN" b="1" dirty="0" smtClean="0">
                <a:solidFill>
                  <a:srgbClr val="FF0000"/>
                </a:solidFill>
                <a:latin typeface="Segoe Print" panose="02000600000000000000" pitchFamily="2" charset="0"/>
              </a:rPr>
              <a:t>The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whole</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tag</a:t>
            </a:r>
            <a:r>
              <a:rPr lang="zh-CN" altLang="en-US" b="1" dirty="0" smtClean="0">
                <a:solidFill>
                  <a:srgbClr val="FF0000"/>
                </a:solidFill>
                <a:latin typeface="Segoe Print" panose="02000600000000000000" pitchFamily="2" charset="0"/>
              </a:rPr>
              <a:t> </a:t>
            </a:r>
            <a:r>
              <a:rPr lang="en-US" altLang="zh-CN" b="1" dirty="0" smtClean="0">
                <a:solidFill>
                  <a:srgbClr val="FF0000"/>
                </a:solidFill>
                <a:latin typeface="Segoe Print" panose="02000600000000000000" pitchFamily="2" charset="0"/>
              </a:rPr>
              <a:t>set</a:t>
            </a:r>
            <a:endParaRPr lang="zh-CN" altLang="en-US" b="1" dirty="0">
              <a:solidFill>
                <a:srgbClr val="FF0000"/>
              </a:solidFill>
              <a:latin typeface="Segoe Print" panose="02000600000000000000" pitchFamily="2" charset="0"/>
            </a:endParaRPr>
          </a:p>
        </p:txBody>
      </p:sp>
    </p:spTree>
    <p:extLst>
      <p:ext uri="{BB962C8B-B14F-4D97-AF65-F5344CB8AC3E}">
        <p14:creationId xmlns:p14="http://schemas.microsoft.com/office/powerpoint/2010/main" val="8994129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1640" y="620688"/>
            <a:ext cx="7124328" cy="201622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Mapping</a:t>
            </a:r>
            <a:r>
              <a:rPr lang="zh-CN" altLang="en-US" dirty="0" smtClean="0"/>
              <a:t> </a:t>
            </a:r>
            <a:r>
              <a:rPr lang="en-US" altLang="zh-CN" dirty="0"/>
              <a:t>rules</a:t>
            </a:r>
            <a:r>
              <a:rPr lang="zh-CN" altLang="en-US" dirty="0"/>
              <a:t> </a:t>
            </a:r>
            <a:r>
              <a:rPr lang="en-US" altLang="zh-CN" dirty="0" smtClean="0"/>
              <a:t>should</a:t>
            </a:r>
            <a:r>
              <a:rPr lang="zh-CN" altLang="en-US" dirty="0" smtClean="0"/>
              <a:t> </a:t>
            </a:r>
            <a:r>
              <a:rPr lang="en-US" altLang="zh-CN" dirty="0" smtClean="0"/>
              <a:t>be:</a:t>
            </a:r>
          </a:p>
          <a:p>
            <a:pPr algn="ctr"/>
            <a:r>
              <a:rPr lang="en-US" altLang="zh-CN" dirty="0" smtClean="0"/>
              <a:t>tag-wise</a:t>
            </a:r>
            <a:r>
              <a:rPr lang="zh-CN" altLang="en-US" dirty="0" smtClean="0"/>
              <a:t> </a:t>
            </a:r>
            <a:r>
              <a:rPr lang="en-US" altLang="zh-CN" dirty="0" smtClean="0"/>
              <a:t>=&gt;</a:t>
            </a:r>
            <a:r>
              <a:rPr lang="zh-CN" altLang="en-US" dirty="0" smtClean="0"/>
              <a:t> </a:t>
            </a:r>
            <a:r>
              <a:rPr lang="en-US" altLang="zh-CN" dirty="0" smtClean="0"/>
              <a:t>context-aware</a:t>
            </a:r>
          </a:p>
        </p:txBody>
      </p:sp>
      <p:graphicFrame>
        <p:nvGraphicFramePr>
          <p:cNvPr id="15" name="表格 14"/>
          <p:cNvGraphicFramePr>
            <a:graphicFrameLocks noGrp="1"/>
          </p:cNvGraphicFramePr>
          <p:nvPr>
            <p:extLst>
              <p:ext uri="{D42A27DB-BD31-4B8C-83A1-F6EECF244321}">
                <p14:modId xmlns:p14="http://schemas.microsoft.com/office/powerpoint/2010/main" val="3961920943"/>
              </p:ext>
            </p:extLst>
          </p:nvPr>
        </p:nvGraphicFramePr>
        <p:xfrm>
          <a:off x="2781433" y="2891696"/>
          <a:ext cx="2243059" cy="3281598"/>
        </p:xfrm>
        <a:graphic>
          <a:graphicData uri="http://schemas.openxmlformats.org/drawingml/2006/table">
            <a:tbl>
              <a:tblPr firstRow="1" bandRow="1">
                <a:tableStyleId>{69CF1AB2-1976-4502-BF36-3FF5EA218861}</a:tableStyleId>
              </a:tblPr>
              <a:tblGrid>
                <a:gridCol w="792088"/>
                <a:gridCol w="1450971"/>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CTB:32</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中国</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NR</a:t>
                      </a:r>
                    </a:p>
                  </a:txBody>
                  <a:tcPr anchor="ctr"/>
                </a:tc>
              </a:tr>
              <a:tr h="679409">
                <a:tc>
                  <a:txBody>
                    <a:bodyPr/>
                    <a:lstStyle/>
                    <a:p>
                      <a:r>
                        <a:rPr kumimoji="1" lang="zh-CN" altLang="en-US" sz="2400" b="1" dirty="0" smtClean="0"/>
                        <a:t>重视</a:t>
                      </a:r>
                      <a:endParaRPr lang="zh-CN" altLang="en-US" sz="2400" b="1" dirty="0"/>
                    </a:p>
                  </a:txBody>
                  <a:tcPr anchor="ctr"/>
                </a:tc>
                <a:tc>
                  <a:txBody>
                    <a:bodyPr/>
                    <a:lstStyle/>
                    <a:p>
                      <a:pPr algn="ctr"/>
                      <a:r>
                        <a:rPr lang="en-US" altLang="zh-CN" sz="2400" b="1" dirty="0" smtClean="0"/>
                        <a:t>VV</a:t>
                      </a:r>
                      <a:endParaRPr lang="zh-CN" altLang="en-US" sz="2400" b="1" dirty="0"/>
                    </a:p>
                  </a:txBody>
                  <a:tcPr anchor="ctr"/>
                </a:tc>
              </a:tr>
              <a:tr h="679409">
                <a:tc>
                  <a:txBody>
                    <a:bodyPr/>
                    <a:lstStyle/>
                    <a:p>
                      <a:r>
                        <a:rPr lang="zh-CN" altLang="en-US" sz="2400" b="1" dirty="0" smtClean="0"/>
                        <a:t>经济</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r h="679409">
                <a:tc>
                  <a:txBody>
                    <a:bodyPr/>
                    <a:lstStyle/>
                    <a:p>
                      <a:r>
                        <a:rPr lang="zh-CN" altLang="en-US" sz="2400" b="1" dirty="0" smtClean="0"/>
                        <a:t>发展</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bl>
          </a:graphicData>
        </a:graphic>
      </p:graphicFrame>
      <p:graphicFrame>
        <p:nvGraphicFramePr>
          <p:cNvPr id="16" name="表格 15"/>
          <p:cNvGraphicFramePr>
            <a:graphicFrameLocks noGrp="1"/>
          </p:cNvGraphicFramePr>
          <p:nvPr>
            <p:extLst>
              <p:ext uri="{D42A27DB-BD31-4B8C-83A1-F6EECF244321}">
                <p14:modId xmlns:p14="http://schemas.microsoft.com/office/powerpoint/2010/main" val="3062462583"/>
              </p:ext>
            </p:extLst>
          </p:nvPr>
        </p:nvGraphicFramePr>
        <p:xfrm>
          <a:off x="5843840" y="2795736"/>
          <a:ext cx="672376" cy="3657600"/>
        </p:xfrm>
        <a:graphic>
          <a:graphicData uri="http://schemas.openxmlformats.org/drawingml/2006/table">
            <a:tbl>
              <a:tblPr firstRow="1" bandRow="1">
                <a:tableStyleId>{69CF1AB2-1976-4502-BF36-3FF5EA218861}</a:tableStyleId>
              </a:tblPr>
              <a:tblGrid>
                <a:gridCol w="672376"/>
              </a:tblGrid>
              <a:tr h="442816">
                <a:tc>
                  <a:txBody>
                    <a:bodyPr/>
                    <a:lstStyle/>
                    <a:p>
                      <a:r>
                        <a:rPr lang="en-US" altLang="zh-CN" sz="2400" b="1" dirty="0" smtClean="0">
                          <a:solidFill>
                            <a:srgbClr val="BDB5B6"/>
                          </a:solidFill>
                        </a:rPr>
                        <a:t>ad</a:t>
                      </a:r>
                      <a:endParaRPr lang="zh-CN" altLang="en-US" sz="2400" b="1" dirty="0">
                        <a:solidFill>
                          <a:srgbClr val="BDB5B6"/>
                        </a:solidFill>
                      </a:endParaRPr>
                    </a:p>
                  </a:txBody>
                  <a:tcPr/>
                </a:tc>
              </a:tr>
              <a:tr h="442816">
                <a:tc>
                  <a:txBody>
                    <a:bodyPr/>
                    <a:lstStyle/>
                    <a:p>
                      <a:r>
                        <a:rPr lang="en-US" altLang="zh-CN" sz="2400" b="1" dirty="0" smtClean="0">
                          <a:solidFill>
                            <a:srgbClr val="BDB5B6"/>
                          </a:solidFill>
                        </a:rPr>
                        <a:t>n</a:t>
                      </a:r>
                      <a:endParaRPr lang="zh-CN" altLang="en-US" sz="2400" b="1" dirty="0">
                        <a:solidFill>
                          <a:srgbClr val="BDB5B6"/>
                        </a:solidFill>
                      </a:endParaRPr>
                    </a:p>
                  </a:txBody>
                  <a:tcPr/>
                </a:tc>
              </a:tr>
              <a:tr h="442816">
                <a:tc>
                  <a:txBody>
                    <a:bodyPr/>
                    <a:lstStyle/>
                    <a:p>
                      <a:r>
                        <a:rPr lang="en-US" altLang="zh-CN" sz="2400" b="1" dirty="0" smtClean="0">
                          <a:solidFill>
                            <a:srgbClr val="FF0000"/>
                          </a:solidFill>
                        </a:rPr>
                        <a:t>ns</a:t>
                      </a:r>
                      <a:endParaRPr lang="zh-CN" altLang="en-US" sz="2400" b="1" dirty="0">
                        <a:solidFill>
                          <a:srgbClr val="FF0000"/>
                        </a:solidFill>
                      </a:endParaRPr>
                    </a:p>
                  </a:txBody>
                  <a:tcPr/>
                </a:tc>
              </a:tr>
              <a:tr h="442816">
                <a:tc>
                  <a:txBody>
                    <a:bodyPr/>
                    <a:lstStyle/>
                    <a:p>
                      <a:r>
                        <a:rPr lang="en-US" altLang="zh-CN" sz="2400" b="1" dirty="0" err="1" smtClean="0"/>
                        <a:t>nt</a:t>
                      </a:r>
                      <a:endParaRPr lang="zh-CN" altLang="en-US" sz="2400" b="1" dirty="0"/>
                    </a:p>
                  </a:txBody>
                  <a:tcPr/>
                </a:tc>
              </a:tr>
              <a:tr h="442816">
                <a:tc>
                  <a:txBody>
                    <a:bodyPr/>
                    <a:lstStyle/>
                    <a:p>
                      <a:r>
                        <a:rPr lang="en-US" altLang="zh-CN" sz="2400" b="1" dirty="0" err="1" smtClean="0"/>
                        <a:t>nz</a:t>
                      </a:r>
                      <a:endParaRPr lang="zh-CN" altLang="en-US" sz="2400" b="1" dirty="0"/>
                    </a:p>
                  </a:txBody>
                  <a:tcPr/>
                </a:tc>
              </a:tr>
              <a:tr h="442816">
                <a:tc>
                  <a:txBody>
                    <a:bodyPr/>
                    <a:lstStyle/>
                    <a:p>
                      <a:r>
                        <a:rPr lang="en-US" altLang="zh-CN" sz="2400" b="1" dirty="0" err="1" smtClean="0">
                          <a:solidFill>
                            <a:srgbClr val="BDB5B6"/>
                          </a:solidFill>
                        </a:rPr>
                        <a:t>nx</a:t>
                      </a:r>
                      <a:endParaRPr lang="zh-CN" altLang="en-US" sz="2400" b="1" dirty="0">
                        <a:solidFill>
                          <a:srgbClr val="BDB5B6"/>
                        </a:solidFill>
                      </a:endParaRPr>
                    </a:p>
                  </a:txBody>
                  <a:tcPr/>
                </a:tc>
              </a:tr>
              <a:tr h="442816">
                <a:tc>
                  <a:txBody>
                    <a:bodyPr/>
                    <a:lstStyle/>
                    <a:p>
                      <a:r>
                        <a:rPr lang="en-US" altLang="zh-CN" sz="2400" b="1" dirty="0" smtClean="0"/>
                        <a:t>nr</a:t>
                      </a:r>
                      <a:endParaRPr lang="zh-CN" altLang="en-US" sz="2400" b="1" dirty="0"/>
                    </a:p>
                  </a:txBody>
                  <a:tcPr/>
                </a:tc>
              </a:tr>
              <a:tr h="442816">
                <a:tc>
                  <a:txBody>
                    <a:bodyPr/>
                    <a:lstStyle/>
                    <a:p>
                      <a:r>
                        <a:rPr lang="en-US" altLang="zh-CN" sz="2400" b="1" dirty="0" smtClean="0">
                          <a:solidFill>
                            <a:schemeClr val="accent5">
                              <a:lumMod val="60000"/>
                              <a:lumOff val="40000"/>
                            </a:schemeClr>
                          </a:solidFill>
                        </a:rPr>
                        <a:t>…</a:t>
                      </a:r>
                      <a:endParaRPr lang="zh-CN" altLang="en-US" sz="2400" b="1" dirty="0">
                        <a:solidFill>
                          <a:schemeClr val="accent5">
                            <a:lumMod val="60000"/>
                            <a:lumOff val="40000"/>
                          </a:schemeClr>
                        </a:solidFill>
                      </a:endParaRPr>
                    </a:p>
                  </a:txBody>
                  <a:tcPr/>
                </a:tc>
              </a:tr>
            </a:tbl>
          </a:graphicData>
        </a:graphic>
      </p:graphicFrame>
      <p:cxnSp>
        <p:nvCxnSpPr>
          <p:cNvPr id="17" name="直接连接符 12"/>
          <p:cNvCxnSpPr/>
          <p:nvPr/>
        </p:nvCxnSpPr>
        <p:spPr>
          <a:xfrm flipV="1">
            <a:off x="5024492" y="3073297"/>
            <a:ext cx="819348" cy="7956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接连接符 13"/>
          <p:cNvCxnSpPr/>
          <p:nvPr/>
        </p:nvCxnSpPr>
        <p:spPr>
          <a:xfrm flipV="1">
            <a:off x="5024492" y="3465167"/>
            <a:ext cx="819348" cy="40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接连接符 14"/>
          <p:cNvCxnSpPr/>
          <p:nvPr/>
        </p:nvCxnSpPr>
        <p:spPr>
          <a:xfrm>
            <a:off x="5024492" y="3868928"/>
            <a:ext cx="81934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直接连接符 15"/>
          <p:cNvCxnSpPr/>
          <p:nvPr/>
        </p:nvCxnSpPr>
        <p:spPr>
          <a:xfrm>
            <a:off x="5024492" y="3868928"/>
            <a:ext cx="819348" cy="531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直接连接符 16"/>
          <p:cNvCxnSpPr/>
          <p:nvPr/>
        </p:nvCxnSpPr>
        <p:spPr>
          <a:xfrm>
            <a:off x="5024492" y="3868928"/>
            <a:ext cx="819348" cy="96783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直接连接符 17"/>
          <p:cNvCxnSpPr/>
          <p:nvPr/>
        </p:nvCxnSpPr>
        <p:spPr>
          <a:xfrm>
            <a:off x="5024492" y="3868928"/>
            <a:ext cx="819348" cy="135379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直接连接符 18"/>
          <p:cNvCxnSpPr/>
          <p:nvPr/>
        </p:nvCxnSpPr>
        <p:spPr>
          <a:xfrm>
            <a:off x="5024492" y="3868928"/>
            <a:ext cx="819348" cy="1930913"/>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直接连接符 19"/>
          <p:cNvCxnSpPr/>
          <p:nvPr/>
        </p:nvCxnSpPr>
        <p:spPr>
          <a:xfrm>
            <a:off x="5024492" y="3868928"/>
            <a:ext cx="819348" cy="233943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837466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Context-aware pruning</a:t>
            </a:r>
            <a:r>
              <a:rPr lang="zh-CN" altLang="en-US" dirty="0" smtClean="0"/>
              <a:t> </a:t>
            </a:r>
            <a:r>
              <a:rPr lang="en-US" altLang="zh-CN" dirty="0" smtClean="0"/>
              <a:t/>
            </a:r>
            <a:br>
              <a:rPr lang="en-US" altLang="zh-CN" dirty="0" smtClean="0"/>
            </a:br>
            <a:r>
              <a:rPr lang="en-US" altLang="zh-CN" dirty="0" smtClean="0"/>
              <a:t>(r=2,</a:t>
            </a:r>
            <a:r>
              <a:rPr lang="zh-CN" altLang="en-US" dirty="0" smtClean="0"/>
              <a:t> </a:t>
            </a:r>
            <a:r>
              <a:rPr lang="en-US" altLang="zh-CN" dirty="0" smtClean="0"/>
              <a:t>lambda=1.0)</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11" name="矩形 10"/>
          <p:cNvSpPr/>
          <p:nvPr/>
        </p:nvSpPr>
        <p:spPr>
          <a:xfrm>
            <a:off x="3559370" y="5703639"/>
            <a:ext cx="3532910" cy="461665"/>
          </a:xfrm>
          <a:prstGeom prst="rect">
            <a:avLst/>
          </a:prstGeom>
        </p:spPr>
        <p:txBody>
          <a:bodyPr wrap="square">
            <a:spAutoFit/>
          </a:bodyPr>
          <a:lstStyle/>
          <a:p>
            <a:r>
              <a:rPr kumimoji="1" lang="en-US" altLang="zh-CN" sz="2400" b="1" dirty="0">
                <a:latin typeface="Times New Roman" charset="0"/>
                <a:ea typeface="Times New Roman" charset="0"/>
                <a:cs typeface="Times New Roman" charset="0"/>
              </a:rPr>
              <a:t>Bundled</a:t>
            </a:r>
            <a:r>
              <a:rPr kumimoji="1" lang="zh-CN" altLang="en-US" sz="2400" b="1" dirty="0">
                <a:latin typeface="Times New Roman" charset="0"/>
                <a:ea typeface="Times New Roman" charset="0"/>
                <a:cs typeface="Times New Roman" charset="0"/>
              </a:rPr>
              <a:t> </a:t>
            </a:r>
            <a:r>
              <a:rPr kumimoji="1" lang="en-US" altLang="zh-CN" sz="2400" b="1" dirty="0" smtClean="0">
                <a:latin typeface="Times New Roman" charset="0"/>
                <a:ea typeface="Times New Roman" charset="0"/>
                <a:cs typeface="Times New Roman" charset="0"/>
              </a:rPr>
              <a:t>Tags</a:t>
            </a:r>
            <a:endParaRPr kumimoji="1" lang="zh-CN" altLang="en-US" sz="2400" b="1" dirty="0">
              <a:latin typeface="Times New Roman" charset="0"/>
              <a:ea typeface="Times New Roman" charset="0"/>
              <a:cs typeface="Times New Roman" charset="0"/>
            </a:endParaRPr>
          </a:p>
        </p:txBody>
      </p:sp>
      <p:sp>
        <p:nvSpPr>
          <p:cNvPr id="37"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24</a:t>
            </a:fld>
            <a:endParaRPr lang="en-US" dirty="0"/>
          </a:p>
        </p:txBody>
      </p:sp>
      <p:sp>
        <p:nvSpPr>
          <p:cNvPr id="38" name="右箭头 37"/>
          <p:cNvSpPr/>
          <p:nvPr/>
        </p:nvSpPr>
        <p:spPr>
          <a:xfrm rot="10800000">
            <a:off x="6282043" y="3976250"/>
            <a:ext cx="665005" cy="54626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9" name="灯片编号占位符 2"/>
          <p:cNvSpPr txBox="1">
            <a:spLocks/>
          </p:cNvSpPr>
          <p:nvPr/>
        </p:nvSpPr>
        <p:spPr>
          <a:xfrm>
            <a:off x="22479" y="6527742"/>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24</a:t>
            </a:fld>
            <a:endParaRPr lang="en-US" dirty="0"/>
          </a:p>
        </p:txBody>
      </p:sp>
      <p:sp>
        <p:nvSpPr>
          <p:cNvPr id="40" name="文本框 34"/>
          <p:cNvSpPr txBox="1"/>
          <p:nvPr/>
        </p:nvSpPr>
        <p:spPr>
          <a:xfrm>
            <a:off x="6721389" y="1838095"/>
            <a:ext cx="1745676"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PD  38 Tags</a:t>
            </a:r>
            <a:endParaRPr kumimoji="1" lang="zh-CN" altLang="en-US" sz="2200" b="1" dirty="0">
              <a:latin typeface="Times New Roman" charset="0"/>
              <a:ea typeface="Times New Roman" charset="0"/>
              <a:cs typeface="Times New Roman" charset="0"/>
            </a:endParaRPr>
          </a:p>
        </p:txBody>
      </p:sp>
      <p:sp>
        <p:nvSpPr>
          <p:cNvPr id="41" name="文本框 34"/>
          <p:cNvSpPr txBox="1"/>
          <p:nvPr/>
        </p:nvSpPr>
        <p:spPr>
          <a:xfrm>
            <a:off x="480949" y="1851256"/>
            <a:ext cx="2143498" cy="430887"/>
          </a:xfrm>
          <a:prstGeom prst="rect">
            <a:avLst/>
          </a:prstGeom>
          <a:noFill/>
        </p:spPr>
        <p:txBody>
          <a:bodyPr wrap="square" rtlCol="0">
            <a:spAutoFit/>
          </a:bodyPr>
          <a:lstStyle/>
          <a:p>
            <a:r>
              <a:rPr kumimoji="1" lang="en-US" altLang="zh-CN" sz="2200" b="1" dirty="0" smtClean="0">
                <a:latin typeface="Times New Roman" charset="0"/>
                <a:ea typeface="Times New Roman" charset="0"/>
                <a:cs typeface="Times New Roman" charset="0"/>
              </a:rPr>
              <a:t>CTB 32 Tags</a:t>
            </a:r>
            <a:endParaRPr kumimoji="1" lang="zh-CN" altLang="en-US" sz="2200" b="1" dirty="0">
              <a:latin typeface="Times New Roman" charset="0"/>
              <a:ea typeface="Times New Roman" charset="0"/>
              <a:cs typeface="Times New Roman" charset="0"/>
            </a:endParaRPr>
          </a:p>
        </p:txBody>
      </p:sp>
      <p:sp>
        <p:nvSpPr>
          <p:cNvPr id="42" name="右箭头 41"/>
          <p:cNvSpPr/>
          <p:nvPr/>
        </p:nvSpPr>
        <p:spPr>
          <a:xfrm>
            <a:off x="1923814" y="3954482"/>
            <a:ext cx="665005" cy="54626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3" name="矩形 42"/>
          <p:cNvSpPr/>
          <p:nvPr/>
        </p:nvSpPr>
        <p:spPr>
          <a:xfrm>
            <a:off x="2617041" y="2949089"/>
            <a:ext cx="847599" cy="24888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3200" dirty="0" smtClean="0"/>
              <a:t>NR</a:t>
            </a:r>
          </a:p>
          <a:p>
            <a:pPr algn="ctr"/>
            <a:endParaRPr kumimoji="1" lang="en-US" altLang="zh-CN" sz="3200" dirty="0" smtClean="0"/>
          </a:p>
          <a:p>
            <a:pPr algn="ctr"/>
            <a:r>
              <a:rPr kumimoji="1" lang="en-US" altLang="zh-CN" sz="3200" dirty="0" smtClean="0"/>
              <a:t>NN</a:t>
            </a:r>
          </a:p>
        </p:txBody>
      </p:sp>
      <p:sp>
        <p:nvSpPr>
          <p:cNvPr id="44" name="矩形 43"/>
          <p:cNvSpPr/>
          <p:nvPr/>
        </p:nvSpPr>
        <p:spPr>
          <a:xfrm>
            <a:off x="5464192" y="2963413"/>
            <a:ext cx="800100" cy="249829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3600" dirty="0" smtClean="0"/>
              <a:t>nr</a:t>
            </a:r>
          </a:p>
          <a:p>
            <a:pPr algn="ctr"/>
            <a:endParaRPr kumimoji="1" lang="en-US" altLang="zh-CN" sz="3600" dirty="0" smtClean="0"/>
          </a:p>
          <a:p>
            <a:pPr algn="ctr"/>
            <a:r>
              <a:rPr kumimoji="1" lang="en-US" altLang="zh-CN" sz="3600" dirty="0" smtClean="0"/>
              <a:t>n</a:t>
            </a:r>
            <a:endParaRPr kumimoji="1" lang="en-US" altLang="zh-CN" sz="3600" dirty="0"/>
          </a:p>
        </p:txBody>
      </p:sp>
      <p:cxnSp>
        <p:nvCxnSpPr>
          <p:cNvPr id="45" name="直线连接符 8"/>
          <p:cNvCxnSpPr/>
          <p:nvPr/>
        </p:nvCxnSpPr>
        <p:spPr>
          <a:xfrm>
            <a:off x="3464640" y="3723731"/>
            <a:ext cx="199955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直线连接符 22"/>
          <p:cNvCxnSpPr/>
          <p:nvPr/>
        </p:nvCxnSpPr>
        <p:spPr>
          <a:xfrm>
            <a:off x="3464640" y="3723731"/>
            <a:ext cx="1999552" cy="1017074"/>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直线连接符 59"/>
          <p:cNvCxnSpPr/>
          <p:nvPr/>
        </p:nvCxnSpPr>
        <p:spPr>
          <a:xfrm>
            <a:off x="3464640" y="4740805"/>
            <a:ext cx="1999552"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直线连接符 62"/>
          <p:cNvCxnSpPr/>
          <p:nvPr/>
        </p:nvCxnSpPr>
        <p:spPr>
          <a:xfrm flipV="1">
            <a:off x="3493960" y="3723731"/>
            <a:ext cx="1970232" cy="1017074"/>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49" name="表格 48"/>
          <p:cNvGraphicFramePr>
            <a:graphicFrameLocks noGrp="1"/>
          </p:cNvGraphicFramePr>
          <p:nvPr>
            <p:extLst>
              <p:ext uri="{D42A27DB-BD31-4B8C-83A1-F6EECF244321}">
                <p14:modId xmlns:p14="http://schemas.microsoft.com/office/powerpoint/2010/main" val="403462361"/>
              </p:ext>
            </p:extLst>
          </p:nvPr>
        </p:nvGraphicFramePr>
        <p:xfrm>
          <a:off x="480949" y="2359330"/>
          <a:ext cx="1715986" cy="3657600"/>
        </p:xfrm>
        <a:graphic>
          <a:graphicData uri="http://schemas.openxmlformats.org/drawingml/2006/table">
            <a:tbl>
              <a:tblPr firstRow="1" bandRow="1">
                <a:tableStyleId>{69CF1AB2-1976-4502-BF36-3FF5EA218861}</a:tableStyleId>
              </a:tblPr>
              <a:tblGrid>
                <a:gridCol w="672376"/>
                <a:gridCol w="1043610"/>
              </a:tblGrid>
              <a:tr h="418704">
                <a:tc>
                  <a:txBody>
                    <a:bodyPr/>
                    <a:lstStyle/>
                    <a:p>
                      <a:r>
                        <a:rPr kumimoji="1" lang="en-US" altLang="zh-CN" sz="2400" b="1" dirty="0" smtClean="0"/>
                        <a:t>NR</a:t>
                      </a:r>
                      <a:endParaRPr lang="zh-CN" alt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0.8</a:t>
                      </a:r>
                    </a:p>
                  </a:txBody>
                  <a:tcPr/>
                </a:tc>
              </a:tr>
              <a:tr h="418704">
                <a:tc>
                  <a:txBody>
                    <a:bodyPr/>
                    <a:lstStyle/>
                    <a:p>
                      <a:r>
                        <a:rPr kumimoji="1" lang="en-US" altLang="zh-CN" sz="2400" b="1" dirty="0" smtClean="0"/>
                        <a:t>NN</a:t>
                      </a:r>
                      <a:endParaRPr lang="zh-CN" altLang="en-US" sz="2400" b="1" dirty="0"/>
                    </a:p>
                  </a:txBody>
                  <a:tcPr/>
                </a:tc>
                <a:tc>
                  <a:txBody>
                    <a:bodyPr/>
                    <a:lstStyle/>
                    <a:p>
                      <a:r>
                        <a:rPr lang="en-US" altLang="zh-CN" sz="2400" b="1" dirty="0" smtClean="0"/>
                        <a:t>0.1</a:t>
                      </a:r>
                      <a:endParaRPr lang="zh-CN" altLang="en-US" sz="2400" b="1" dirty="0"/>
                    </a:p>
                  </a:txBody>
                  <a:tcPr/>
                </a:tc>
              </a:tr>
              <a:tr h="418704">
                <a:tc>
                  <a:txBody>
                    <a:bodyPr/>
                    <a:lstStyle/>
                    <a:p>
                      <a:r>
                        <a:rPr lang="en-US" altLang="zh-CN" sz="2400" b="1" dirty="0" smtClean="0"/>
                        <a:t>VV</a:t>
                      </a:r>
                      <a:endParaRPr lang="zh-CN" altLang="en-US" sz="2400" b="1" dirty="0"/>
                    </a:p>
                  </a:txBody>
                  <a:tcPr/>
                </a:tc>
                <a:tc>
                  <a:txBody>
                    <a:bodyPr/>
                    <a:lstStyle/>
                    <a:p>
                      <a:r>
                        <a:rPr lang="en-US" altLang="zh-CN" sz="2400" b="1" dirty="0" smtClean="0"/>
                        <a:t>0.06</a:t>
                      </a:r>
                      <a:endParaRPr lang="zh-CN" altLang="en-US" sz="2400" b="1" dirty="0"/>
                    </a:p>
                  </a:txBody>
                  <a:tcPr/>
                </a:tc>
              </a:tr>
              <a:tr h="418704">
                <a:tc>
                  <a:txBody>
                    <a:bodyPr/>
                    <a:lstStyle/>
                    <a:p>
                      <a:r>
                        <a:rPr lang="en-US" altLang="zh-CN" sz="2400" b="1" dirty="0" smtClean="0"/>
                        <a:t>AD</a:t>
                      </a:r>
                      <a:endParaRPr lang="zh-CN" altLang="en-US" sz="2400" b="1" dirty="0"/>
                    </a:p>
                  </a:txBody>
                  <a:tcPr/>
                </a:tc>
                <a:tc>
                  <a:txBody>
                    <a:bodyPr/>
                    <a:lstStyle/>
                    <a:p>
                      <a:r>
                        <a:rPr lang="en-US" altLang="zh-CN" sz="2400" b="1" dirty="0" smtClean="0"/>
                        <a:t>0.02</a:t>
                      </a:r>
                      <a:endParaRPr lang="zh-CN" altLang="en-US" sz="2400" b="1" dirty="0"/>
                    </a:p>
                  </a:txBody>
                  <a:tcPr/>
                </a:tc>
              </a:tr>
              <a:tr h="418704">
                <a:tc>
                  <a:txBody>
                    <a:bodyPr/>
                    <a:lstStyle/>
                    <a:p>
                      <a:r>
                        <a:rPr lang="en-US" altLang="zh-CN" sz="2400" b="1" dirty="0" smtClean="0"/>
                        <a:t>VA</a:t>
                      </a:r>
                      <a:endParaRPr lang="zh-CN" altLang="en-US" sz="2400" b="1" dirty="0"/>
                    </a:p>
                  </a:txBody>
                  <a:tcPr/>
                </a:tc>
                <a:tc>
                  <a:txBody>
                    <a:bodyPr/>
                    <a:lstStyle/>
                    <a:p>
                      <a:r>
                        <a:rPr lang="en-US" altLang="zh-CN" sz="2400" b="1" dirty="0" smtClean="0"/>
                        <a:t>0.01</a:t>
                      </a:r>
                      <a:endParaRPr lang="zh-CN" altLang="en-US" sz="2400" b="1" dirty="0"/>
                    </a:p>
                  </a:txBody>
                  <a:tcPr/>
                </a:tc>
              </a:tr>
              <a:tr h="418704">
                <a:tc>
                  <a:txBody>
                    <a:bodyPr/>
                    <a:lstStyle/>
                    <a:p>
                      <a:r>
                        <a:rPr lang="en-US" altLang="zh-CN" sz="2400" b="1" dirty="0" smtClean="0"/>
                        <a:t>SP</a:t>
                      </a:r>
                      <a:endParaRPr lang="zh-CN" altLang="en-US" sz="2400" b="1" dirty="0"/>
                    </a:p>
                  </a:txBody>
                  <a:tcPr/>
                </a:tc>
                <a:tc>
                  <a:txBody>
                    <a:bodyPr/>
                    <a:lstStyle/>
                    <a:p>
                      <a:r>
                        <a:rPr lang="en-US" altLang="zh-CN" sz="2400" b="1" dirty="0" smtClean="0"/>
                        <a:t>0.005</a:t>
                      </a:r>
                      <a:endParaRPr lang="zh-CN" altLang="en-US" sz="2400" b="1" dirty="0"/>
                    </a:p>
                  </a:txBody>
                  <a:tcPr/>
                </a:tc>
              </a:tr>
              <a:tr h="418704">
                <a:tc>
                  <a:txBody>
                    <a:bodyPr/>
                    <a:lstStyle/>
                    <a:p>
                      <a:r>
                        <a:rPr lang="en-US" altLang="zh-CN" sz="2400" b="1" dirty="0" smtClean="0"/>
                        <a:t>P</a:t>
                      </a:r>
                      <a:endParaRPr lang="zh-CN" altLang="en-US" sz="2400" b="1" dirty="0"/>
                    </a:p>
                  </a:txBody>
                  <a:tcPr/>
                </a:tc>
                <a:tc>
                  <a:txBody>
                    <a:bodyPr/>
                    <a:lstStyle/>
                    <a:p>
                      <a:r>
                        <a:rPr lang="en-US" altLang="zh-CN" sz="2400" b="1" dirty="0" smtClean="0"/>
                        <a:t>0.001</a:t>
                      </a:r>
                      <a:endParaRPr lang="zh-CN" altLang="en-US" sz="2400" b="1" dirty="0"/>
                    </a:p>
                  </a:txBody>
                  <a:tcPr/>
                </a:tc>
              </a:tr>
              <a:tr h="418704">
                <a:tc>
                  <a:txBody>
                    <a:bodyPr/>
                    <a:lstStyle/>
                    <a:p>
                      <a:r>
                        <a:rPr lang="en-US" altLang="zh-CN" sz="2400" b="1" dirty="0" smtClean="0"/>
                        <a:t>…</a:t>
                      </a:r>
                      <a:endParaRPr lang="zh-CN" altLang="en-US" sz="2400" b="1" dirty="0"/>
                    </a:p>
                  </a:txBody>
                  <a:tcPr/>
                </a:tc>
                <a:tc>
                  <a:txBody>
                    <a:bodyPr/>
                    <a:lstStyle/>
                    <a:p>
                      <a:r>
                        <a:rPr lang="en-US" altLang="zh-CN" sz="2400" b="1" dirty="0" smtClean="0"/>
                        <a:t>…</a:t>
                      </a:r>
                      <a:endParaRPr lang="zh-CN" altLang="en-US" sz="2400" b="1" dirty="0"/>
                    </a:p>
                  </a:txBody>
                  <a:tcPr/>
                </a:tc>
              </a:tr>
            </a:tbl>
          </a:graphicData>
        </a:graphic>
      </p:graphicFrame>
      <p:graphicFrame>
        <p:nvGraphicFramePr>
          <p:cNvPr id="50" name="表格 49"/>
          <p:cNvGraphicFramePr>
            <a:graphicFrameLocks noGrp="1"/>
          </p:cNvGraphicFramePr>
          <p:nvPr>
            <p:extLst>
              <p:ext uri="{D42A27DB-BD31-4B8C-83A1-F6EECF244321}">
                <p14:modId xmlns:p14="http://schemas.microsoft.com/office/powerpoint/2010/main" val="2446958809"/>
              </p:ext>
            </p:extLst>
          </p:nvPr>
        </p:nvGraphicFramePr>
        <p:xfrm>
          <a:off x="6736234" y="2336128"/>
          <a:ext cx="1715986" cy="3657600"/>
        </p:xfrm>
        <a:graphic>
          <a:graphicData uri="http://schemas.openxmlformats.org/drawingml/2006/table">
            <a:tbl>
              <a:tblPr firstRow="1" bandRow="1">
                <a:tableStyleId>{69CF1AB2-1976-4502-BF36-3FF5EA218861}</a:tableStyleId>
              </a:tblPr>
              <a:tblGrid>
                <a:gridCol w="672376"/>
                <a:gridCol w="1043610"/>
              </a:tblGrid>
              <a:tr h="418704">
                <a:tc>
                  <a:txBody>
                    <a:bodyPr/>
                    <a:lstStyle/>
                    <a:p>
                      <a:r>
                        <a:rPr kumimoji="1" lang="en-US" altLang="zh-CN" sz="2400" b="1" dirty="0" smtClean="0"/>
                        <a:t>ns</a:t>
                      </a:r>
                      <a:endParaRPr lang="zh-CN" alt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0.9</a:t>
                      </a:r>
                    </a:p>
                  </a:txBody>
                  <a:tcPr/>
                </a:tc>
              </a:tr>
              <a:tr h="418704">
                <a:tc>
                  <a:txBody>
                    <a:bodyPr/>
                    <a:lstStyle/>
                    <a:p>
                      <a:r>
                        <a:rPr kumimoji="1" lang="en-US" altLang="zh-CN" sz="2400" b="1" dirty="0" err="1" smtClean="0"/>
                        <a:t>nt</a:t>
                      </a:r>
                      <a:endParaRPr lang="zh-CN" altLang="en-US" sz="2400" b="1" dirty="0"/>
                    </a:p>
                  </a:txBody>
                  <a:tcPr/>
                </a:tc>
                <a:tc>
                  <a:txBody>
                    <a:bodyPr/>
                    <a:lstStyle/>
                    <a:p>
                      <a:r>
                        <a:rPr lang="en-US" altLang="zh-CN" sz="2400" b="1" dirty="0" smtClean="0"/>
                        <a:t>0.05</a:t>
                      </a:r>
                      <a:endParaRPr lang="zh-CN" altLang="en-US" sz="2400" b="1" dirty="0"/>
                    </a:p>
                  </a:txBody>
                  <a:tcPr/>
                </a:tc>
              </a:tr>
              <a:tr h="418704">
                <a:tc>
                  <a:txBody>
                    <a:bodyPr/>
                    <a:lstStyle/>
                    <a:p>
                      <a:r>
                        <a:rPr lang="en-US" altLang="zh-CN" sz="2400" b="1" dirty="0" smtClean="0"/>
                        <a:t>n</a:t>
                      </a:r>
                      <a:endParaRPr lang="zh-CN" altLang="en-US" sz="2400" b="1" dirty="0"/>
                    </a:p>
                  </a:txBody>
                  <a:tcPr/>
                </a:tc>
                <a:tc>
                  <a:txBody>
                    <a:bodyPr/>
                    <a:lstStyle/>
                    <a:p>
                      <a:r>
                        <a:rPr lang="en-US" altLang="zh-CN" sz="2400" b="1" dirty="0" smtClean="0"/>
                        <a:t>0.03</a:t>
                      </a:r>
                      <a:endParaRPr lang="zh-CN" altLang="en-US" sz="2400" b="1" dirty="0"/>
                    </a:p>
                  </a:txBody>
                  <a:tcPr/>
                </a:tc>
              </a:tr>
              <a:tr h="418704">
                <a:tc>
                  <a:txBody>
                    <a:bodyPr/>
                    <a:lstStyle/>
                    <a:p>
                      <a:r>
                        <a:rPr lang="en-US" altLang="zh-CN" sz="2400" b="1" dirty="0" err="1" smtClean="0"/>
                        <a:t>nz</a:t>
                      </a:r>
                      <a:endParaRPr lang="zh-CN" altLang="en-US" sz="2400" b="1" dirty="0"/>
                    </a:p>
                  </a:txBody>
                  <a:tcPr/>
                </a:tc>
                <a:tc>
                  <a:txBody>
                    <a:bodyPr/>
                    <a:lstStyle/>
                    <a:p>
                      <a:r>
                        <a:rPr lang="en-US" altLang="zh-CN" sz="2400" b="1" dirty="0" smtClean="0"/>
                        <a:t>0.01</a:t>
                      </a:r>
                      <a:endParaRPr lang="zh-CN" altLang="en-US" sz="2400" b="1" dirty="0"/>
                    </a:p>
                  </a:txBody>
                  <a:tcPr/>
                </a:tc>
              </a:tr>
              <a:tr h="418704">
                <a:tc>
                  <a:txBody>
                    <a:bodyPr/>
                    <a:lstStyle/>
                    <a:p>
                      <a:r>
                        <a:rPr lang="en-US" altLang="zh-CN" sz="2400" b="1" dirty="0" smtClean="0"/>
                        <a:t>nr</a:t>
                      </a:r>
                      <a:endParaRPr lang="zh-CN" altLang="en-US" sz="2400" b="1" dirty="0"/>
                    </a:p>
                  </a:txBody>
                  <a:tcPr/>
                </a:tc>
                <a:tc>
                  <a:txBody>
                    <a:bodyPr/>
                    <a:lstStyle/>
                    <a:p>
                      <a:r>
                        <a:rPr lang="en-US" altLang="zh-CN" sz="2400" b="1" dirty="0" smtClean="0"/>
                        <a:t>0.003</a:t>
                      </a:r>
                      <a:endParaRPr lang="zh-CN" altLang="en-US" sz="2400" b="1" dirty="0"/>
                    </a:p>
                  </a:txBody>
                  <a:tcPr/>
                </a:tc>
              </a:tr>
              <a:tr h="418704">
                <a:tc>
                  <a:txBody>
                    <a:bodyPr/>
                    <a:lstStyle/>
                    <a:p>
                      <a:r>
                        <a:rPr lang="en-US" altLang="zh-CN" sz="2400" b="1" dirty="0" err="1" smtClean="0"/>
                        <a:t>nx</a:t>
                      </a:r>
                      <a:endParaRPr lang="zh-CN" altLang="en-US" sz="2400" b="1" dirty="0"/>
                    </a:p>
                  </a:txBody>
                  <a:tcPr/>
                </a:tc>
                <a:tc>
                  <a:txBody>
                    <a:bodyPr/>
                    <a:lstStyle/>
                    <a:p>
                      <a:r>
                        <a:rPr lang="en-US" altLang="zh-CN" sz="2400" b="1" dirty="0" smtClean="0"/>
                        <a:t>0.002</a:t>
                      </a:r>
                      <a:endParaRPr lang="zh-CN" altLang="en-US" sz="2400" b="1" dirty="0"/>
                    </a:p>
                  </a:txBody>
                  <a:tcPr/>
                </a:tc>
              </a:tr>
              <a:tr h="418704">
                <a:tc>
                  <a:txBody>
                    <a:bodyPr/>
                    <a:lstStyle/>
                    <a:p>
                      <a:r>
                        <a:rPr lang="en-US" altLang="zh-CN" sz="2400" b="1" dirty="0" smtClean="0"/>
                        <a:t>ad</a:t>
                      </a:r>
                      <a:endParaRPr lang="zh-CN" altLang="en-US" sz="2400" b="1" dirty="0"/>
                    </a:p>
                  </a:txBody>
                  <a:tcPr/>
                </a:tc>
                <a:tc>
                  <a:txBody>
                    <a:bodyPr/>
                    <a:lstStyle/>
                    <a:p>
                      <a:r>
                        <a:rPr lang="en-US" altLang="zh-CN" sz="2400" b="1" dirty="0" smtClean="0"/>
                        <a:t>0.001</a:t>
                      </a:r>
                      <a:endParaRPr lang="zh-CN" altLang="en-US" sz="2400" b="1" dirty="0"/>
                    </a:p>
                  </a:txBody>
                  <a:tcPr/>
                </a:tc>
              </a:tr>
              <a:tr h="418704">
                <a:tc>
                  <a:txBody>
                    <a:bodyPr/>
                    <a:lstStyle/>
                    <a:p>
                      <a:r>
                        <a:rPr lang="en-US" altLang="zh-CN" sz="2400" b="1" dirty="0" smtClean="0"/>
                        <a:t>…</a:t>
                      </a:r>
                      <a:endParaRPr lang="zh-CN" altLang="en-US" sz="2400" b="1" dirty="0"/>
                    </a:p>
                  </a:txBody>
                  <a:tcPr/>
                </a:tc>
                <a:tc>
                  <a:txBody>
                    <a:bodyPr/>
                    <a:lstStyle/>
                    <a:p>
                      <a:r>
                        <a:rPr lang="en-US" altLang="zh-CN" sz="2400" b="1" dirty="0" smtClean="0"/>
                        <a:t>…</a:t>
                      </a:r>
                      <a:endParaRPr lang="zh-CN" altLang="en-US" sz="2400" b="1" dirty="0"/>
                    </a:p>
                  </a:txBody>
                  <a:tcPr/>
                </a:tc>
              </a:tr>
            </a:tbl>
          </a:graphicData>
        </a:graphic>
      </p:graphicFrame>
      <p:sp>
        <p:nvSpPr>
          <p:cNvPr id="51" name="TextBox 10"/>
          <p:cNvSpPr txBox="1"/>
          <p:nvPr/>
        </p:nvSpPr>
        <p:spPr>
          <a:xfrm>
            <a:off x="2627784" y="1556792"/>
            <a:ext cx="3593755" cy="523220"/>
          </a:xfrm>
          <a:prstGeom prst="rect">
            <a:avLst/>
          </a:prstGeom>
          <a:noFill/>
        </p:spPr>
        <p:txBody>
          <a:bodyPr wrap="square" rtlCol="0">
            <a:spAutoFit/>
          </a:bodyPr>
          <a:lstStyle/>
          <a:p>
            <a:pPr algn="ctr"/>
            <a:r>
              <a:rPr lang="zh-CN" altLang="en-US" sz="2800" b="1" dirty="0" smtClean="0"/>
              <a:t>中国 </a:t>
            </a:r>
            <a:r>
              <a:rPr lang="zh-CN" altLang="en-US" sz="2800" b="1" dirty="0" smtClean="0">
                <a:solidFill>
                  <a:schemeClr val="accent3">
                    <a:lumMod val="75000"/>
                  </a:schemeClr>
                </a:solidFill>
              </a:rPr>
              <a:t>重视</a:t>
            </a:r>
            <a:r>
              <a:rPr lang="zh-CN" altLang="zh-CN" sz="2800" b="1" dirty="0">
                <a:solidFill>
                  <a:schemeClr val="accent3">
                    <a:lumMod val="75000"/>
                  </a:schemeClr>
                </a:solidFill>
              </a:rPr>
              <a:t> </a:t>
            </a:r>
            <a:r>
              <a:rPr lang="zh-CN" altLang="en-US" sz="2800" b="1" dirty="0" smtClean="0">
                <a:solidFill>
                  <a:schemeClr val="accent3">
                    <a:lumMod val="75000"/>
                  </a:schemeClr>
                </a:solidFill>
              </a:rPr>
              <a:t>经济 发展</a:t>
            </a:r>
            <a:endParaRPr lang="zh-CN" altLang="en-US" dirty="0">
              <a:solidFill>
                <a:schemeClr val="accent3">
                  <a:lumMod val="75000"/>
                </a:schemeClr>
              </a:solidFill>
            </a:endParaRPr>
          </a:p>
        </p:txBody>
      </p:sp>
      <p:cxnSp>
        <p:nvCxnSpPr>
          <p:cNvPr id="55" name="直线连接符 54"/>
          <p:cNvCxnSpPr/>
          <p:nvPr/>
        </p:nvCxnSpPr>
        <p:spPr>
          <a:xfrm>
            <a:off x="107504" y="3284984"/>
            <a:ext cx="2376264" cy="0"/>
          </a:xfrm>
          <a:prstGeom prst="line">
            <a:avLst/>
          </a:prstGeom>
          <a:ln w="63500">
            <a:solidFill>
              <a:srgbClr val="8000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57" name="直线连接符 56"/>
          <p:cNvCxnSpPr/>
          <p:nvPr/>
        </p:nvCxnSpPr>
        <p:spPr>
          <a:xfrm>
            <a:off x="6444208" y="3284984"/>
            <a:ext cx="2376264" cy="0"/>
          </a:xfrm>
          <a:prstGeom prst="line">
            <a:avLst/>
          </a:prstGeom>
          <a:ln w="63500">
            <a:solidFill>
              <a:srgbClr val="800000"/>
            </a:solidFill>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99804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Context-aware </a:t>
            </a:r>
            <a:r>
              <a:rPr lang="en-US" altLang="zh-CN" dirty="0" smtClean="0"/>
              <a:t>pruning </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336104" y="1412776"/>
            <a:ext cx="7124328" cy="3456384"/>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endParaRPr lang="zh-CN" altLang="en-US" dirty="0"/>
          </a:p>
        </p:txBody>
      </p:sp>
      <p:sp>
        <p:nvSpPr>
          <p:cNvPr id="5" name="灯片编号占位符 2"/>
          <p:cNvSpPr>
            <a:spLocks noGrp="1"/>
          </p:cNvSpPr>
          <p:nvPr>
            <p:ph type="sldNum" sz="quarter" idx="12"/>
          </p:nvPr>
        </p:nvSpPr>
        <p:spPr>
          <a:xfrm>
            <a:off x="22479" y="6527742"/>
            <a:ext cx="269726" cy="255714"/>
          </a:xfrm>
        </p:spPr>
        <p:txBody>
          <a:bodyPr/>
          <a:lstStyle/>
          <a:p>
            <a:fld id="{57AF16DE-A0D5-4438-950F-5B1E159C2C28}" type="slidenum">
              <a:rPr lang="en-US" smtClean="0"/>
              <a:pPr/>
              <a:t>25</a:t>
            </a:fld>
            <a:endParaRPr lang="en-US" dirty="0"/>
          </a:p>
        </p:txBody>
      </p:sp>
      <p:sp>
        <p:nvSpPr>
          <p:cNvPr id="6"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25</a:t>
            </a:fld>
            <a:endParaRPr lang="en-US" dirty="0"/>
          </a:p>
        </p:txBody>
      </p:sp>
      <p:sp>
        <p:nvSpPr>
          <p:cNvPr id="7" name="灯片编号占位符 2"/>
          <p:cNvSpPr txBox="1">
            <a:spLocks/>
          </p:cNvSpPr>
          <p:nvPr/>
        </p:nvSpPr>
        <p:spPr>
          <a:xfrm>
            <a:off x="-131896" y="6397117"/>
            <a:ext cx="269726" cy="255714"/>
          </a:xfrm>
          <a:prstGeom prst="rect">
            <a:avLst/>
          </a:prstGeom>
        </p:spPr>
        <p:txBody>
          <a:bodyPr vert="horz" lIns="0" tIns="0" rIns="0" bIns="0" anchor="ctr" anchorCtr="0">
            <a:normAutofit/>
          </a:bodyPr>
          <a:lstStyle>
            <a:defPPr>
              <a:defRPr lang="en-US"/>
            </a:defPPr>
            <a:lvl1pPr marL="0" algn="ctr" defTabSz="914400" rtl="0" eaLnBrk="1" latinLnBrk="0" hangingPunct="1">
              <a:defRPr kumimoji="0" sz="1200" b="0" kern="1200">
                <a:solidFill>
                  <a:schemeClr val="tx2"/>
                </a:solidFill>
                <a:latin typeface="Times" panose="02020603060405020304" pitchFamily="18" charset="0"/>
                <a:ea typeface="+mn-ea"/>
                <a:cs typeface="Lucida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AF16DE-A0D5-4438-950F-5B1E159C2C28}" type="slidenum">
              <a:rPr lang="en-US" smtClean="0"/>
              <a:pPr/>
              <a:t>25</a:t>
            </a:fld>
            <a:endParaRPr lang="en-US" dirty="0"/>
          </a:p>
        </p:txBody>
      </p:sp>
      <p:graphicFrame>
        <p:nvGraphicFramePr>
          <p:cNvPr id="9" name="表格 8"/>
          <p:cNvGraphicFramePr>
            <a:graphicFrameLocks noGrp="1"/>
          </p:cNvGraphicFramePr>
          <p:nvPr>
            <p:extLst>
              <p:ext uri="{D42A27DB-BD31-4B8C-83A1-F6EECF244321}">
                <p14:modId xmlns:p14="http://schemas.microsoft.com/office/powerpoint/2010/main" val="1629486149"/>
              </p:ext>
            </p:extLst>
          </p:nvPr>
        </p:nvGraphicFramePr>
        <p:xfrm>
          <a:off x="179512" y="2347848"/>
          <a:ext cx="2243059" cy="3281598"/>
        </p:xfrm>
        <a:graphic>
          <a:graphicData uri="http://schemas.openxmlformats.org/drawingml/2006/table">
            <a:tbl>
              <a:tblPr firstRow="1" bandRow="1">
                <a:tableStyleId>{69CF1AB2-1976-4502-BF36-3FF5EA218861}</a:tableStyleId>
              </a:tblPr>
              <a:tblGrid>
                <a:gridCol w="792088"/>
                <a:gridCol w="1450971"/>
              </a:tblGrid>
              <a:tr h="563962">
                <a:tc>
                  <a:txBody>
                    <a:bodyPr/>
                    <a:lstStyle/>
                    <a:p>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000" b="1" dirty="0" smtClean="0"/>
                        <a:t>CTB:32</a:t>
                      </a:r>
                      <a:r>
                        <a:rPr kumimoji="1" lang="zh-CN" altLang="en-US" sz="2000" b="1" dirty="0" smtClean="0"/>
                        <a:t> </a:t>
                      </a:r>
                      <a:r>
                        <a:rPr kumimoji="1" lang="en-US" altLang="zh-CN" sz="2000" b="1" dirty="0" smtClean="0"/>
                        <a:t>tags</a:t>
                      </a:r>
                    </a:p>
                  </a:txBody>
                  <a:tcPr anchor="ctr"/>
                </a:tc>
              </a:tr>
              <a:tr h="679409">
                <a:tc>
                  <a:txBody>
                    <a:bodyPr/>
                    <a:lstStyle/>
                    <a:p>
                      <a:r>
                        <a:rPr kumimoji="1" lang="zh-CN" altLang="en-US" sz="2400" b="1" dirty="0" smtClean="0"/>
                        <a:t>中国</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zh-CN" sz="2400" b="1" dirty="0" smtClean="0"/>
                        <a:t>NR</a:t>
                      </a:r>
                    </a:p>
                  </a:txBody>
                  <a:tcPr anchor="ctr"/>
                </a:tc>
              </a:tr>
              <a:tr h="679409">
                <a:tc>
                  <a:txBody>
                    <a:bodyPr/>
                    <a:lstStyle/>
                    <a:p>
                      <a:r>
                        <a:rPr kumimoji="1" lang="zh-CN" altLang="en-US" sz="2400" b="1" dirty="0" smtClean="0"/>
                        <a:t>重视</a:t>
                      </a:r>
                      <a:endParaRPr lang="zh-CN" altLang="en-US" sz="2400" b="1" dirty="0"/>
                    </a:p>
                  </a:txBody>
                  <a:tcPr anchor="ctr"/>
                </a:tc>
                <a:tc>
                  <a:txBody>
                    <a:bodyPr/>
                    <a:lstStyle/>
                    <a:p>
                      <a:pPr algn="ctr"/>
                      <a:r>
                        <a:rPr lang="en-US" altLang="zh-CN" sz="2400" b="1" dirty="0" smtClean="0"/>
                        <a:t>VV</a:t>
                      </a:r>
                      <a:endParaRPr lang="zh-CN" altLang="en-US" sz="2400" b="1" dirty="0"/>
                    </a:p>
                  </a:txBody>
                  <a:tcPr anchor="ctr"/>
                </a:tc>
              </a:tr>
              <a:tr h="679409">
                <a:tc>
                  <a:txBody>
                    <a:bodyPr/>
                    <a:lstStyle/>
                    <a:p>
                      <a:r>
                        <a:rPr lang="zh-CN" altLang="en-US" sz="2400" b="1" dirty="0" smtClean="0"/>
                        <a:t>经济</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r h="679409">
                <a:tc>
                  <a:txBody>
                    <a:bodyPr/>
                    <a:lstStyle/>
                    <a:p>
                      <a:r>
                        <a:rPr lang="zh-CN" altLang="en-US" sz="2400" b="1" dirty="0" smtClean="0"/>
                        <a:t>发展</a:t>
                      </a:r>
                      <a:endParaRPr lang="zh-CN" altLang="en-US" sz="2400" b="1" dirty="0"/>
                    </a:p>
                  </a:txBody>
                  <a:tcPr anchor="ctr"/>
                </a:tc>
                <a:tc>
                  <a:txBody>
                    <a:bodyPr/>
                    <a:lstStyle/>
                    <a:p>
                      <a:pPr algn="ctr"/>
                      <a:r>
                        <a:rPr lang="en-US" altLang="zh-CN" sz="2400" b="1" dirty="0" smtClean="0"/>
                        <a:t>NN</a:t>
                      </a:r>
                      <a:endParaRPr lang="zh-CN" altLang="en-US" sz="2400" b="1" dirty="0"/>
                    </a:p>
                  </a:txBody>
                  <a:tcPr anchor="ctr"/>
                </a:tc>
              </a:tr>
            </a:tbl>
          </a:graphicData>
        </a:graphic>
      </p:graphicFrame>
      <p:sp>
        <p:nvSpPr>
          <p:cNvPr id="26" name="TextBox 25"/>
          <p:cNvSpPr txBox="1"/>
          <p:nvPr/>
        </p:nvSpPr>
        <p:spPr>
          <a:xfrm>
            <a:off x="7290779" y="4869160"/>
            <a:ext cx="1529693" cy="584775"/>
          </a:xfrm>
          <a:prstGeom prst="rect">
            <a:avLst/>
          </a:prstGeom>
          <a:noFill/>
        </p:spPr>
        <p:txBody>
          <a:bodyPr wrap="square" rtlCol="0">
            <a:spAutoFit/>
          </a:bodyPr>
          <a:lstStyle/>
          <a:p>
            <a:r>
              <a:rPr lang="en-US" altLang="zh-CN" sz="3200" dirty="0" smtClean="0">
                <a:solidFill>
                  <a:srgbClr val="FF0000"/>
                </a:solidFill>
              </a:rPr>
              <a:t>r</a:t>
            </a:r>
            <a:r>
              <a:rPr lang="en-US" altLang="zh-CN" sz="3200" baseline="30000" dirty="0" smtClean="0">
                <a:solidFill>
                  <a:srgbClr val="FF0000"/>
                </a:solidFill>
              </a:rPr>
              <a:t>2</a:t>
            </a:r>
            <a:r>
              <a:rPr lang="en-US" altLang="zh-CN" sz="3200" dirty="0" smtClean="0">
                <a:solidFill>
                  <a:srgbClr val="FF0000"/>
                </a:solidFill>
              </a:rPr>
              <a:t>=4</a:t>
            </a:r>
            <a:endParaRPr lang="zh-CN" altLang="en-US" sz="3200" dirty="0">
              <a:solidFill>
                <a:srgbClr val="FF0000"/>
              </a:solidFill>
            </a:endParaRPr>
          </a:p>
        </p:txBody>
      </p:sp>
      <p:sp>
        <p:nvSpPr>
          <p:cNvPr id="32" name="TextBox 31"/>
          <p:cNvSpPr txBox="1"/>
          <p:nvPr/>
        </p:nvSpPr>
        <p:spPr>
          <a:xfrm>
            <a:off x="3951169" y="4797152"/>
            <a:ext cx="1268903" cy="584776"/>
          </a:xfrm>
          <a:prstGeom prst="rect">
            <a:avLst/>
          </a:prstGeom>
          <a:noFill/>
        </p:spPr>
        <p:txBody>
          <a:bodyPr wrap="square" rtlCol="0">
            <a:spAutoFit/>
          </a:bodyPr>
          <a:lstStyle/>
          <a:p>
            <a:r>
              <a:rPr lang="en-US" altLang="zh-CN" sz="3200" dirty="0" smtClean="0">
                <a:solidFill>
                  <a:srgbClr val="FF0000"/>
                </a:solidFill>
              </a:rPr>
              <a:t>r=2</a:t>
            </a:r>
            <a:endParaRPr lang="zh-CN" altLang="en-US" sz="3200" dirty="0">
              <a:solidFill>
                <a:srgbClr val="FF0000"/>
              </a:solidFill>
            </a:endParaRPr>
          </a:p>
        </p:txBody>
      </p:sp>
      <p:cxnSp>
        <p:nvCxnSpPr>
          <p:cNvPr id="33" name="直接箭头连接符 32"/>
          <p:cNvCxnSpPr>
            <a:stCxn id="34" idx="0"/>
          </p:cNvCxnSpPr>
          <p:nvPr/>
        </p:nvCxnSpPr>
        <p:spPr>
          <a:xfrm flipV="1">
            <a:off x="3311860" y="4040366"/>
            <a:ext cx="1188132" cy="151905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475656" y="5559420"/>
            <a:ext cx="3672408" cy="461665"/>
          </a:xfrm>
          <a:prstGeom prst="rect">
            <a:avLst/>
          </a:prstGeom>
          <a:noFill/>
          <a:ln>
            <a:noFill/>
          </a:ln>
        </p:spPr>
        <p:txBody>
          <a:bodyPr wrap="square" rtlCol="0">
            <a:spAutoFit/>
          </a:bodyPr>
          <a:lstStyle/>
          <a:p>
            <a:r>
              <a:rPr lang="en-US" altLang="zh-CN" sz="2400" b="1" dirty="0" smtClean="0">
                <a:solidFill>
                  <a:srgbClr val="FF0000"/>
                </a:solidFill>
                <a:latin typeface="Segoe Print" panose="02000600000000000000" pitchFamily="2" charset="0"/>
              </a:rPr>
              <a:t>Possibly-correct</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tag</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set</a:t>
            </a:r>
            <a:endParaRPr lang="zh-CN" altLang="en-US" sz="2400" b="1" dirty="0">
              <a:solidFill>
                <a:srgbClr val="FF0000"/>
              </a:solidFill>
              <a:latin typeface="Segoe Print" panose="02000600000000000000" pitchFamily="2" charset="0"/>
            </a:endParaRPr>
          </a:p>
        </p:txBody>
      </p:sp>
      <p:cxnSp>
        <p:nvCxnSpPr>
          <p:cNvPr id="35" name="直接箭头连接符 36"/>
          <p:cNvCxnSpPr>
            <a:stCxn id="36" idx="0"/>
          </p:cNvCxnSpPr>
          <p:nvPr/>
        </p:nvCxnSpPr>
        <p:spPr>
          <a:xfrm flipH="1" flipV="1">
            <a:off x="6948264" y="4626343"/>
            <a:ext cx="216024" cy="93610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6" name="TextBox 37"/>
          <p:cNvSpPr txBox="1"/>
          <p:nvPr/>
        </p:nvSpPr>
        <p:spPr>
          <a:xfrm>
            <a:off x="5292080" y="5562447"/>
            <a:ext cx="3744416" cy="461665"/>
          </a:xfrm>
          <a:prstGeom prst="rect">
            <a:avLst/>
          </a:prstGeom>
          <a:noFill/>
          <a:ln>
            <a:noFill/>
          </a:ln>
        </p:spPr>
        <p:txBody>
          <a:bodyPr wrap="square" rtlCol="0">
            <a:spAutoFit/>
          </a:bodyPr>
          <a:lstStyle/>
          <a:p>
            <a:r>
              <a:rPr lang="en-US" altLang="zh-CN" sz="2400" b="1" dirty="0" smtClean="0">
                <a:solidFill>
                  <a:srgbClr val="FF0000"/>
                </a:solidFill>
                <a:latin typeface="Segoe Print" panose="02000600000000000000" pitchFamily="2" charset="0"/>
              </a:rPr>
              <a:t>The</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whole</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tag</a:t>
            </a:r>
            <a:r>
              <a:rPr lang="zh-CN" altLang="en-US" sz="2400" b="1" dirty="0" smtClean="0">
                <a:solidFill>
                  <a:srgbClr val="FF0000"/>
                </a:solidFill>
                <a:latin typeface="Segoe Print" panose="02000600000000000000" pitchFamily="2" charset="0"/>
              </a:rPr>
              <a:t> </a:t>
            </a:r>
            <a:r>
              <a:rPr lang="en-US" altLang="zh-CN" sz="2400" b="1" dirty="0" smtClean="0">
                <a:solidFill>
                  <a:srgbClr val="FF0000"/>
                </a:solidFill>
                <a:latin typeface="Segoe Print" panose="02000600000000000000" pitchFamily="2" charset="0"/>
              </a:rPr>
              <a:t>set</a:t>
            </a:r>
            <a:endParaRPr lang="zh-CN" altLang="en-US" sz="2400" b="1" dirty="0">
              <a:solidFill>
                <a:srgbClr val="FF0000"/>
              </a:solidFill>
              <a:latin typeface="Segoe Print" panose="02000600000000000000" pitchFamily="2" charset="0"/>
            </a:endParaRPr>
          </a:p>
        </p:txBody>
      </p:sp>
      <p:grpSp>
        <p:nvGrpSpPr>
          <p:cNvPr id="37" name="组合 8"/>
          <p:cNvGrpSpPr/>
          <p:nvPr/>
        </p:nvGrpSpPr>
        <p:grpSpPr>
          <a:xfrm>
            <a:off x="3633127" y="3004451"/>
            <a:ext cx="1448803" cy="1033159"/>
            <a:chOff x="5866397" y="2157853"/>
            <a:chExt cx="1448803" cy="3537889"/>
          </a:xfrm>
        </p:grpSpPr>
        <p:sp>
          <p:nvSpPr>
            <p:cNvPr id="38" name="左中括号 37"/>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39" name="右中括号 38"/>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40" name="TextBox 11"/>
            <p:cNvSpPr txBox="1"/>
            <p:nvPr/>
          </p:nvSpPr>
          <p:spPr>
            <a:xfrm>
              <a:off x="5896093" y="2398824"/>
              <a:ext cx="1419107" cy="1569660"/>
            </a:xfrm>
            <a:prstGeom prst="rect">
              <a:avLst/>
            </a:prstGeom>
            <a:noFill/>
          </p:spPr>
          <p:txBody>
            <a:bodyPr wrap="square" rtlCol="0">
              <a:spAutoFit/>
            </a:bodyPr>
            <a:lstStyle/>
            <a:p>
              <a:r>
                <a:rPr lang="en-US" altLang="zh-CN" sz="2400" b="1" dirty="0" smtClean="0"/>
                <a:t>[NR,  </a:t>
              </a:r>
              <a:r>
                <a:rPr lang="en-US" altLang="zh-CN" sz="2400" b="1" dirty="0"/>
                <a:t>nr</a:t>
              </a:r>
              <a:r>
                <a:rPr lang="en-US" altLang="zh-CN" sz="2400" b="1" dirty="0" smtClean="0"/>
                <a:t>]</a:t>
              </a:r>
            </a:p>
            <a:p>
              <a:r>
                <a:rPr lang="en-US" altLang="zh-CN" sz="2400" b="1" dirty="0" smtClean="0"/>
                <a:t>[NR,  n]</a:t>
              </a:r>
            </a:p>
          </p:txBody>
        </p:sp>
      </p:grpSp>
      <p:grpSp>
        <p:nvGrpSpPr>
          <p:cNvPr id="41" name="组合 12"/>
          <p:cNvGrpSpPr/>
          <p:nvPr/>
        </p:nvGrpSpPr>
        <p:grpSpPr>
          <a:xfrm>
            <a:off x="6207397" y="2560911"/>
            <a:ext cx="1448803" cy="1860916"/>
            <a:chOff x="5866397" y="2157853"/>
            <a:chExt cx="1448803" cy="3537889"/>
          </a:xfrm>
        </p:grpSpPr>
        <p:sp>
          <p:nvSpPr>
            <p:cNvPr id="42" name="左中括号 41"/>
            <p:cNvSpPr/>
            <p:nvPr/>
          </p:nvSpPr>
          <p:spPr>
            <a:xfrm>
              <a:off x="5866397" y="2157854"/>
              <a:ext cx="653143" cy="35378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43" name="右中括号 42"/>
            <p:cNvSpPr/>
            <p:nvPr/>
          </p:nvSpPr>
          <p:spPr>
            <a:xfrm>
              <a:off x="6519540" y="2157853"/>
              <a:ext cx="760035" cy="3537889"/>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44" name="TextBox 15"/>
            <p:cNvSpPr txBox="1"/>
            <p:nvPr/>
          </p:nvSpPr>
          <p:spPr>
            <a:xfrm>
              <a:off x="5896093" y="2398824"/>
              <a:ext cx="1419107" cy="2984166"/>
            </a:xfrm>
            <a:prstGeom prst="rect">
              <a:avLst/>
            </a:prstGeom>
            <a:noFill/>
          </p:spPr>
          <p:txBody>
            <a:bodyPr wrap="square" rtlCol="0">
              <a:spAutoFit/>
            </a:bodyPr>
            <a:lstStyle/>
            <a:p>
              <a:r>
                <a:rPr lang="en-US" altLang="zh-CN" sz="2400" b="1" dirty="0" smtClean="0"/>
                <a:t>[NR,  ns]</a:t>
              </a:r>
            </a:p>
            <a:p>
              <a:r>
                <a:rPr lang="en-US" altLang="zh-CN" sz="2400" b="1" dirty="0" smtClean="0"/>
                <a:t>[NR,  </a:t>
              </a:r>
              <a:r>
                <a:rPr lang="en-US" altLang="zh-CN" sz="2400" b="1" dirty="0" err="1" smtClean="0"/>
                <a:t>nt</a:t>
              </a:r>
              <a:r>
                <a:rPr lang="en-US" altLang="zh-CN" sz="2400" b="1" dirty="0" smtClean="0"/>
                <a:t>]</a:t>
              </a:r>
            </a:p>
            <a:p>
              <a:r>
                <a:rPr lang="en-US" altLang="zh-CN" sz="2400" b="1" dirty="0" smtClean="0"/>
                <a:t>[NN,  ns]</a:t>
              </a:r>
            </a:p>
            <a:p>
              <a:r>
                <a:rPr lang="en-US" altLang="zh-CN" sz="2400" b="1" dirty="0" smtClean="0"/>
                <a:t>[NN,  </a:t>
              </a:r>
              <a:r>
                <a:rPr lang="en-US" altLang="zh-CN" sz="2400" b="1" dirty="0" err="1" smtClean="0"/>
                <a:t>nt</a:t>
              </a:r>
              <a:r>
                <a:rPr lang="en-US" altLang="zh-CN" sz="2400" b="1" dirty="0" smtClean="0"/>
                <a:t>]</a:t>
              </a:r>
            </a:p>
          </p:txBody>
        </p:sp>
      </p:grpSp>
      <p:sp>
        <p:nvSpPr>
          <p:cNvPr id="46" name="减号 18"/>
          <p:cNvSpPr/>
          <p:nvPr/>
        </p:nvSpPr>
        <p:spPr>
          <a:xfrm>
            <a:off x="5296395" y="3408218"/>
            <a:ext cx="510639" cy="237507"/>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8" name="右箭头 47"/>
          <p:cNvSpPr/>
          <p:nvPr/>
        </p:nvSpPr>
        <p:spPr>
          <a:xfrm>
            <a:off x="2771800" y="2996952"/>
            <a:ext cx="540275" cy="516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1" name="矩形 50"/>
          <p:cNvSpPr/>
          <p:nvPr/>
        </p:nvSpPr>
        <p:spPr>
          <a:xfrm>
            <a:off x="683568" y="6093296"/>
            <a:ext cx="7920880" cy="523220"/>
          </a:xfrm>
          <a:prstGeom prst="rect">
            <a:avLst/>
          </a:prstGeom>
        </p:spPr>
        <p:txBody>
          <a:bodyPr wrap="square">
            <a:spAutoFit/>
          </a:bodyPr>
          <a:lstStyle/>
          <a:p>
            <a:pPr algn="ctr"/>
            <a:r>
              <a:rPr lang="en-US" altLang="zh-CN" sz="2800" b="1" dirty="0">
                <a:solidFill>
                  <a:schemeClr val="accent2"/>
                </a:solidFill>
                <a:latin typeface="Arial"/>
                <a:cs typeface="Arial"/>
              </a:rPr>
              <a:t>Forward-</a:t>
            </a:r>
            <a:r>
              <a:rPr lang="en-US" altLang="zh-CN" sz="2800" b="1" dirty="0" smtClean="0">
                <a:solidFill>
                  <a:schemeClr val="accent2"/>
                </a:solidFill>
                <a:latin typeface="Arial"/>
                <a:cs typeface="Arial"/>
              </a:rPr>
              <a:t>backward: O</a:t>
            </a:r>
            <a:r>
              <a:rPr lang="en-US" altLang="zh-CN" sz="2800" b="1" dirty="0">
                <a:solidFill>
                  <a:schemeClr val="accent2"/>
                </a:solidFill>
                <a:latin typeface="Arial"/>
                <a:cs typeface="Arial"/>
              </a:rPr>
              <a:t>(n|T|</a:t>
            </a:r>
            <a:r>
              <a:rPr lang="en-US" altLang="zh-CN" sz="2800" b="1" baseline="30000" dirty="0">
                <a:solidFill>
                  <a:schemeClr val="accent2"/>
                </a:solidFill>
                <a:latin typeface="Arial"/>
                <a:cs typeface="Arial"/>
              </a:rPr>
              <a:t>2</a:t>
            </a:r>
            <a:r>
              <a:rPr lang="en-US" altLang="zh-CN" sz="2800" b="1" dirty="0" smtClean="0">
                <a:solidFill>
                  <a:schemeClr val="accent2"/>
                </a:solidFill>
                <a:latin typeface="Arial"/>
                <a:cs typeface="Arial"/>
              </a:rPr>
              <a:t>)</a:t>
            </a:r>
            <a:r>
              <a:rPr lang="zh-CN" altLang="en-US" sz="2800" b="1" dirty="0" smtClean="0">
                <a:solidFill>
                  <a:schemeClr val="accent2"/>
                </a:solidFill>
                <a:latin typeface="Arial"/>
                <a:cs typeface="Arial"/>
              </a:rPr>
              <a:t> </a:t>
            </a:r>
            <a:r>
              <a:rPr lang="en-US" altLang="zh-CN" sz="2800" b="1" dirty="0" smtClean="0">
                <a:solidFill>
                  <a:schemeClr val="accent2"/>
                </a:solidFill>
                <a:latin typeface="Arial"/>
                <a:cs typeface="Arial"/>
              </a:rPr>
              <a:t>=&gt;</a:t>
            </a:r>
            <a:r>
              <a:rPr lang="zh-CN" altLang="en-US" sz="2800" b="1" dirty="0" smtClean="0">
                <a:solidFill>
                  <a:schemeClr val="accent2"/>
                </a:solidFill>
                <a:latin typeface="Arial"/>
                <a:cs typeface="Arial"/>
              </a:rPr>
              <a:t> </a:t>
            </a:r>
            <a:r>
              <a:rPr lang="en-US" altLang="zh-CN" sz="2800" b="1" dirty="0" smtClean="0">
                <a:solidFill>
                  <a:schemeClr val="accent2"/>
                </a:solidFill>
                <a:latin typeface="Arial"/>
                <a:cs typeface="Arial"/>
              </a:rPr>
              <a:t>O(nr</a:t>
            </a:r>
            <a:r>
              <a:rPr lang="en-US" altLang="zh-CN" sz="2800" b="1" baseline="30000" dirty="0" smtClean="0">
                <a:solidFill>
                  <a:schemeClr val="accent2"/>
                </a:solidFill>
                <a:latin typeface="Arial"/>
                <a:cs typeface="Arial"/>
              </a:rPr>
              <a:t>4</a:t>
            </a:r>
            <a:r>
              <a:rPr lang="en-US" altLang="zh-CN" sz="2800" b="1" dirty="0" smtClean="0">
                <a:solidFill>
                  <a:schemeClr val="accent2"/>
                </a:solidFill>
                <a:latin typeface="Arial"/>
                <a:cs typeface="Arial"/>
              </a:rPr>
              <a:t>)</a:t>
            </a:r>
            <a:endParaRPr lang="en-US" altLang="zh-CN" sz="2800" b="1" dirty="0">
              <a:solidFill>
                <a:schemeClr val="accent2"/>
              </a:solidFill>
              <a:latin typeface="Arial"/>
              <a:cs typeface="Arial"/>
            </a:endParaRPr>
          </a:p>
        </p:txBody>
      </p:sp>
    </p:spTree>
    <p:extLst>
      <p:ext uri="{BB962C8B-B14F-4D97-AF65-F5344CB8AC3E}">
        <p14:creationId xmlns:p14="http://schemas.microsoft.com/office/powerpoint/2010/main" val="426325445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1259632" y="2780928"/>
            <a:ext cx="7200800" cy="2376264"/>
          </a:xfrm>
          <a:prstGeom prst="rect">
            <a:avLst/>
          </a:prstGeom>
        </p:spPr>
        <p:txBody>
          <a:bodyPr bIns="91440" anchor="b" anchorCtr="0">
            <a:normAutofit fontScale="92500" lnSpcReduction="100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How</a:t>
            </a:r>
            <a:r>
              <a:rPr lang="zh-CN" altLang="en-US" dirty="0" smtClean="0"/>
              <a:t> </a:t>
            </a:r>
            <a:r>
              <a:rPr lang="en-US" altLang="zh-CN" dirty="0" smtClean="0"/>
              <a:t>to</a:t>
            </a:r>
            <a:r>
              <a:rPr lang="zh-CN" altLang="en-US" dirty="0" smtClean="0"/>
              <a:t> </a:t>
            </a:r>
            <a:r>
              <a:rPr lang="en-US" altLang="zh-CN" dirty="0" smtClean="0"/>
              <a:t>perform</a:t>
            </a:r>
            <a:r>
              <a:rPr lang="zh-CN" altLang="en-US" dirty="0" smtClean="0"/>
              <a:t> </a:t>
            </a:r>
            <a:r>
              <a:rPr lang="en-US" altLang="zh-CN" dirty="0" smtClean="0"/>
              <a:t>context-aware</a:t>
            </a:r>
            <a:r>
              <a:rPr lang="zh-CN" altLang="en-US" dirty="0" smtClean="0"/>
              <a:t> </a:t>
            </a:r>
            <a:r>
              <a:rPr lang="en-US" altLang="zh-CN" dirty="0" smtClean="0"/>
              <a:t>pruning?</a:t>
            </a:r>
          </a:p>
          <a:p>
            <a:pPr algn="ctr"/>
            <a:endParaRPr lang="en-US" altLang="zh-CN" dirty="0"/>
          </a:p>
          <a:p>
            <a:pPr algn="ctr"/>
            <a:r>
              <a:rPr lang="en-US" altLang="zh-CN" dirty="0" smtClean="0">
                <a:solidFill>
                  <a:schemeClr val="accent1">
                    <a:lumMod val="60000"/>
                    <a:lumOff val="40000"/>
                  </a:schemeClr>
                </a:solidFill>
              </a:rPr>
              <a:t>Online</a:t>
            </a:r>
            <a:r>
              <a:rPr lang="zh-CN" altLang="en-US" dirty="0" smtClean="0"/>
              <a:t> </a:t>
            </a:r>
            <a:r>
              <a:rPr lang="en-US" altLang="zh-CN" dirty="0" smtClean="0"/>
              <a:t>vs.</a:t>
            </a:r>
            <a:r>
              <a:rPr lang="zh-CN" altLang="en-US" dirty="0" smtClean="0"/>
              <a:t> </a:t>
            </a:r>
            <a:r>
              <a:rPr lang="en-US" altLang="zh-CN" dirty="0" smtClean="0"/>
              <a:t>offline</a:t>
            </a:r>
            <a:endParaRPr lang="zh-CN" altLang="en-US" dirty="0"/>
          </a:p>
        </p:txBody>
      </p:sp>
    </p:spTree>
    <p:extLst>
      <p:ext uri="{BB962C8B-B14F-4D97-AF65-F5344CB8AC3E}">
        <p14:creationId xmlns:p14="http://schemas.microsoft.com/office/powerpoint/2010/main" val="52443538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Offline</a:t>
            </a:r>
            <a:r>
              <a:rPr lang="zh-CN" altLang="en-US" dirty="0" smtClean="0"/>
              <a:t> </a:t>
            </a:r>
            <a:r>
              <a:rPr lang="en-US" altLang="zh-CN" dirty="0" smtClean="0"/>
              <a:t>context-aware</a:t>
            </a:r>
            <a:r>
              <a:rPr lang="zh-CN" altLang="en-US" dirty="0" smtClean="0"/>
              <a:t> </a:t>
            </a:r>
            <a:r>
              <a:rPr lang="en-US" altLang="zh-CN" dirty="0" smtClean="0"/>
              <a:t>pruning</a:t>
            </a:r>
            <a:endParaRPr lang="zh-CN" altLang="en-US" dirty="0"/>
          </a:p>
        </p:txBody>
      </p:sp>
      <p:pic>
        <p:nvPicPr>
          <p:cNvPr id="4" name="内容占位符 3"/>
          <p:cNvPicPr>
            <a:picLocks noGrp="1" noChangeAspect="1"/>
          </p:cNvPicPr>
          <p:nvPr>
            <p:ph sz="quarter" idx="1"/>
          </p:nvPr>
        </p:nvPicPr>
        <p:blipFill>
          <a:blip r:embed="rId3"/>
          <a:srcRect l="4939" r="4939"/>
          <a:stretch>
            <a:fillRect/>
          </a:stretch>
        </p:blipFill>
        <p:spPr>
          <a:xfrm>
            <a:off x="467544" y="1521296"/>
            <a:ext cx="8139641" cy="4788024"/>
          </a:xfrm>
        </p:spPr>
      </p:pic>
    </p:spTree>
    <p:extLst>
      <p:ext uri="{BB962C8B-B14F-4D97-AF65-F5344CB8AC3E}">
        <p14:creationId xmlns:p14="http://schemas.microsoft.com/office/powerpoint/2010/main" val="198364090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pic>
        <p:nvPicPr>
          <p:cNvPr id="2" name="图片 1"/>
          <p:cNvPicPr>
            <a:picLocks noChangeAspect="1"/>
          </p:cNvPicPr>
          <p:nvPr/>
        </p:nvPicPr>
        <p:blipFill>
          <a:blip r:embed="rId3"/>
          <a:stretch>
            <a:fillRect/>
          </a:stretch>
        </p:blipFill>
        <p:spPr>
          <a:xfrm>
            <a:off x="431344" y="1439541"/>
            <a:ext cx="8533144" cy="4365723"/>
          </a:xfrm>
          <a:prstGeom prst="rect">
            <a:avLst/>
          </a:prstGeom>
        </p:spPr>
      </p:pic>
    </p:spTree>
    <p:extLst>
      <p:ext uri="{BB962C8B-B14F-4D97-AF65-F5344CB8AC3E}">
        <p14:creationId xmlns:p14="http://schemas.microsoft.com/office/powerpoint/2010/main" val="40839653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pic>
        <p:nvPicPr>
          <p:cNvPr id="3" name="图片 2"/>
          <p:cNvPicPr>
            <a:picLocks noChangeAspect="1"/>
          </p:cNvPicPr>
          <p:nvPr/>
        </p:nvPicPr>
        <p:blipFill>
          <a:blip r:embed="rId3"/>
          <a:stretch>
            <a:fillRect/>
          </a:stretch>
        </p:blipFill>
        <p:spPr>
          <a:xfrm>
            <a:off x="179512" y="1484784"/>
            <a:ext cx="8640960" cy="4632612"/>
          </a:xfrm>
          <a:prstGeom prst="rect">
            <a:avLst/>
          </a:prstGeom>
        </p:spPr>
      </p:pic>
    </p:spTree>
    <p:extLst>
      <p:ext uri="{BB962C8B-B14F-4D97-AF65-F5344CB8AC3E}">
        <p14:creationId xmlns:p14="http://schemas.microsoft.com/office/powerpoint/2010/main" val="22397671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joint WS&amp;POS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pic>
        <p:nvPicPr>
          <p:cNvPr id="3" name="图片 2"/>
          <p:cNvPicPr>
            <a:picLocks noChangeAspect="1"/>
          </p:cNvPicPr>
          <p:nvPr/>
        </p:nvPicPr>
        <p:blipFill>
          <a:blip r:embed="rId3"/>
          <a:stretch>
            <a:fillRect/>
          </a:stretch>
        </p:blipFill>
        <p:spPr>
          <a:xfrm>
            <a:off x="381916" y="1714872"/>
            <a:ext cx="8366548" cy="4306416"/>
          </a:xfrm>
          <a:prstGeom prst="rect">
            <a:avLst/>
          </a:prstGeom>
        </p:spPr>
      </p:pic>
    </p:spTree>
    <p:extLst>
      <p:ext uri="{BB962C8B-B14F-4D97-AF65-F5344CB8AC3E}">
        <p14:creationId xmlns:p14="http://schemas.microsoft.com/office/powerpoint/2010/main" val="22702401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joint WS&amp;POS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grpSp>
        <p:nvGrpSpPr>
          <p:cNvPr id="5" name="组 4"/>
          <p:cNvGrpSpPr/>
          <p:nvPr/>
        </p:nvGrpSpPr>
        <p:grpSpPr>
          <a:xfrm>
            <a:off x="0" y="2276872"/>
            <a:ext cx="8964488" cy="2495311"/>
            <a:chOff x="-1764704" y="1581761"/>
            <a:chExt cx="10729192" cy="2927359"/>
          </a:xfrm>
        </p:grpSpPr>
        <p:pic>
          <p:nvPicPr>
            <p:cNvPr id="2" name="图片 1"/>
            <p:cNvPicPr>
              <a:picLocks noChangeAspect="1"/>
            </p:cNvPicPr>
            <p:nvPr/>
          </p:nvPicPr>
          <p:blipFill>
            <a:blip r:embed="rId3"/>
            <a:stretch>
              <a:fillRect/>
            </a:stretch>
          </p:blipFill>
          <p:spPr>
            <a:xfrm>
              <a:off x="-1764704" y="1581761"/>
              <a:ext cx="9144000" cy="2927359"/>
            </a:xfrm>
            <a:prstGeom prst="rect">
              <a:avLst/>
            </a:prstGeom>
          </p:spPr>
        </p:pic>
        <p:pic>
          <p:nvPicPr>
            <p:cNvPr id="3" name="图片 2"/>
            <p:cNvPicPr>
              <a:picLocks noChangeAspect="1"/>
            </p:cNvPicPr>
            <p:nvPr/>
          </p:nvPicPr>
          <p:blipFill>
            <a:blip r:embed="rId4"/>
            <a:stretch>
              <a:fillRect/>
            </a:stretch>
          </p:blipFill>
          <p:spPr>
            <a:xfrm>
              <a:off x="7308304" y="1654200"/>
              <a:ext cx="1656184" cy="2840494"/>
            </a:xfrm>
            <a:prstGeom prst="rect">
              <a:avLst/>
            </a:prstGeom>
          </p:spPr>
        </p:pic>
      </p:grpSp>
    </p:spTree>
    <p:extLst>
      <p:ext uri="{BB962C8B-B14F-4D97-AF65-F5344CB8AC3E}">
        <p14:creationId xmlns:p14="http://schemas.microsoft.com/office/powerpoint/2010/main" val="11821258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joint WS&amp;POS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pic>
        <p:nvPicPr>
          <p:cNvPr id="6" name="图片 5"/>
          <p:cNvPicPr>
            <a:picLocks noChangeAspect="1"/>
          </p:cNvPicPr>
          <p:nvPr/>
        </p:nvPicPr>
        <p:blipFill>
          <a:blip r:embed="rId3"/>
          <a:stretch>
            <a:fillRect/>
          </a:stretch>
        </p:blipFill>
        <p:spPr>
          <a:xfrm>
            <a:off x="251520" y="1628800"/>
            <a:ext cx="8589726" cy="4176464"/>
          </a:xfrm>
          <a:prstGeom prst="rect">
            <a:avLst/>
          </a:prstGeom>
        </p:spPr>
      </p:pic>
    </p:spTree>
    <p:extLst>
      <p:ext uri="{BB962C8B-B14F-4D97-AF65-F5344CB8AC3E}">
        <p14:creationId xmlns:p14="http://schemas.microsoft.com/office/powerpoint/2010/main" val="4834609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标题 1"/>
          <p:cNvSpPr txBox="1">
            <a:spLocks/>
          </p:cNvSpPr>
          <p:nvPr/>
        </p:nvSpPr>
        <p:spPr>
          <a:xfrm>
            <a:off x="914400" y="274638"/>
            <a:ext cx="8482136" cy="1143000"/>
          </a:xfrm>
          <a:prstGeom prst="rect">
            <a:avLst/>
          </a:prstGeom>
        </p:spPr>
        <p:txBody>
          <a:bodyPr bIns="91440" anchor="b" anchorCtr="0">
            <a:normAutofit fontScale="97500"/>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dirty="0" smtClean="0"/>
              <a:t>Results</a:t>
            </a:r>
            <a:r>
              <a:rPr lang="zh-CN" altLang="en-US" dirty="0" smtClean="0"/>
              <a:t> </a:t>
            </a:r>
            <a:r>
              <a:rPr lang="en-US" altLang="zh-CN" dirty="0" smtClean="0"/>
              <a:t>–</a:t>
            </a:r>
            <a:r>
              <a:rPr lang="zh-CN" altLang="en-US" dirty="0" smtClean="0"/>
              <a:t> </a:t>
            </a:r>
            <a:r>
              <a:rPr lang="en-US" altLang="zh-CN" dirty="0" smtClean="0"/>
              <a:t>joint WS&amp;POS</a:t>
            </a:r>
            <a:r>
              <a:rPr lang="zh-CN" altLang="en-US" dirty="0" smtClean="0"/>
              <a:t> </a:t>
            </a:r>
            <a:r>
              <a:rPr lang="en-US" altLang="zh-CN" dirty="0" smtClean="0"/>
              <a:t>tagging</a:t>
            </a:r>
            <a:r>
              <a:rPr lang="zh-CN" altLang="en-US" dirty="0" smtClean="0"/>
              <a:t> </a:t>
            </a:r>
            <a:endParaRPr lang="zh-CN" altLang="en-US" dirty="0"/>
          </a:p>
        </p:txBody>
      </p:sp>
      <p:sp>
        <p:nvSpPr>
          <p:cNvPr id="4" name="矩形 3"/>
          <p:cNvSpPr>
            <a:spLocks noChangeArrowheads="1"/>
          </p:cNvSpPr>
          <p:nvPr/>
        </p:nvSpPr>
        <p:spPr bwMode="auto">
          <a:xfrm>
            <a:off x="224656" y="5982379"/>
            <a:ext cx="8705850" cy="461665"/>
          </a:xfrm>
          <a:prstGeom prst="rect">
            <a:avLst/>
          </a:prstGeom>
          <a:solidFill>
            <a:schemeClr val="bg1"/>
          </a:solidFill>
          <a:ln>
            <a:noFill/>
          </a:ln>
          <a:extLst/>
        </p:spPr>
        <p:txBody>
          <a:bodyPr wrap="square">
            <a:spAutoFit/>
          </a:bodyPr>
          <a:lstStyle/>
          <a:p>
            <a:pPr algn="ctr"/>
            <a:endParaRPr lang="zh-CN" altLang="en-US" sz="2400" b="1" dirty="0">
              <a:solidFill>
                <a:srgbClr val="C00000"/>
              </a:solidFill>
              <a:latin typeface="Verdana" pitchFamily="34" charset="0"/>
              <a:ea typeface="华文仿宋" pitchFamily="2" charset="-122"/>
              <a:cs typeface="Verdana" pitchFamily="34" charset="0"/>
            </a:endParaRPr>
          </a:p>
        </p:txBody>
      </p:sp>
      <p:sp>
        <p:nvSpPr>
          <p:cNvPr id="2" name="矩形 1"/>
          <p:cNvSpPr/>
          <p:nvPr/>
        </p:nvSpPr>
        <p:spPr>
          <a:xfrm>
            <a:off x="1403648" y="2719953"/>
            <a:ext cx="6182702" cy="646331"/>
          </a:xfrm>
          <a:prstGeom prst="rect">
            <a:avLst/>
          </a:prstGeom>
        </p:spPr>
        <p:txBody>
          <a:bodyPr wrap="none">
            <a:spAutoFit/>
          </a:bodyPr>
          <a:lstStyle/>
          <a:p>
            <a:r>
              <a:rPr lang="en-US" altLang="zh-TW" sz="3600" dirty="0" smtClean="0"/>
              <a:t>CTB</a:t>
            </a:r>
            <a:r>
              <a:rPr lang="en-US" altLang="zh-CN" sz="3600" dirty="0" smtClean="0"/>
              <a:t>5-test:</a:t>
            </a:r>
            <a:r>
              <a:rPr lang="zh-CN" altLang="en-US" sz="3600" dirty="0" smtClean="0"/>
              <a:t> </a:t>
            </a:r>
            <a:r>
              <a:rPr lang="zh-TW" altLang="en-US" sz="3600" dirty="0" smtClean="0"/>
              <a:t>卢</a:t>
            </a:r>
            <a:r>
              <a:rPr lang="zh-TW" altLang="en-US" sz="3600" dirty="0"/>
              <a:t>森博</a:t>
            </a:r>
            <a:r>
              <a:rPr lang="zh-TW" altLang="en-US" sz="3600" dirty="0" smtClean="0"/>
              <a:t>格</a:t>
            </a:r>
            <a:r>
              <a:rPr lang="en-US" altLang="zh-CN" sz="3600" dirty="0" smtClean="0"/>
              <a:t>/</a:t>
            </a:r>
            <a:r>
              <a:rPr lang="en-US" altLang="zh-TW" sz="3600" dirty="0" smtClean="0"/>
              <a:t>NR</a:t>
            </a:r>
            <a:r>
              <a:rPr lang="zh-CN" altLang="en-US" sz="3600" dirty="0" smtClean="0"/>
              <a:t>  </a:t>
            </a:r>
            <a:r>
              <a:rPr lang="en-US" altLang="zh-CN" sz="3600" dirty="0" smtClean="0"/>
              <a:t>(11</a:t>
            </a:r>
            <a:r>
              <a:rPr lang="zh-CN" altLang="en-US" sz="3600" dirty="0" smtClean="0"/>
              <a:t>次</a:t>
            </a:r>
            <a:r>
              <a:rPr lang="en-US" altLang="zh-CN" sz="3600" dirty="0" smtClean="0"/>
              <a:t>)</a:t>
            </a:r>
            <a:endParaRPr lang="zh-CN" altLang="en-US" sz="3600" dirty="0"/>
          </a:p>
        </p:txBody>
      </p:sp>
      <p:sp>
        <p:nvSpPr>
          <p:cNvPr id="7" name="矩形 6"/>
          <p:cNvSpPr/>
          <p:nvPr/>
        </p:nvSpPr>
        <p:spPr>
          <a:xfrm>
            <a:off x="1403648" y="3502749"/>
            <a:ext cx="7205668" cy="646331"/>
          </a:xfrm>
          <a:prstGeom prst="rect">
            <a:avLst/>
          </a:prstGeom>
        </p:spPr>
        <p:txBody>
          <a:bodyPr wrap="none">
            <a:spAutoFit/>
          </a:bodyPr>
          <a:lstStyle/>
          <a:p>
            <a:r>
              <a:rPr lang="en-US" altLang="zh-CN" sz="3600" dirty="0" smtClean="0"/>
              <a:t>PD-train:</a:t>
            </a:r>
            <a:r>
              <a:rPr lang="zh-CN" altLang="en-US" sz="3600" dirty="0" smtClean="0"/>
              <a:t>卢森堡</a:t>
            </a:r>
            <a:r>
              <a:rPr lang="en-US" altLang="en-US" sz="3600" dirty="0" smtClean="0"/>
              <a:t>/NR </a:t>
            </a:r>
            <a:r>
              <a:rPr lang="zh-CN" altLang="en-US" sz="3600" dirty="0" smtClean="0"/>
              <a:t>克拉泽</a:t>
            </a:r>
            <a:r>
              <a:rPr lang="zh-CN" altLang="en-US" sz="3600" dirty="0"/>
              <a:t>博</a:t>
            </a:r>
            <a:r>
              <a:rPr lang="zh-CN" altLang="en-US" sz="3600" dirty="0" smtClean="0"/>
              <a:t>格</a:t>
            </a:r>
            <a:r>
              <a:rPr lang="en-US" altLang="zh-CN" sz="3600" dirty="0" smtClean="0"/>
              <a:t>/</a:t>
            </a:r>
            <a:r>
              <a:rPr lang="en-US" altLang="zh-TW" sz="3600" dirty="0" smtClean="0"/>
              <a:t>NR</a:t>
            </a:r>
            <a:endParaRPr lang="zh-CN" altLang="en-US" sz="3600" dirty="0"/>
          </a:p>
        </p:txBody>
      </p:sp>
      <p:sp>
        <p:nvSpPr>
          <p:cNvPr id="8" name="内容占位符 2"/>
          <p:cNvSpPr>
            <a:spLocks noGrp="1"/>
          </p:cNvSpPr>
          <p:nvPr>
            <p:ph sz="quarter" idx="1"/>
          </p:nvPr>
        </p:nvSpPr>
        <p:spPr>
          <a:xfrm>
            <a:off x="914400" y="1447800"/>
            <a:ext cx="7772400" cy="4572000"/>
          </a:xfrm>
        </p:spPr>
        <p:txBody>
          <a:bodyPr>
            <a:normAutofit/>
          </a:bodyPr>
          <a:lstStyle/>
          <a:p>
            <a:r>
              <a:rPr lang="en-US" altLang="zh-CN" sz="3200" dirty="0" smtClean="0"/>
              <a:t>Improvements</a:t>
            </a:r>
            <a:r>
              <a:rPr lang="zh-CN" altLang="en-US" sz="3200" dirty="0" smtClean="0"/>
              <a:t> </a:t>
            </a:r>
            <a:r>
              <a:rPr lang="en-US" altLang="zh-CN" sz="3200" dirty="0" smtClean="0"/>
              <a:t>over</a:t>
            </a:r>
            <a:r>
              <a:rPr lang="zh-CN" altLang="en-US" sz="3200" dirty="0" smtClean="0"/>
              <a:t> </a:t>
            </a:r>
            <a:r>
              <a:rPr lang="en-US" altLang="zh-CN" sz="3200" dirty="0" smtClean="0"/>
              <a:t>most</a:t>
            </a:r>
            <a:r>
              <a:rPr lang="zh-CN" altLang="en-US" sz="3200" dirty="0" smtClean="0"/>
              <a:t> </a:t>
            </a:r>
            <a:r>
              <a:rPr lang="en-US" altLang="zh-CN" sz="3200" dirty="0" smtClean="0"/>
              <a:t>word/POSs</a:t>
            </a:r>
          </a:p>
        </p:txBody>
      </p:sp>
    </p:spTree>
    <p:extLst>
      <p:ext uri="{BB962C8B-B14F-4D97-AF65-F5344CB8AC3E}">
        <p14:creationId xmlns:p14="http://schemas.microsoft.com/office/powerpoint/2010/main" val="32633051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Conclusions</a:t>
            </a:r>
            <a:endParaRPr lang="en-US" altLang="zh-CN" dirty="0"/>
          </a:p>
        </p:txBody>
      </p:sp>
      <p:sp>
        <p:nvSpPr>
          <p:cNvPr id="3" name="内容占位符 2"/>
          <p:cNvSpPr>
            <a:spLocks noGrp="1"/>
          </p:cNvSpPr>
          <p:nvPr>
            <p:ph sz="quarter" idx="1"/>
          </p:nvPr>
        </p:nvSpPr>
        <p:spPr/>
        <p:txBody>
          <a:bodyPr>
            <a:normAutofit/>
          </a:bodyPr>
          <a:lstStyle/>
          <a:p>
            <a:r>
              <a:rPr lang="en-US" altLang="zh-CN" sz="3200" dirty="0" smtClean="0"/>
              <a:t>Propose context-aware pruning for coupled sequence labeling</a:t>
            </a:r>
          </a:p>
          <a:p>
            <a:pPr lvl="1"/>
            <a:r>
              <a:rPr lang="en-US" altLang="zh-CN" sz="2800" dirty="0" smtClean="0"/>
              <a:t>Solve the efficiency</a:t>
            </a:r>
          </a:p>
          <a:p>
            <a:pPr lvl="1"/>
            <a:r>
              <a:rPr lang="en-US" altLang="zh-CN" sz="2800" dirty="0" smtClean="0"/>
              <a:t>No</a:t>
            </a:r>
            <a:r>
              <a:rPr lang="zh-CN" altLang="en-US" sz="2800" dirty="0" smtClean="0"/>
              <a:t> </a:t>
            </a:r>
            <a:r>
              <a:rPr lang="en-US" altLang="zh-CN" sz="2800" dirty="0" smtClean="0"/>
              <a:t>need</a:t>
            </a:r>
            <a:r>
              <a:rPr lang="zh-CN" altLang="en-US" sz="2800" dirty="0" smtClean="0"/>
              <a:t> </a:t>
            </a:r>
            <a:r>
              <a:rPr lang="en-US" altLang="zh-CN" sz="2800" dirty="0" smtClean="0"/>
              <a:t>for</a:t>
            </a:r>
            <a:r>
              <a:rPr lang="zh-CN" altLang="en-US" sz="2800" dirty="0" smtClean="0"/>
              <a:t> </a:t>
            </a:r>
            <a:r>
              <a:rPr lang="en-US" altLang="zh-CN" sz="2800" dirty="0" smtClean="0"/>
              <a:t>manual</a:t>
            </a:r>
            <a:r>
              <a:rPr lang="zh-CN" altLang="en-US" sz="2800" dirty="0" smtClean="0"/>
              <a:t> </a:t>
            </a:r>
            <a:r>
              <a:rPr lang="en-US" altLang="zh-CN" sz="2800" dirty="0" smtClean="0"/>
              <a:t>mapping</a:t>
            </a:r>
            <a:r>
              <a:rPr lang="zh-CN" altLang="en-US" sz="2800" dirty="0" smtClean="0"/>
              <a:t> </a:t>
            </a:r>
            <a:r>
              <a:rPr lang="en-US" altLang="zh-CN" sz="2800" dirty="0" smtClean="0"/>
              <a:t>rules</a:t>
            </a:r>
          </a:p>
          <a:p>
            <a:pPr lvl="1"/>
            <a:r>
              <a:rPr lang="en-US" altLang="zh-CN" sz="2800" dirty="0" smtClean="0">
                <a:solidFill>
                  <a:srgbClr val="800000"/>
                </a:solidFill>
              </a:rPr>
              <a:t>The</a:t>
            </a:r>
            <a:r>
              <a:rPr lang="zh-CN" altLang="en-US" sz="2800" dirty="0" smtClean="0">
                <a:solidFill>
                  <a:srgbClr val="800000"/>
                </a:solidFill>
              </a:rPr>
              <a:t> </a:t>
            </a:r>
            <a:r>
              <a:rPr lang="en-US" altLang="zh-CN" sz="2800" dirty="0" smtClean="0">
                <a:solidFill>
                  <a:srgbClr val="800000"/>
                </a:solidFill>
              </a:rPr>
              <a:t>coupled</a:t>
            </a:r>
            <a:r>
              <a:rPr lang="zh-CN" altLang="en-US" sz="2800" dirty="0" smtClean="0">
                <a:solidFill>
                  <a:srgbClr val="800000"/>
                </a:solidFill>
              </a:rPr>
              <a:t> </a:t>
            </a:r>
            <a:r>
              <a:rPr lang="en-US" altLang="zh-CN" sz="2800" dirty="0" smtClean="0">
                <a:solidFill>
                  <a:srgbClr val="800000"/>
                </a:solidFill>
              </a:rPr>
              <a:t>approach</a:t>
            </a:r>
            <a:r>
              <a:rPr lang="zh-CN" altLang="en-US" sz="2800" dirty="0" smtClean="0">
                <a:solidFill>
                  <a:srgbClr val="800000"/>
                </a:solidFill>
              </a:rPr>
              <a:t> </a:t>
            </a:r>
            <a:r>
              <a:rPr lang="en-US" altLang="zh-CN" sz="2800" dirty="0" smtClean="0">
                <a:solidFill>
                  <a:srgbClr val="800000"/>
                </a:solidFill>
              </a:rPr>
              <a:t>is</a:t>
            </a:r>
            <a:r>
              <a:rPr lang="zh-CN" altLang="en-US" sz="2800" dirty="0" smtClean="0">
                <a:solidFill>
                  <a:srgbClr val="800000"/>
                </a:solidFill>
              </a:rPr>
              <a:t> </a:t>
            </a:r>
            <a:r>
              <a:rPr lang="en-US" altLang="zh-CN" sz="2800" dirty="0" smtClean="0">
                <a:solidFill>
                  <a:srgbClr val="800000"/>
                </a:solidFill>
              </a:rPr>
              <a:t>more</a:t>
            </a:r>
            <a:r>
              <a:rPr lang="zh-CN" altLang="en-US" sz="2800" dirty="0" smtClean="0">
                <a:solidFill>
                  <a:srgbClr val="800000"/>
                </a:solidFill>
              </a:rPr>
              <a:t> </a:t>
            </a:r>
            <a:r>
              <a:rPr lang="en-US" altLang="zh-CN" sz="2800" dirty="0" smtClean="0">
                <a:solidFill>
                  <a:srgbClr val="800000"/>
                </a:solidFill>
              </a:rPr>
              <a:t>generally</a:t>
            </a:r>
            <a:r>
              <a:rPr lang="zh-CN" altLang="en-US" sz="2800" dirty="0" smtClean="0">
                <a:solidFill>
                  <a:srgbClr val="800000"/>
                </a:solidFill>
              </a:rPr>
              <a:t> </a:t>
            </a:r>
            <a:r>
              <a:rPr lang="en-US" altLang="zh-CN" sz="2800" dirty="0" smtClean="0">
                <a:solidFill>
                  <a:srgbClr val="800000"/>
                </a:solidFill>
              </a:rPr>
              <a:t>applicable.</a:t>
            </a:r>
          </a:p>
          <a:p>
            <a:r>
              <a:rPr lang="en-US" altLang="zh-CN" sz="3200" dirty="0" smtClean="0"/>
              <a:t>Empirical</a:t>
            </a:r>
            <a:r>
              <a:rPr lang="zh-CN" altLang="en-US" sz="3200" dirty="0" smtClean="0"/>
              <a:t> </a:t>
            </a:r>
            <a:r>
              <a:rPr lang="en-US" altLang="zh-CN" sz="3200" dirty="0" smtClean="0"/>
              <a:t>comparison</a:t>
            </a:r>
            <a:r>
              <a:rPr lang="zh-CN" altLang="en-US" sz="3200" dirty="0" smtClean="0"/>
              <a:t> </a:t>
            </a:r>
            <a:r>
              <a:rPr lang="en-US" altLang="zh-CN" sz="3200" dirty="0" smtClean="0"/>
              <a:t>of</a:t>
            </a:r>
            <a:r>
              <a:rPr lang="zh-CN" altLang="en-US" sz="3200" dirty="0" smtClean="0"/>
              <a:t> </a:t>
            </a:r>
            <a:r>
              <a:rPr lang="en-US" altLang="zh-CN" sz="3200" dirty="0" smtClean="0"/>
              <a:t>online</a:t>
            </a:r>
            <a:r>
              <a:rPr lang="zh-CN" altLang="en-US" sz="3200" dirty="0" smtClean="0"/>
              <a:t> </a:t>
            </a:r>
            <a:r>
              <a:rPr lang="en-US" altLang="zh-CN" sz="3200" dirty="0" smtClean="0"/>
              <a:t>vs.</a:t>
            </a:r>
            <a:r>
              <a:rPr lang="zh-CN" altLang="en-US" sz="3200" dirty="0" smtClean="0"/>
              <a:t> </a:t>
            </a:r>
            <a:r>
              <a:rPr lang="en-US" altLang="zh-CN" sz="3200" dirty="0" smtClean="0"/>
              <a:t>offline</a:t>
            </a:r>
            <a:r>
              <a:rPr lang="zh-CN" altLang="en-US" sz="3200" dirty="0" smtClean="0"/>
              <a:t> </a:t>
            </a:r>
            <a:r>
              <a:rPr lang="en-US" altLang="zh-CN" sz="3200" dirty="0" smtClean="0"/>
              <a:t>pruning,</a:t>
            </a:r>
            <a:r>
              <a:rPr lang="zh-CN" altLang="en-US" sz="3200" dirty="0" smtClean="0"/>
              <a:t> </a:t>
            </a:r>
            <a:r>
              <a:rPr lang="en-US" altLang="zh-CN" sz="3200" dirty="0" smtClean="0"/>
              <a:t>leading</a:t>
            </a:r>
            <a:r>
              <a:rPr lang="zh-CN" altLang="en-US" sz="3200" dirty="0" smtClean="0"/>
              <a:t> </a:t>
            </a:r>
            <a:r>
              <a:rPr lang="en-US" altLang="zh-CN" sz="3200" dirty="0" smtClean="0"/>
              <a:t>to</a:t>
            </a:r>
            <a:r>
              <a:rPr lang="zh-CN" altLang="en-US" sz="3200" dirty="0" smtClean="0"/>
              <a:t> </a:t>
            </a:r>
            <a:r>
              <a:rPr lang="en-US" altLang="zh-CN" sz="3200" dirty="0" smtClean="0"/>
              <a:t>very</a:t>
            </a:r>
            <a:r>
              <a:rPr lang="zh-CN" altLang="en-US" sz="3200" dirty="0" smtClean="0"/>
              <a:t> </a:t>
            </a:r>
            <a:r>
              <a:rPr lang="en-US" altLang="zh-CN" sz="3200" dirty="0" smtClean="0"/>
              <a:t>interesting</a:t>
            </a:r>
            <a:r>
              <a:rPr lang="zh-CN" altLang="en-US" sz="3200" dirty="0" smtClean="0"/>
              <a:t> </a:t>
            </a:r>
            <a:r>
              <a:rPr lang="en-US" altLang="zh-CN" sz="3200" dirty="0" smtClean="0"/>
              <a:t>findings</a:t>
            </a:r>
          </a:p>
        </p:txBody>
      </p:sp>
    </p:spTree>
    <p:extLst>
      <p:ext uri="{BB962C8B-B14F-4D97-AF65-F5344CB8AC3E}">
        <p14:creationId xmlns:p14="http://schemas.microsoft.com/office/powerpoint/2010/main" val="255792598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Future directions</a:t>
            </a:r>
          </a:p>
        </p:txBody>
      </p:sp>
      <p:sp>
        <p:nvSpPr>
          <p:cNvPr id="3" name="内容占位符 2"/>
          <p:cNvSpPr>
            <a:spLocks noGrp="1"/>
          </p:cNvSpPr>
          <p:nvPr>
            <p:ph sz="quarter" idx="1"/>
          </p:nvPr>
        </p:nvSpPr>
        <p:spPr>
          <a:xfrm>
            <a:off x="971600" y="1447800"/>
            <a:ext cx="7920880" cy="5077544"/>
          </a:xfrm>
        </p:spPr>
        <p:txBody>
          <a:bodyPr>
            <a:normAutofit/>
          </a:bodyPr>
          <a:lstStyle/>
          <a:p>
            <a:pPr marL="274320" lvl="1" indent="-274320">
              <a:spcBef>
                <a:spcPts val="580"/>
              </a:spcBef>
              <a:buClr>
                <a:schemeClr val="accent1"/>
              </a:buClr>
            </a:pPr>
            <a:r>
              <a:rPr lang="en-US" altLang="zh-CN" sz="3600" dirty="0" smtClean="0"/>
              <a:t>Annotation conversion</a:t>
            </a:r>
          </a:p>
          <a:p>
            <a:pPr marL="274320" lvl="1" indent="-274320">
              <a:spcBef>
                <a:spcPts val="580"/>
              </a:spcBef>
              <a:buClr>
                <a:schemeClr val="accent1"/>
              </a:buClr>
            </a:pPr>
            <a:r>
              <a:rPr lang="en-US" altLang="zh-CN" sz="3600" dirty="0" smtClean="0"/>
              <a:t>Multi-granularity</a:t>
            </a:r>
            <a:r>
              <a:rPr lang="zh-CN" altLang="en-US" sz="3600" dirty="0" smtClean="0"/>
              <a:t> </a:t>
            </a:r>
            <a:r>
              <a:rPr lang="en-US" altLang="zh-CN" sz="3600" dirty="0" smtClean="0"/>
              <a:t>word</a:t>
            </a:r>
            <a:r>
              <a:rPr lang="zh-CN" altLang="en-US" sz="3600" dirty="0" smtClean="0"/>
              <a:t> </a:t>
            </a:r>
            <a:r>
              <a:rPr lang="en-US" altLang="zh-CN" sz="3600" dirty="0" smtClean="0"/>
              <a:t>segmentation</a:t>
            </a:r>
          </a:p>
        </p:txBody>
      </p:sp>
      <p:pic>
        <p:nvPicPr>
          <p:cNvPr id="4" name="Picture 2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504" y="2931307"/>
            <a:ext cx="8934784" cy="2369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3"/>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7504" y="3861048"/>
            <a:ext cx="8784976"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187978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Acknowledgement</a:t>
            </a:r>
            <a:endParaRPr lang="en-US" altLang="zh-CN" dirty="0"/>
          </a:p>
        </p:txBody>
      </p:sp>
      <p:sp>
        <p:nvSpPr>
          <p:cNvPr id="3" name="内容占位符 2"/>
          <p:cNvSpPr>
            <a:spLocks noGrp="1"/>
          </p:cNvSpPr>
          <p:nvPr>
            <p:ph sz="quarter" idx="1"/>
          </p:nvPr>
        </p:nvSpPr>
        <p:spPr>
          <a:xfrm>
            <a:off x="971600" y="1447800"/>
            <a:ext cx="7920880" cy="5077544"/>
          </a:xfrm>
        </p:spPr>
        <p:txBody>
          <a:bodyPr>
            <a:normAutofit/>
          </a:bodyPr>
          <a:lstStyle/>
          <a:p>
            <a:pPr marL="274320" lvl="1" indent="-274320">
              <a:spcBef>
                <a:spcPts val="580"/>
              </a:spcBef>
              <a:buClr>
                <a:schemeClr val="accent1"/>
              </a:buClr>
            </a:pPr>
            <a:r>
              <a:rPr lang="en-US" altLang="zh-CN" sz="3600" dirty="0" err="1" smtClean="0"/>
              <a:t>Meishan</a:t>
            </a:r>
            <a:r>
              <a:rPr lang="zh-CN" altLang="en-US" sz="3600" dirty="0" smtClean="0"/>
              <a:t> </a:t>
            </a:r>
            <a:r>
              <a:rPr lang="en-US" altLang="zh-CN" sz="3600" dirty="0" smtClean="0"/>
              <a:t>Zhang</a:t>
            </a:r>
          </a:p>
          <a:p>
            <a:pPr marL="274320" lvl="1" indent="-274320">
              <a:spcBef>
                <a:spcPts val="580"/>
              </a:spcBef>
              <a:buClr>
                <a:schemeClr val="accent1"/>
              </a:buClr>
            </a:pPr>
            <a:r>
              <a:rPr lang="en-US" altLang="zh-CN" sz="3600" dirty="0" err="1" smtClean="0"/>
              <a:t>Wenliang</a:t>
            </a:r>
            <a:r>
              <a:rPr lang="zh-CN" altLang="en-US" sz="3600" dirty="0" smtClean="0"/>
              <a:t> </a:t>
            </a:r>
            <a:r>
              <a:rPr lang="en-US" altLang="zh-CN" sz="3600" dirty="0" smtClean="0"/>
              <a:t>Chen</a:t>
            </a:r>
          </a:p>
          <a:p>
            <a:pPr marL="274320" lvl="1" indent="-274320">
              <a:spcBef>
                <a:spcPts val="580"/>
              </a:spcBef>
              <a:buClr>
                <a:schemeClr val="accent1"/>
              </a:buClr>
            </a:pPr>
            <a:r>
              <a:rPr lang="en-US" altLang="zh-CN" sz="3600" dirty="0" smtClean="0"/>
              <a:t>My</a:t>
            </a:r>
            <a:r>
              <a:rPr lang="zh-CN" altLang="en-US" sz="3600" dirty="0" smtClean="0"/>
              <a:t> </a:t>
            </a:r>
            <a:r>
              <a:rPr lang="en-US" altLang="zh-CN" sz="3600" dirty="0" smtClean="0"/>
              <a:t>students:</a:t>
            </a:r>
            <a:r>
              <a:rPr lang="zh-CN" altLang="en-US" sz="3600" dirty="0" smtClean="0"/>
              <a:t> </a:t>
            </a:r>
            <a:r>
              <a:rPr lang="en-US" altLang="zh-CN" sz="3600" dirty="0" smtClean="0"/>
              <a:t>Wei</a:t>
            </a:r>
            <a:r>
              <a:rPr lang="zh-CN" altLang="en-US" sz="3600" dirty="0" smtClean="0"/>
              <a:t> </a:t>
            </a:r>
            <a:r>
              <a:rPr lang="en-US" altLang="zh-CN" sz="3600" dirty="0" smtClean="0"/>
              <a:t>Chen,</a:t>
            </a:r>
            <a:r>
              <a:rPr lang="zh-CN" altLang="en-US" sz="3600" dirty="0" smtClean="0"/>
              <a:t> </a:t>
            </a:r>
            <a:r>
              <a:rPr lang="en-US" altLang="zh-CN" sz="3600" dirty="0" err="1" smtClean="0"/>
              <a:t>Ziwei</a:t>
            </a:r>
            <a:r>
              <a:rPr lang="zh-CN" altLang="en-US" sz="3600" dirty="0" smtClean="0"/>
              <a:t> </a:t>
            </a:r>
            <a:r>
              <a:rPr lang="en-US" altLang="zh-CN" sz="3600" dirty="0" smtClean="0"/>
              <a:t>Fan,</a:t>
            </a:r>
            <a:r>
              <a:rPr lang="zh-CN" altLang="en-US" sz="3600" dirty="0" smtClean="0"/>
              <a:t> </a:t>
            </a:r>
            <a:r>
              <a:rPr lang="en-US" altLang="zh-CN" sz="3600" dirty="0" err="1" smtClean="0"/>
              <a:t>Yue</a:t>
            </a:r>
            <a:r>
              <a:rPr lang="zh-CN" altLang="en-US" sz="3600" dirty="0" smtClean="0"/>
              <a:t> </a:t>
            </a:r>
            <a:r>
              <a:rPr lang="en-US" altLang="zh-CN" sz="3600" dirty="0" smtClean="0"/>
              <a:t>Zhang,</a:t>
            </a:r>
            <a:r>
              <a:rPr lang="zh-CN" altLang="en-US" sz="3600" dirty="0" smtClean="0"/>
              <a:t> </a:t>
            </a:r>
            <a:r>
              <a:rPr lang="en-US" altLang="zh-CN" sz="3600" dirty="0" smtClean="0"/>
              <a:t>…</a:t>
            </a:r>
          </a:p>
        </p:txBody>
      </p:sp>
    </p:spTree>
    <p:extLst>
      <p:ext uri="{BB962C8B-B14F-4D97-AF65-F5344CB8AC3E}">
        <p14:creationId xmlns:p14="http://schemas.microsoft.com/office/powerpoint/2010/main" val="91460073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9512" y="1556792"/>
            <a:ext cx="8712968" cy="1470025"/>
          </a:xfrm>
        </p:spPr>
        <p:txBody>
          <a:bodyPr/>
          <a:lstStyle/>
          <a:p>
            <a:r>
              <a:rPr lang="en-US" altLang="zh-CN" dirty="0" smtClean="0"/>
              <a:t>Thanks for your time!</a:t>
            </a:r>
            <a:br>
              <a:rPr lang="en-US" altLang="zh-CN" dirty="0" smtClean="0"/>
            </a:br>
            <a:r>
              <a:rPr lang="en-US" altLang="zh-CN" dirty="0" smtClean="0"/>
              <a:t>Questions?</a:t>
            </a:r>
            <a:endParaRPr lang="zh-CN" altLang="en-US" dirty="0"/>
          </a:p>
        </p:txBody>
      </p:sp>
      <p:sp>
        <p:nvSpPr>
          <p:cNvPr id="4" name="副标题 3"/>
          <p:cNvSpPr>
            <a:spLocks noGrp="1"/>
          </p:cNvSpPr>
          <p:nvPr>
            <p:ph type="subTitle" idx="1"/>
          </p:nvPr>
        </p:nvSpPr>
        <p:spPr>
          <a:xfrm>
            <a:off x="395536" y="3645024"/>
            <a:ext cx="8568952" cy="1512168"/>
          </a:xfrm>
        </p:spPr>
        <p:txBody>
          <a:bodyPr>
            <a:normAutofit/>
          </a:bodyPr>
          <a:lstStyle/>
          <a:p>
            <a:r>
              <a:rPr lang="en-US" altLang="zh-CN" dirty="0" smtClean="0">
                <a:latin typeface="Verdana" pitchFamily="34" charset="0"/>
                <a:ea typeface="Verdana" pitchFamily="34" charset="0"/>
                <a:cs typeface="Verdana" pitchFamily="34" charset="0"/>
              </a:rPr>
              <a:t>Codes</a:t>
            </a:r>
            <a:r>
              <a:rPr lang="en-US" altLang="zh-CN" dirty="0">
                <a:latin typeface="Verdana" pitchFamily="34" charset="0"/>
                <a:ea typeface="Verdana" pitchFamily="34" charset="0"/>
                <a:cs typeface="Verdana" pitchFamily="34" charset="0"/>
              </a:rPr>
              <a:t> </a:t>
            </a:r>
            <a:r>
              <a:rPr lang="en-US" altLang="zh-CN" dirty="0" smtClean="0">
                <a:latin typeface="Verdana" pitchFamily="34" charset="0"/>
                <a:ea typeface="Verdana" pitchFamily="34" charset="0"/>
                <a:cs typeface="Verdana" pitchFamily="34" charset="0"/>
              </a:rPr>
              <a:t>and all experimental settings are released at </a:t>
            </a:r>
          </a:p>
          <a:p>
            <a:r>
              <a:rPr lang="en-US" altLang="zh-CN" dirty="0" smtClean="0">
                <a:latin typeface="Verdana" pitchFamily="34" charset="0"/>
                <a:ea typeface="Verdana" pitchFamily="34" charset="0"/>
                <a:cs typeface="Verdana" pitchFamily="34" charset="0"/>
                <a:hlinkClick r:id="rId3"/>
              </a:rPr>
              <a:t>http://hlt.suda.edu.cn/~zhli</a:t>
            </a:r>
            <a:endParaRPr lang="en-US" altLang="zh-CN" dirty="0" smtClean="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415632488"/>
      </p:ext>
    </p:extLst>
  </p:cSld>
  <p:clrMapOvr>
    <a:masterClrMapping/>
  </p:clrMapOvr>
  <p:transition xmlns:p14="http://schemas.microsoft.com/office/powerpoint/2010/main" advTm="937"/>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pPr lvl="1"/>
            <a:endParaRPr lang="en-US" altLang="zh-CN" dirty="0" smtClean="0"/>
          </a:p>
          <a:p>
            <a:endParaRPr lang="zh-CN" altLang="en-US" dirty="0"/>
          </a:p>
        </p:txBody>
      </p:sp>
      <p:sp>
        <p:nvSpPr>
          <p:cNvPr id="4" name="标题 1"/>
          <p:cNvSpPr txBox="1">
            <a:spLocks/>
          </p:cNvSpPr>
          <p:nvPr/>
        </p:nvSpPr>
        <p:spPr>
          <a:xfrm>
            <a:off x="714380" y="2780928"/>
            <a:ext cx="7358082" cy="1143000"/>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pPr algn="ctr"/>
            <a:r>
              <a:rPr lang="en-US" altLang="zh-CN" dirty="0" smtClean="0"/>
              <a:t>The coupled model</a:t>
            </a:r>
            <a:endParaRPr lang="zh-CN" altLang="en-US" dirty="0"/>
          </a:p>
        </p:txBody>
      </p:sp>
    </p:spTree>
    <p:extLst>
      <p:ext uri="{BB962C8B-B14F-4D97-AF65-F5344CB8AC3E}">
        <p14:creationId xmlns:p14="http://schemas.microsoft.com/office/powerpoint/2010/main" val="402757900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The coupled CRF model</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748" y="1986560"/>
            <a:ext cx="8902846" cy="458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10103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Features in baseline/coupled model</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357313"/>
            <a:ext cx="6866947" cy="5168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108595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Features in the coupled model</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132856"/>
            <a:ext cx="8327219" cy="3033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a:spLocks noChangeArrowheads="1"/>
          </p:cNvSpPr>
          <p:nvPr/>
        </p:nvSpPr>
        <p:spPr bwMode="auto">
          <a:xfrm>
            <a:off x="5623503" y="1700808"/>
            <a:ext cx="30992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Joint features</a:t>
            </a:r>
            <a:endParaRPr lang="zh-CN" altLang="en-US" sz="2400" b="1" dirty="0">
              <a:solidFill>
                <a:srgbClr val="C00000"/>
              </a:solidFill>
              <a:latin typeface="Verdana" pitchFamily="34" charset="0"/>
              <a:ea typeface="华文仿宋" pitchFamily="2" charset="-122"/>
              <a:cs typeface="Verdana" pitchFamily="34" charset="0"/>
            </a:endParaRPr>
          </a:p>
        </p:txBody>
      </p:sp>
      <p:cxnSp>
        <p:nvCxnSpPr>
          <p:cNvPr id="7" name="直接箭头连接符 6"/>
          <p:cNvCxnSpPr/>
          <p:nvPr/>
        </p:nvCxnSpPr>
        <p:spPr>
          <a:xfrm flipH="1">
            <a:off x="5401095" y="2132856"/>
            <a:ext cx="827089" cy="792088"/>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a:spLocks noChangeArrowheads="1"/>
          </p:cNvSpPr>
          <p:nvPr/>
        </p:nvSpPr>
        <p:spPr bwMode="auto">
          <a:xfrm>
            <a:off x="4788025" y="5443025"/>
            <a:ext cx="36218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Separate features</a:t>
            </a:r>
            <a:endParaRPr lang="zh-CN" altLang="en-US" sz="2400" b="1" dirty="0">
              <a:solidFill>
                <a:srgbClr val="C00000"/>
              </a:solidFill>
              <a:latin typeface="Verdana" pitchFamily="34" charset="0"/>
              <a:ea typeface="华文仿宋" pitchFamily="2" charset="-122"/>
              <a:cs typeface="Verdana" pitchFamily="34" charset="0"/>
            </a:endParaRPr>
          </a:p>
        </p:txBody>
      </p:sp>
      <p:cxnSp>
        <p:nvCxnSpPr>
          <p:cNvPr id="12" name="直接箭头连接符 11"/>
          <p:cNvCxnSpPr/>
          <p:nvPr/>
        </p:nvCxnSpPr>
        <p:spPr>
          <a:xfrm flipH="1" flipV="1">
            <a:off x="6458857" y="4290897"/>
            <a:ext cx="933030" cy="1152128"/>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直接箭头连接符 14"/>
          <p:cNvCxnSpPr/>
          <p:nvPr/>
        </p:nvCxnSpPr>
        <p:spPr>
          <a:xfrm flipH="1" flipV="1">
            <a:off x="6395466" y="4869160"/>
            <a:ext cx="979488" cy="576064"/>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58997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graphicFrame>
        <p:nvGraphicFramePr>
          <p:cNvPr id="10" name="表格 9"/>
          <p:cNvGraphicFramePr>
            <a:graphicFrameLocks noGrp="1"/>
          </p:cNvGraphicFramePr>
          <p:nvPr>
            <p:extLst>
              <p:ext uri="{D42A27DB-BD31-4B8C-83A1-F6EECF244321}">
                <p14:modId xmlns:p14="http://schemas.microsoft.com/office/powerpoint/2010/main" val="1389312183"/>
              </p:ext>
            </p:extLst>
          </p:nvPr>
        </p:nvGraphicFramePr>
        <p:xfrm>
          <a:off x="611559" y="1628800"/>
          <a:ext cx="7737845" cy="3218609"/>
        </p:xfrm>
        <a:graphic>
          <a:graphicData uri="http://schemas.openxmlformats.org/drawingml/2006/table">
            <a:tbl>
              <a:tblPr firstRow="1" bandRow="1">
                <a:tableStyleId>{69CF1AB2-1976-4502-BF36-3FF5EA218861}</a:tableStyleId>
              </a:tblPr>
              <a:tblGrid>
                <a:gridCol w="2664297"/>
                <a:gridCol w="2376264"/>
                <a:gridCol w="2697284"/>
              </a:tblGrid>
              <a:tr h="648072">
                <a:tc>
                  <a:txBody>
                    <a:bodyPr/>
                    <a:lstStyle/>
                    <a:p>
                      <a:pPr algn="ctr"/>
                      <a:r>
                        <a:rPr lang="zh-CN" altLang="en-US" sz="2000" dirty="0" smtClean="0">
                          <a:effectLst/>
                          <a:latin typeface="Verdana" pitchFamily="34" charset="0"/>
                          <a:cs typeface="Verdana" pitchFamily="34" charset="0"/>
                        </a:rPr>
                        <a:t>外交部</a:t>
                      </a:r>
                      <a:r>
                        <a:rPr lang="en-US" altLang="zh-CN" sz="2000" baseline="-25000" dirty="0" smtClean="0">
                          <a:effectLst/>
                          <a:latin typeface="Verdana" pitchFamily="34" charset="0"/>
                          <a:ea typeface="Verdana" pitchFamily="34" charset="0"/>
                          <a:cs typeface="Verdana" pitchFamily="34" charset="0"/>
                        </a:rPr>
                        <a:t>1</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latin typeface="Verdana" pitchFamily="34" charset="0"/>
                          <a:ea typeface="Verdana" pitchFamily="34" charset="0"/>
                          <a:cs typeface="Verdana" pitchFamily="34" charset="0"/>
                        </a:rPr>
                        <a:t>Foreign</a:t>
                      </a:r>
                      <a:r>
                        <a:rPr lang="en-US" altLang="zh-CN" sz="2000" baseline="0" dirty="0" smtClean="0">
                          <a:latin typeface="Verdana" pitchFamily="34" charset="0"/>
                          <a:ea typeface="Verdana" pitchFamily="34" charset="0"/>
                          <a:cs typeface="Verdana" pitchFamily="34" charset="0"/>
                        </a:rPr>
                        <a:t> Ministry</a:t>
                      </a:r>
                      <a:endParaRPr lang="zh-CN" altLang="en-US" sz="2000" dirty="0" smtClean="0">
                        <a:latin typeface="Verdana" pitchFamily="34" charset="0"/>
                        <a:cs typeface="Verdana" pitchFamily="34" charset="0"/>
                      </a:endParaRPr>
                    </a:p>
                  </a:txBody>
                  <a:tcPr marL="0" marR="0" marT="14172" marB="14172"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dirty="0" smtClean="0">
                          <a:effectLst/>
                          <a:latin typeface="Verdana" pitchFamily="34" charset="0"/>
                          <a:cs typeface="Verdana" pitchFamily="34" charset="0"/>
                        </a:rPr>
                        <a:t>发言人</a:t>
                      </a:r>
                      <a:r>
                        <a:rPr lang="en-US" altLang="zh-CN" sz="2000" baseline="-25000" dirty="0" smtClean="0">
                          <a:effectLst/>
                          <a:latin typeface="Verdana" pitchFamily="34" charset="0"/>
                          <a:ea typeface="Verdana" pitchFamily="34" charset="0"/>
                          <a:cs typeface="Verdana" pitchFamily="34" charset="0"/>
                        </a:rPr>
                        <a:t>2</a:t>
                      </a:r>
                      <a:endParaRPr lang="zh-CN" altLang="en-US" sz="2000" dirty="0" smtClean="0">
                        <a:effectLst/>
                        <a:latin typeface="Verdana" pitchFamily="34" charset="0"/>
                        <a:cs typeface="Verdana"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latin typeface="Verdana" pitchFamily="34" charset="0"/>
                          <a:ea typeface="Verdana" pitchFamily="34" charset="0"/>
                          <a:cs typeface="Verdana" pitchFamily="34" charset="0"/>
                        </a:rPr>
                        <a:t>Spokesman</a:t>
                      </a:r>
                      <a:endParaRPr lang="zh-CN" altLang="en-US" sz="2000" dirty="0" smtClean="0">
                        <a:latin typeface="Verdana" pitchFamily="34" charset="0"/>
                        <a:cs typeface="Verdana" pitchFamily="34" charset="0"/>
                      </a:endParaRPr>
                    </a:p>
                  </a:txBody>
                  <a:tcPr marL="0" marR="0" marT="14172" marB="14172" anchor="b"/>
                </a:tc>
                <a:tc>
                  <a:txBody>
                    <a:bodyPr/>
                    <a:lstStyle/>
                    <a:p>
                      <a:pPr algn="ctr"/>
                      <a:r>
                        <a:rPr lang="zh-CN" altLang="en-US" sz="2000" baseline="0" dirty="0" smtClean="0">
                          <a:effectLst/>
                          <a:latin typeface="Verdana" pitchFamily="34" charset="0"/>
                          <a:cs typeface="Verdana" pitchFamily="34" charset="0"/>
                        </a:rPr>
                        <a:t>答</a:t>
                      </a:r>
                      <a:r>
                        <a:rPr lang="en-US" altLang="zh-CN" sz="2000" baseline="-25000" dirty="0" smtClean="0">
                          <a:effectLst/>
                          <a:latin typeface="Verdana" pitchFamily="34" charset="0"/>
                          <a:ea typeface="Verdana" pitchFamily="34" charset="0"/>
                          <a:cs typeface="Verdana"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latin typeface="Verdana" pitchFamily="34" charset="0"/>
                          <a:ea typeface="Verdana" pitchFamily="34" charset="0"/>
                          <a:cs typeface="Verdana" pitchFamily="34" charset="0"/>
                        </a:rPr>
                        <a:t>answers</a:t>
                      </a:r>
                      <a:endParaRPr lang="zh-CN" altLang="en-US" sz="2000" dirty="0" smtClean="0">
                        <a:latin typeface="Verdana" pitchFamily="34" charset="0"/>
                        <a:cs typeface="Verdana" pitchFamily="34" charset="0"/>
                      </a:endParaRPr>
                    </a:p>
                  </a:txBody>
                  <a:tcPr marL="0" marR="0" marT="14172" marB="14172" anchor="b"/>
                </a:tc>
              </a:tr>
              <a:tr h="4369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000" b="1" dirty="0" smtClean="0">
                        <a:effectLst/>
                        <a:latin typeface="Verdana" pitchFamily="34" charset="0"/>
                        <a:cs typeface="Verdana" pitchFamily="34" charset="0"/>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baseline="0" dirty="0" err="1" smtClean="0">
                          <a:effectLst/>
                          <a:latin typeface="Verdana" pitchFamily="34" charset="0"/>
                          <a:ea typeface="Verdana" pitchFamily="34" charset="0"/>
                          <a:cs typeface="Verdana" pitchFamily="34" charset="0"/>
                        </a:rPr>
                        <a:t>NN_n</a:t>
                      </a:r>
                      <a:r>
                        <a:rPr lang="en-US" altLang="zh-CN" sz="2000" b="1" baseline="0" dirty="0" smtClean="0">
                          <a:effectLst/>
                          <a:latin typeface="Verdana" pitchFamily="34" charset="0"/>
                          <a:ea typeface="Verdana" pitchFamily="34" charset="0"/>
                          <a:cs typeface="Verdana" pitchFamily="34" charset="0"/>
                        </a:rPr>
                        <a:t> </a:t>
                      </a:r>
                      <a:endParaRPr lang="zh-CN" altLang="en-US" sz="2000" b="1" dirty="0" smtClean="0">
                        <a:effectLst/>
                        <a:latin typeface="Verdana" pitchFamily="34" charset="0"/>
                        <a:cs typeface="Verdana" pitchFamily="34" charset="0"/>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000" b="1" dirty="0" smtClean="0">
                        <a:effectLst/>
                        <a:latin typeface="Verdana" pitchFamily="34" charset="0"/>
                        <a:cs typeface="Verdana" pitchFamily="34" charset="0"/>
                      </a:endParaRPr>
                    </a:p>
                  </a:txBody>
                  <a:tcPr marL="0" marR="0" marT="0" marB="0" anchor="ctr"/>
                </a:tc>
              </a:tr>
              <a:tr h="18673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000" b="1" dirty="0" smtClean="0">
                        <a:effectLst/>
                        <a:latin typeface="Verdana" pitchFamily="34" charset="0"/>
                        <a:cs typeface="Verdana" pitchFamily="34" charset="0"/>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1" dirty="0" smtClean="0">
                        <a:effectLst/>
                        <a:latin typeface="Verdana" pitchFamily="34" charset="0"/>
                        <a:cs typeface="Verdana"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err="1" smtClean="0">
                          <a:effectLst/>
                          <a:latin typeface="Verdana" pitchFamily="34" charset="0"/>
                          <a:cs typeface="Verdana" pitchFamily="34" charset="0"/>
                        </a:rPr>
                        <a:t>NN_n</a:t>
                      </a:r>
                      <a:r>
                        <a:rPr lang="en-US" altLang="zh-CN" sz="2000" b="1" dirty="0" smtClean="0">
                          <a:effectLst/>
                          <a:latin typeface="Verdana" pitchFamily="34" charset="0"/>
                          <a:cs typeface="Verdana" pitchFamily="34" charset="0"/>
                        </a:rPr>
                        <a:t>^</a:t>
                      </a:r>
                      <a:r>
                        <a:rPr lang="zh-CN" altLang="en-US" sz="2000" b="1" dirty="0" smtClean="0">
                          <a:effectLst/>
                          <a:latin typeface="Verdana" pitchFamily="34" charset="0"/>
                          <a:cs typeface="Verdana" pitchFamily="34" charset="0"/>
                        </a:rPr>
                        <a:t>外交部</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1" dirty="0" smtClean="0">
                        <a:effectLst/>
                        <a:latin typeface="Verdana" pitchFamily="34" charset="0"/>
                        <a:cs typeface="Verdana"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smtClean="0">
                          <a:effectLst/>
                          <a:latin typeface="Verdana" pitchFamily="34" charset="0"/>
                          <a:cs typeface="Verdana" pitchFamily="34" charset="0"/>
                        </a:rPr>
                        <a:t>NN^</a:t>
                      </a:r>
                      <a:r>
                        <a:rPr lang="zh-CN" altLang="en-US" sz="2000" b="1" dirty="0" smtClean="0">
                          <a:effectLst/>
                          <a:latin typeface="Verdana" pitchFamily="34" charset="0"/>
                          <a:cs typeface="Verdana" pitchFamily="34" charset="0"/>
                        </a:rPr>
                        <a:t>外交部</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1" dirty="0" smtClean="0">
                        <a:effectLst/>
                        <a:latin typeface="Verdana" pitchFamily="34" charset="0"/>
                        <a:cs typeface="Verdana"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b="1" dirty="0" smtClean="0">
                          <a:effectLst/>
                          <a:latin typeface="Verdana" pitchFamily="34" charset="0"/>
                          <a:cs typeface="Verdana" pitchFamily="34" charset="0"/>
                        </a:rPr>
                        <a:t>n^</a:t>
                      </a:r>
                      <a:r>
                        <a:rPr lang="zh-CN" altLang="en-US" sz="2000" b="1" dirty="0" smtClean="0">
                          <a:effectLst/>
                          <a:latin typeface="Verdana" pitchFamily="34" charset="0"/>
                          <a:cs typeface="Verdana" pitchFamily="34" charset="0"/>
                        </a:rPr>
                        <a:t>外交部</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000" b="1" dirty="0" smtClean="0">
                        <a:effectLst/>
                        <a:latin typeface="Verdana" pitchFamily="34" charset="0"/>
                        <a:cs typeface="Verdana" pitchFamily="34" charset="0"/>
                      </a:endParaRP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000" b="1" dirty="0" smtClean="0">
                        <a:effectLst/>
                        <a:latin typeface="Verdana" pitchFamily="34" charset="0"/>
                        <a:cs typeface="Verdana" pitchFamily="34" charset="0"/>
                      </a:endParaRPr>
                    </a:p>
                  </a:txBody>
                  <a:tcPr marL="0" marR="0" marT="0" marB="0" anchor="ctr"/>
                </a:tc>
              </a:tr>
            </a:tbl>
          </a:graphicData>
        </a:graphic>
      </p:graphicFrame>
      <p:sp>
        <p:nvSpPr>
          <p:cNvPr id="2" name="标题 1"/>
          <p:cNvSpPr>
            <a:spLocks noGrp="1"/>
          </p:cNvSpPr>
          <p:nvPr>
            <p:ph type="title"/>
          </p:nvPr>
        </p:nvSpPr>
        <p:spPr/>
        <p:txBody>
          <a:bodyPr>
            <a:normAutofit/>
          </a:bodyPr>
          <a:lstStyle/>
          <a:p>
            <a:r>
              <a:rPr lang="en-US" altLang="zh-CN" dirty="0" smtClean="0"/>
              <a:t>Features in the coupled model</a:t>
            </a:r>
            <a:endParaRPr lang="zh-CN" altLang="en-US" dirty="0"/>
          </a:p>
        </p:txBody>
      </p:sp>
      <p:sp>
        <p:nvSpPr>
          <p:cNvPr id="6" name="矩形 5"/>
          <p:cNvSpPr>
            <a:spLocks noChangeArrowheads="1"/>
          </p:cNvSpPr>
          <p:nvPr/>
        </p:nvSpPr>
        <p:spPr bwMode="auto">
          <a:xfrm>
            <a:off x="6137443" y="2924944"/>
            <a:ext cx="29049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Joint features</a:t>
            </a:r>
            <a:endParaRPr lang="zh-CN" altLang="en-US" sz="2400" b="1" dirty="0">
              <a:solidFill>
                <a:srgbClr val="C00000"/>
              </a:solidFill>
              <a:latin typeface="Verdana" pitchFamily="34" charset="0"/>
              <a:ea typeface="华文仿宋" pitchFamily="2" charset="-122"/>
              <a:cs typeface="Verdana" pitchFamily="34" charset="0"/>
            </a:endParaRPr>
          </a:p>
        </p:txBody>
      </p:sp>
      <p:cxnSp>
        <p:nvCxnSpPr>
          <p:cNvPr id="7" name="直接箭头连接符 6"/>
          <p:cNvCxnSpPr/>
          <p:nvPr/>
        </p:nvCxnSpPr>
        <p:spPr>
          <a:xfrm flipH="1">
            <a:off x="5518554" y="3116833"/>
            <a:ext cx="720486" cy="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a:spLocks noChangeArrowheads="1"/>
          </p:cNvSpPr>
          <p:nvPr/>
        </p:nvSpPr>
        <p:spPr bwMode="auto">
          <a:xfrm>
            <a:off x="5940152" y="3918245"/>
            <a:ext cx="3301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b="1" dirty="0" smtClean="0">
                <a:solidFill>
                  <a:srgbClr val="C00000"/>
                </a:solidFill>
                <a:latin typeface="Verdana" pitchFamily="34" charset="0"/>
                <a:ea typeface="Verdana" pitchFamily="34" charset="0"/>
                <a:cs typeface="Verdana" pitchFamily="34" charset="0"/>
              </a:rPr>
              <a:t>Separate features</a:t>
            </a:r>
            <a:endParaRPr lang="zh-CN" altLang="en-US" sz="2400" b="1" dirty="0">
              <a:solidFill>
                <a:srgbClr val="C00000"/>
              </a:solidFill>
              <a:latin typeface="Verdana" pitchFamily="34" charset="0"/>
              <a:ea typeface="华文仿宋" pitchFamily="2" charset="-122"/>
              <a:cs typeface="Verdana" pitchFamily="34" charset="0"/>
            </a:endParaRPr>
          </a:p>
        </p:txBody>
      </p:sp>
      <p:cxnSp>
        <p:nvCxnSpPr>
          <p:cNvPr id="12" name="直接箭头连接符 11"/>
          <p:cNvCxnSpPr/>
          <p:nvPr/>
        </p:nvCxnSpPr>
        <p:spPr>
          <a:xfrm flipH="1" flipV="1">
            <a:off x="5220073" y="3789040"/>
            <a:ext cx="658724" cy="360037"/>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直接箭头连接符 14"/>
          <p:cNvCxnSpPr/>
          <p:nvPr/>
        </p:nvCxnSpPr>
        <p:spPr>
          <a:xfrm flipH="1">
            <a:off x="5220073" y="4149078"/>
            <a:ext cx="658724" cy="148528"/>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262941"/>
            <a:ext cx="2376264" cy="598107"/>
          </a:xfrm>
          <a:prstGeom prst="rect">
            <a:avLst/>
          </a:prstGeom>
          <a:noFill/>
          <a:ln w="9525">
            <a:solidFill>
              <a:srgbClr val="92D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682829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Advantages of our coupled model?</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200" dirty="0" smtClean="0"/>
              <a:t>Both datasets are directly used for training.</a:t>
            </a:r>
          </a:p>
          <a:p>
            <a:r>
              <a:rPr lang="en-US" altLang="zh-CN" sz="3200" dirty="0" smtClean="0"/>
              <a:t>Can use both joint and separate features.</a:t>
            </a:r>
          </a:p>
          <a:p>
            <a:pPr lvl="1"/>
            <a:r>
              <a:rPr lang="en-US" altLang="zh-CN" sz="3200" dirty="0" smtClean="0"/>
              <a:t>Joint features capture the implicit correspondences between annotations.</a:t>
            </a:r>
          </a:p>
          <a:p>
            <a:pPr lvl="1"/>
            <a:r>
              <a:rPr lang="en-US" altLang="zh-CN" sz="3200" dirty="0" smtClean="0"/>
              <a:t>Separate features function as back-off/base features.</a:t>
            </a:r>
            <a:endParaRPr lang="zh-CN" altLang="en-US" sz="3200" dirty="0"/>
          </a:p>
        </p:txBody>
      </p:sp>
    </p:spTree>
    <p:extLst>
      <p:ext uri="{BB962C8B-B14F-4D97-AF65-F5344CB8AC3E}">
        <p14:creationId xmlns:p14="http://schemas.microsoft.com/office/powerpoint/2010/main" val="352227732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Previous work (</a:t>
            </a:r>
            <a:r>
              <a:rPr lang="en-US" altLang="zh-CN" dirty="0" err="1" smtClean="0"/>
              <a:t>Qiu</a:t>
            </a:r>
            <a:r>
              <a:rPr lang="en-US" altLang="zh-CN" dirty="0" smtClean="0"/>
              <a:t>+ 13)</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200" dirty="0" smtClean="0"/>
              <a:t>We are directly inspired by their work.</a:t>
            </a:r>
          </a:p>
          <a:p>
            <a:r>
              <a:rPr lang="en-US" altLang="zh-CN" sz="3200" dirty="0" smtClean="0"/>
              <a:t>Differences from our work</a:t>
            </a:r>
          </a:p>
          <a:p>
            <a:pPr lvl="1"/>
            <a:r>
              <a:rPr lang="en-US" altLang="zh-CN" sz="2800" dirty="0" smtClean="0"/>
              <a:t>Joint word segmentation and POS tagging</a:t>
            </a:r>
          </a:p>
          <a:p>
            <a:pPr lvl="1"/>
            <a:r>
              <a:rPr lang="en-US" altLang="zh-CN" sz="2800" dirty="0" smtClean="0"/>
              <a:t>Linear model with perceptron-like training</a:t>
            </a:r>
          </a:p>
          <a:p>
            <a:pPr lvl="1"/>
            <a:r>
              <a:rPr lang="en-US" altLang="zh-CN" sz="2800" dirty="0" smtClean="0"/>
              <a:t>Only explore separate features</a:t>
            </a:r>
          </a:p>
          <a:p>
            <a:pPr lvl="1"/>
            <a:r>
              <a:rPr lang="en-US" altLang="zh-CN" sz="2800" dirty="0" smtClean="0"/>
              <a:t>Approximate decoding</a:t>
            </a:r>
          </a:p>
          <a:p>
            <a:pPr lvl="1"/>
            <a:r>
              <a:rPr lang="en-US" altLang="zh-CN" sz="2800" dirty="0" smtClean="0"/>
              <a:t>Rely on manually designed mapping functions</a:t>
            </a:r>
          </a:p>
          <a:p>
            <a:pPr lvl="1"/>
            <a:endParaRPr lang="en-US" altLang="zh-CN" dirty="0" smtClean="0"/>
          </a:p>
          <a:p>
            <a:endParaRPr lang="zh-CN" altLang="en-US" dirty="0"/>
          </a:p>
        </p:txBody>
      </p:sp>
    </p:spTree>
    <p:extLst>
      <p:ext uri="{BB962C8B-B14F-4D97-AF65-F5344CB8AC3E}">
        <p14:creationId xmlns:p14="http://schemas.microsoft.com/office/powerpoint/2010/main" val="115908306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
          <p:cNvSpPr>
            <a:spLocks noGrp="1"/>
          </p:cNvSpPr>
          <p:nvPr>
            <p:ph sz="quarter" idx="1"/>
          </p:nvPr>
        </p:nvSpPr>
        <p:spPr>
          <a:xfrm>
            <a:off x="914400" y="1447800"/>
            <a:ext cx="7772400" cy="4572000"/>
          </a:xfrm>
        </p:spPr>
        <p:txBody>
          <a:bodyPr>
            <a:normAutofit/>
          </a:bodyPr>
          <a:lstStyle/>
          <a:p>
            <a:endParaRPr lang="zh-CN" altLang="en-US" dirty="0"/>
          </a:p>
        </p:txBody>
      </p:sp>
      <p:sp>
        <p:nvSpPr>
          <p:cNvPr id="2" name="标题 1"/>
          <p:cNvSpPr>
            <a:spLocks noGrp="1"/>
          </p:cNvSpPr>
          <p:nvPr>
            <p:ph type="title"/>
          </p:nvPr>
        </p:nvSpPr>
        <p:spPr/>
        <p:txBody>
          <a:bodyPr>
            <a:normAutofit/>
          </a:bodyPr>
          <a:lstStyle/>
          <a:p>
            <a:r>
              <a:rPr lang="en-US" altLang="zh-CN" dirty="0" smtClean="0"/>
              <a:t>Guide-feature based method</a:t>
            </a:r>
            <a:endParaRPr lang="zh-CN" altLang="en-US" dirty="0"/>
          </a:p>
        </p:txBody>
      </p:sp>
      <p:sp>
        <p:nvSpPr>
          <p:cNvPr id="4" name="流程图: 文档 3"/>
          <p:cNvSpPr/>
          <p:nvPr/>
        </p:nvSpPr>
        <p:spPr>
          <a:xfrm>
            <a:off x="1403648" y="1855654"/>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rial" pitchFamily="34" charset="0"/>
                <a:cs typeface="Arial" pitchFamily="34" charset="0"/>
              </a:rPr>
              <a:t>PD</a:t>
            </a:r>
          </a:p>
          <a:p>
            <a:pPr algn="ctr"/>
            <a:r>
              <a:rPr lang="zh-CN" altLang="en-US" sz="2400" dirty="0">
                <a:solidFill>
                  <a:schemeClr val="bg1"/>
                </a:solidFill>
                <a:latin typeface="Arial" pitchFamily="34" charset="0"/>
                <a:cs typeface="Arial" pitchFamily="34" charset="0"/>
              </a:rPr>
              <a:t>中国</a:t>
            </a:r>
            <a:r>
              <a:rPr lang="en-US" altLang="zh-CN" sz="2400" dirty="0">
                <a:solidFill>
                  <a:schemeClr val="bg1"/>
                </a:solidFill>
                <a:latin typeface="Arial" pitchFamily="34" charset="0"/>
                <a:cs typeface="Arial" pitchFamily="34" charset="0"/>
              </a:rPr>
              <a:t>/n</a:t>
            </a:r>
          </a:p>
        </p:txBody>
      </p:sp>
      <p:sp>
        <p:nvSpPr>
          <p:cNvPr id="6" name="流程图: 过程 5"/>
          <p:cNvSpPr/>
          <p:nvPr/>
        </p:nvSpPr>
        <p:spPr>
          <a:xfrm>
            <a:off x="4067944" y="2029510"/>
            <a:ext cx="2233935" cy="1008112"/>
          </a:xfrm>
          <a:prstGeom prst="flowChartProcess">
            <a:avLst/>
          </a:prstGeom>
          <a:solidFill>
            <a:srgbClr val="002060"/>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anose="020B0604020202020204" pitchFamily="34" charset="0"/>
                <a:cs typeface="Arial" panose="020B0604020202020204" pitchFamily="34" charset="0"/>
              </a:rPr>
              <a:t>Tagger (PD)</a:t>
            </a:r>
            <a:endParaRPr lang="zh-CN" altLang="en-US" sz="2400" dirty="0">
              <a:solidFill>
                <a:schemeClr val="bg1"/>
              </a:solidFill>
              <a:latin typeface="Arial" panose="020B0604020202020204" pitchFamily="34" charset="0"/>
              <a:cs typeface="Arial" panose="020B0604020202020204" pitchFamily="34" charset="0"/>
            </a:endParaRPr>
          </a:p>
        </p:txBody>
      </p:sp>
      <p:cxnSp>
        <p:nvCxnSpPr>
          <p:cNvPr id="7" name="直接连接符 6"/>
          <p:cNvCxnSpPr>
            <a:stCxn id="4" idx="3"/>
            <a:endCxn id="6" idx="1"/>
          </p:cNvCxnSpPr>
          <p:nvPr/>
        </p:nvCxnSpPr>
        <p:spPr>
          <a:xfrm flipV="1">
            <a:off x="3475350" y="2533566"/>
            <a:ext cx="592594" cy="749"/>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流程图: 文档 8"/>
          <p:cNvSpPr/>
          <p:nvPr/>
        </p:nvSpPr>
        <p:spPr>
          <a:xfrm>
            <a:off x="2555776" y="4087902"/>
            <a:ext cx="2071702" cy="1357322"/>
          </a:xfrm>
          <a:prstGeom prst="flowChartDocument">
            <a:avLst/>
          </a:prstGeom>
          <a:solidFill>
            <a:srgbClr val="983528"/>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rial" pitchFamily="34" charset="0"/>
                <a:cs typeface="Arial" pitchFamily="34" charset="0"/>
              </a:rPr>
              <a:t>CTB</a:t>
            </a:r>
          </a:p>
          <a:p>
            <a:pPr algn="ctr"/>
            <a:r>
              <a:rPr lang="zh-CN" altLang="en-US" sz="2400" dirty="0">
                <a:solidFill>
                  <a:schemeClr val="bg1"/>
                </a:solidFill>
                <a:latin typeface="Arial" pitchFamily="34" charset="0"/>
                <a:cs typeface="Arial" pitchFamily="34" charset="0"/>
              </a:rPr>
              <a:t>中国</a:t>
            </a:r>
            <a:r>
              <a:rPr lang="en-US" altLang="zh-CN" sz="2400" dirty="0">
                <a:solidFill>
                  <a:schemeClr val="bg1"/>
                </a:solidFill>
                <a:latin typeface="Arial" pitchFamily="34" charset="0"/>
                <a:cs typeface="Arial" pitchFamily="34" charset="0"/>
              </a:rPr>
              <a:t>/</a:t>
            </a:r>
            <a:r>
              <a:rPr lang="en-US" altLang="zh-CN" sz="2400" dirty="0" smtClean="0">
                <a:solidFill>
                  <a:schemeClr val="bg1"/>
                </a:solidFill>
                <a:latin typeface="Arial" pitchFamily="34" charset="0"/>
                <a:cs typeface="Arial" pitchFamily="34" charset="0"/>
              </a:rPr>
              <a:t>NR </a:t>
            </a:r>
            <a:r>
              <a:rPr lang="en-US" altLang="zh-CN" sz="2400" dirty="0" smtClean="0">
                <a:solidFill>
                  <a:srgbClr val="FFFF00"/>
                </a:solidFill>
                <a:latin typeface="Arial" pitchFamily="34" charset="0"/>
                <a:cs typeface="Arial" pitchFamily="34" charset="0"/>
              </a:rPr>
              <a:t>(n)</a:t>
            </a:r>
            <a:endParaRPr lang="en-US" altLang="zh-CN" sz="2400" dirty="0">
              <a:solidFill>
                <a:srgbClr val="FFFF00"/>
              </a:solidFill>
              <a:latin typeface="Arial" pitchFamily="34" charset="0"/>
              <a:cs typeface="Arial" pitchFamily="34" charset="0"/>
            </a:endParaRPr>
          </a:p>
        </p:txBody>
      </p:sp>
      <p:sp>
        <p:nvSpPr>
          <p:cNvPr id="10" name="流程图: 过程 9"/>
          <p:cNvSpPr/>
          <p:nvPr/>
        </p:nvSpPr>
        <p:spPr>
          <a:xfrm>
            <a:off x="6238779" y="4134144"/>
            <a:ext cx="2233935" cy="1008112"/>
          </a:xfrm>
          <a:prstGeom prst="flowChartProcess">
            <a:avLst/>
          </a:prstGeom>
          <a:solidFill>
            <a:srgbClr val="002060"/>
          </a:solid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panose="020B0604020202020204" pitchFamily="34" charset="0"/>
                <a:cs typeface="Arial" panose="020B0604020202020204" pitchFamily="34" charset="0"/>
              </a:rPr>
              <a:t>Tagger (CTB)</a:t>
            </a:r>
            <a:endParaRPr lang="zh-CN" altLang="en-US" sz="2400" dirty="0">
              <a:solidFill>
                <a:schemeClr val="bg1"/>
              </a:solidFill>
              <a:latin typeface="Arial" panose="020B0604020202020204" pitchFamily="34" charset="0"/>
              <a:cs typeface="Arial" panose="020B0604020202020204" pitchFamily="34" charset="0"/>
            </a:endParaRPr>
          </a:p>
        </p:txBody>
      </p:sp>
      <p:cxnSp>
        <p:nvCxnSpPr>
          <p:cNvPr id="11" name="直接连接符 10"/>
          <p:cNvCxnSpPr>
            <a:endCxn id="9" idx="0"/>
          </p:cNvCxnSpPr>
          <p:nvPr/>
        </p:nvCxnSpPr>
        <p:spPr>
          <a:xfrm flipH="1">
            <a:off x="3591627" y="3037622"/>
            <a:ext cx="1593284" cy="105028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10" idx="1"/>
          </p:cNvCxnSpPr>
          <p:nvPr/>
        </p:nvCxnSpPr>
        <p:spPr>
          <a:xfrm>
            <a:off x="4639475" y="4638200"/>
            <a:ext cx="1599304"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标题 1"/>
          <p:cNvSpPr txBox="1">
            <a:spLocks/>
          </p:cNvSpPr>
          <p:nvPr/>
        </p:nvSpPr>
        <p:spPr>
          <a:xfrm>
            <a:off x="3995936" y="5301208"/>
            <a:ext cx="5040560" cy="817778"/>
          </a:xfrm>
          <a:prstGeom prst="rect">
            <a:avLst/>
          </a:prstGeom>
        </p:spPr>
        <p:txBody>
          <a:bodyPr bIns="91440" anchor="b" anchorCtr="0">
            <a:normAutofit/>
          </a:bodyPr>
          <a:lstStyle>
            <a:lvl1pPr algn="l" rtl="0" eaLnBrk="1" latinLnBrk="0" hangingPunct="1">
              <a:spcBef>
                <a:spcPct val="0"/>
              </a:spcBef>
              <a:buNone/>
              <a:defRPr kumimoji="0" sz="4000" b="1" kern="1200">
                <a:solidFill>
                  <a:schemeClr val="accent1">
                    <a:lumMod val="75000"/>
                  </a:schemeClr>
                </a:solidFill>
                <a:latin typeface="Times New Roman" pitchFamily="18" charset="0"/>
                <a:ea typeface="+mj-ea"/>
                <a:cs typeface="Times New Roman" pitchFamily="18" charset="0"/>
              </a:defRPr>
            </a:lvl1pPr>
          </a:lstStyle>
          <a:p>
            <a:r>
              <a:rPr lang="en-US" altLang="zh-CN" sz="3200" dirty="0" smtClean="0"/>
              <a:t>Extra guide features</a:t>
            </a:r>
            <a:endParaRPr lang="zh-CN" altLang="en-US" sz="3200" dirty="0"/>
          </a:p>
        </p:txBody>
      </p:sp>
    </p:spTree>
    <p:extLst>
      <p:ext uri="{BB962C8B-B14F-4D97-AF65-F5344CB8AC3E}">
        <p14:creationId xmlns:p14="http://schemas.microsoft.com/office/powerpoint/2010/main" val="148035445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The problem with guide-feature based method</a:t>
            </a:r>
            <a:endParaRPr lang="zh-CN" altLang="en-US" dirty="0"/>
          </a:p>
        </p:txBody>
      </p:sp>
      <p:sp>
        <p:nvSpPr>
          <p:cNvPr id="23" name="内容占位符 2"/>
          <p:cNvSpPr>
            <a:spLocks noGrp="1"/>
          </p:cNvSpPr>
          <p:nvPr>
            <p:ph sz="quarter" idx="1"/>
          </p:nvPr>
        </p:nvSpPr>
        <p:spPr>
          <a:xfrm>
            <a:off x="914400" y="1447800"/>
            <a:ext cx="7772400" cy="4572000"/>
          </a:xfrm>
        </p:spPr>
        <p:txBody>
          <a:bodyPr>
            <a:normAutofit/>
          </a:bodyPr>
          <a:lstStyle/>
          <a:p>
            <a:r>
              <a:rPr lang="en-US" altLang="zh-CN" sz="3600" dirty="0" smtClean="0"/>
              <a:t>The methodology is not elegant: twice training/decoding</a:t>
            </a:r>
          </a:p>
          <a:p>
            <a:r>
              <a:rPr lang="en-US" altLang="zh-CN" sz="3600" dirty="0" smtClean="0"/>
              <a:t>The source data does not directly contribute to the training of the target tagger, and thus seems not fully exploited.  The final target model does not directly learn from the source sentences. </a:t>
            </a:r>
            <a:endParaRPr lang="zh-CN" altLang="en-US" sz="3600" dirty="0"/>
          </a:p>
        </p:txBody>
      </p:sp>
    </p:spTree>
    <p:extLst>
      <p:ext uri="{BB962C8B-B14F-4D97-AF65-F5344CB8AC3E}">
        <p14:creationId xmlns:p14="http://schemas.microsoft.com/office/powerpoint/2010/main" val="296552731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平衡">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平衡">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平衡">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noFill/>
        <a:ln w="6350">
          <a:solidFill>
            <a:schemeClr val="tx1"/>
          </a:solidFill>
          <a:prstDash val="solid"/>
        </a:ln>
      </a:spPr>
      <a:bodyPr rtlCol="0" anchor="ctr"/>
      <a:lstStyle>
        <a:defPPr algn="ctr">
          <a:defRPr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solidFill>
          <a:tailEnd type="triangl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43453</TotalTime>
  <Words>4767</Words>
  <Application>Microsoft Macintosh PowerPoint</Application>
  <PresentationFormat>全屏显示(4:3)</PresentationFormat>
  <Paragraphs>830</Paragraphs>
  <Slides>46</Slides>
  <Notes>46</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平衡</vt:lpstr>
      <vt:lpstr>Fast Coupled Sequence Labeling on Heterogeneous Annotations  via Context-aware Pruning</vt:lpstr>
      <vt:lpstr>An interesting problem in our mind – POS tagging</vt:lpstr>
      <vt:lpstr>An interesting problem in our mind – joint WS&amp;POS tagging</vt:lpstr>
      <vt:lpstr>Challenges</vt:lpstr>
      <vt:lpstr>Previous work</vt:lpstr>
      <vt:lpstr>Previous work</vt:lpstr>
      <vt:lpstr>Two drawbacks of the coupled approach of Li+ 15</vt:lpstr>
      <vt:lpstr>The big picture</vt:lpstr>
      <vt:lpstr>PowerPoint 演示文稿</vt:lpstr>
      <vt:lpstr>A CTB sentence as an example</vt:lpstr>
      <vt:lpstr>Ambiguous labeling (a CTB sentence)</vt:lpstr>
      <vt:lpstr>Ambiguous labeling (a PD sentence)</vt:lpstr>
      <vt:lpstr>PowerPoint 演示文稿</vt:lpstr>
      <vt:lpstr>Learning, supervision</vt:lpstr>
      <vt:lpstr>Ambiguous labeling (partial annotation, natural annotation)</vt:lpstr>
      <vt:lpstr>Train with ambiguous labeling</vt:lpstr>
      <vt:lpstr>PowerPoint 演示文稿</vt:lpstr>
      <vt:lpstr>A CTB sentence as an example</vt:lpstr>
      <vt:lpstr>A CTB sentence as an example</vt:lpstr>
      <vt:lpstr>PowerPoint 演示文稿</vt:lpstr>
      <vt:lpstr>Tag-wise mapping rules  (Qiu+ 13, Li+ 15)</vt:lpstr>
      <vt:lpstr>Tag-wise mapping rules  (Qiu+ 13, Li+ 15)</vt:lpstr>
      <vt:lpstr>PowerPoint 演示文稿</vt:lpstr>
      <vt:lpstr>Context-aware pruning  (r=2, lambda=1.0)</vt:lpstr>
      <vt:lpstr>Context-aware pruning </vt:lpstr>
      <vt:lpstr>PowerPoint 演示文稿</vt:lpstr>
      <vt:lpstr>Offline context-aware pruning</vt:lpstr>
      <vt:lpstr>PowerPoint 演示文稿</vt:lpstr>
      <vt:lpstr>PowerPoint 演示文稿</vt:lpstr>
      <vt:lpstr>PowerPoint 演示文稿</vt:lpstr>
      <vt:lpstr>PowerPoint 演示文稿</vt:lpstr>
      <vt:lpstr>PowerPoint 演示文稿</vt:lpstr>
      <vt:lpstr>PowerPoint 演示文稿</vt:lpstr>
      <vt:lpstr>Conclusions</vt:lpstr>
      <vt:lpstr>Future directions</vt:lpstr>
      <vt:lpstr>Acknowledgement</vt:lpstr>
      <vt:lpstr>Thanks for your time! Questions?</vt:lpstr>
      <vt:lpstr>PowerPoint 演示文稿</vt:lpstr>
      <vt:lpstr>The coupled CRF model</vt:lpstr>
      <vt:lpstr>Features in baseline/coupled model</vt:lpstr>
      <vt:lpstr>Features in the coupled model</vt:lpstr>
      <vt:lpstr>Features in the coupled model</vt:lpstr>
      <vt:lpstr>Advantages of our coupled model?</vt:lpstr>
      <vt:lpstr>Previous work (Qiu+ 13)</vt:lpstr>
      <vt:lpstr>Guide-feature based method</vt:lpstr>
      <vt:lpstr>The problem with guide-feature based method</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emnlp-2016: coupled sequence labeling with pruning </dc:title>
  <dc:subject/>
  <dc:creator>lzh</dc:creator>
  <cp:keywords/>
  <dc:description/>
  <cp:lastModifiedBy>xu hongmei</cp:lastModifiedBy>
  <cp:revision>2427</cp:revision>
  <dcterms:modified xsi:type="dcterms:W3CDTF">2016-09-24T09:24:33Z</dcterms:modified>
  <cp:category/>
</cp:coreProperties>
</file>