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3.xml" ContentType="application/vnd.openxmlformats-officedocument.presentationml.notesSlide+xml"/>
  <Override PartName="/ppt/charts/chart2.xml" ContentType="application/vnd.openxmlformats-officedocument.drawingml.chart+xml"/>
  <Override PartName="/ppt/notesSlides/notesSlide34.xml" ContentType="application/vnd.openxmlformats-officedocument.presentationml.notesSlide+xml"/>
  <Override PartName="/ppt/charts/chart3.xml" ContentType="application/vnd.openxmlformats-officedocument.drawingml.chart+xml"/>
  <Override PartName="/ppt/notesSlides/notesSlide35.xml" ContentType="application/vnd.openxmlformats-officedocument.presentationml.notesSlide+xml"/>
  <Override PartName="/ppt/charts/chart4.xml" ContentType="application/vnd.openxmlformats-officedocument.drawingml.chart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45"/>
  </p:notesMasterIdLst>
  <p:sldIdLst>
    <p:sldId id="495" r:id="rId2"/>
    <p:sldId id="538" r:id="rId3"/>
    <p:sldId id="539" r:id="rId4"/>
    <p:sldId id="541" r:id="rId5"/>
    <p:sldId id="542" r:id="rId6"/>
    <p:sldId id="554" r:id="rId7"/>
    <p:sldId id="555" r:id="rId8"/>
    <p:sldId id="556" r:id="rId9"/>
    <p:sldId id="558" r:id="rId10"/>
    <p:sldId id="578" r:id="rId11"/>
    <p:sldId id="559" r:id="rId12"/>
    <p:sldId id="560" r:id="rId13"/>
    <p:sldId id="561" r:id="rId14"/>
    <p:sldId id="562" r:id="rId15"/>
    <p:sldId id="563" r:id="rId16"/>
    <p:sldId id="571" r:id="rId17"/>
    <p:sldId id="572" r:id="rId18"/>
    <p:sldId id="573" r:id="rId19"/>
    <p:sldId id="574" r:id="rId20"/>
    <p:sldId id="570" r:id="rId21"/>
    <p:sldId id="564" r:id="rId22"/>
    <p:sldId id="565" r:id="rId23"/>
    <p:sldId id="566" r:id="rId24"/>
    <p:sldId id="567" r:id="rId25"/>
    <p:sldId id="568" r:id="rId26"/>
    <p:sldId id="569" r:id="rId27"/>
    <p:sldId id="557" r:id="rId28"/>
    <p:sldId id="488" r:id="rId29"/>
    <p:sldId id="537" r:id="rId30"/>
    <p:sldId id="497" r:id="rId31"/>
    <p:sldId id="547" r:id="rId32"/>
    <p:sldId id="522" r:id="rId33"/>
    <p:sldId id="548" r:id="rId34"/>
    <p:sldId id="549" r:id="rId35"/>
    <p:sldId id="550" r:id="rId36"/>
    <p:sldId id="501" r:id="rId37"/>
    <p:sldId id="516" r:id="rId38"/>
    <p:sldId id="527" r:id="rId39"/>
    <p:sldId id="577" r:id="rId40"/>
    <p:sldId id="544" r:id="rId41"/>
    <p:sldId id="579" r:id="rId42"/>
    <p:sldId id="575" r:id="rId43"/>
    <p:sldId id="576" r:id="rId4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07B9"/>
    <a:srgbClr val="3366FF"/>
    <a:srgbClr val="FF99FF"/>
    <a:srgbClr val="260AF6"/>
    <a:srgbClr val="983528"/>
    <a:srgbClr val="E6A7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85267" autoAdjust="0"/>
  </p:normalViewPr>
  <p:slideViewPr>
    <p:cSldViewPr>
      <p:cViewPr varScale="1">
        <p:scale>
          <a:sx n="56" d="100"/>
          <a:sy n="56" d="100"/>
        </p:scale>
        <p:origin x="-17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5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Baseline CRF</c:v>
                </c:pt>
                <c:pt idx="1">
                  <c:v>Guide-feature based </c:v>
                </c:pt>
                <c:pt idx="2">
                  <c:v>Coupled CRF</c:v>
                </c:pt>
                <c:pt idx="3">
                  <c:v>Joint POS/DP (Li+12)</c:v>
                </c:pt>
              </c:strCache>
            </c:strRef>
          </c:cat>
          <c:val>
            <c:numRef>
              <c:f>Sheet1!$B$2:$B$5</c:f>
              <c:numCache>
                <c:formatCode>G/通用格式</c:formatCode>
                <c:ptCount val="4"/>
                <c:pt idx="0">
                  <c:v>94.1</c:v>
                </c:pt>
                <c:pt idx="1">
                  <c:v>94.81</c:v>
                </c:pt>
                <c:pt idx="2">
                  <c:v>95</c:v>
                </c:pt>
                <c:pt idx="3">
                  <c:v>94.6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818944"/>
        <c:axId val="42849408"/>
      </c:barChart>
      <c:catAx>
        <c:axId val="42818944"/>
        <c:scaling>
          <c:orientation val="minMax"/>
        </c:scaling>
        <c:delete val="0"/>
        <c:axPos val="b"/>
        <c:majorTickMark val="out"/>
        <c:minorTickMark val="none"/>
        <c:tickLblPos val="nextTo"/>
        <c:crossAx val="42849408"/>
        <c:crosses val="autoZero"/>
        <c:auto val="1"/>
        <c:lblAlgn val="ctr"/>
        <c:lblOffset val="100"/>
        <c:noMultiLvlLbl val="0"/>
      </c:catAx>
      <c:valAx>
        <c:axId val="42849408"/>
        <c:scaling>
          <c:orientation val="minMax"/>
        </c:scaling>
        <c:delete val="0"/>
        <c:axPos val="l"/>
        <c:majorGridlines/>
        <c:numFmt formatCode="G/通用格式" sourceLinked="1"/>
        <c:majorTickMark val="out"/>
        <c:minorTickMark val="none"/>
        <c:tickLblPos val="nextTo"/>
        <c:crossAx val="42818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>
          <a:latin typeface="Verdana" pitchFamily="34" charset="0"/>
          <a:ea typeface="Verdana" pitchFamily="34" charset="0"/>
          <a:cs typeface="Verdana" pitchFamily="34" charset="0"/>
        </a:defRPr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Baseline CRF</c:v>
                </c:pt>
                <c:pt idx="1">
                  <c:v>Coupled (full)</c:v>
                </c:pt>
                <c:pt idx="2">
                  <c:v>Coupled (w/ separate)</c:v>
                </c:pt>
                <c:pt idx="3">
                  <c:v>Coupled (w/ joint)</c:v>
                </c:pt>
              </c:strCache>
            </c:strRef>
          </c:cat>
          <c:val>
            <c:numRef>
              <c:f>Sheet1!$B$2:$B$5</c:f>
              <c:numCache>
                <c:formatCode>G/通用格式</c:formatCode>
                <c:ptCount val="4"/>
                <c:pt idx="0">
                  <c:v>94.1</c:v>
                </c:pt>
                <c:pt idx="1">
                  <c:v>95</c:v>
                </c:pt>
                <c:pt idx="2">
                  <c:v>94.43</c:v>
                </c:pt>
                <c:pt idx="3">
                  <c:v>92.9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635072"/>
        <c:axId val="43636608"/>
      </c:barChart>
      <c:catAx>
        <c:axId val="436350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43636608"/>
        <c:crosses val="autoZero"/>
        <c:auto val="1"/>
        <c:lblAlgn val="ctr"/>
        <c:lblOffset val="100"/>
        <c:noMultiLvlLbl val="0"/>
      </c:catAx>
      <c:valAx>
        <c:axId val="43636608"/>
        <c:scaling>
          <c:orientation val="minMax"/>
        </c:scaling>
        <c:delete val="0"/>
        <c:axPos val="l"/>
        <c:majorGridlines/>
        <c:numFmt formatCode="G/通用格式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43635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Baseline CRF</c:v>
                </c:pt>
                <c:pt idx="1">
                  <c:v>Guide-feature based</c:v>
                </c:pt>
                <c:pt idx="2">
                  <c:v>Coupled CRF</c:v>
                </c:pt>
              </c:strCache>
            </c:strRef>
          </c:cat>
          <c:val>
            <c:numRef>
              <c:f>Sheet1!$B$2:$B$4</c:f>
              <c:numCache>
                <c:formatCode>G/通用格式</c:formatCode>
                <c:ptCount val="3"/>
                <c:pt idx="0">
                  <c:v>90.59</c:v>
                </c:pt>
                <c:pt idx="1">
                  <c:v>93.22</c:v>
                </c:pt>
                <c:pt idx="2">
                  <c:v>93.9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820160"/>
        <c:axId val="43821696"/>
      </c:barChart>
      <c:catAx>
        <c:axId val="438201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43821696"/>
        <c:crosses val="autoZero"/>
        <c:auto val="1"/>
        <c:lblAlgn val="ctr"/>
        <c:lblOffset val="100"/>
        <c:noMultiLvlLbl val="0"/>
      </c:catAx>
      <c:valAx>
        <c:axId val="43821696"/>
        <c:scaling>
          <c:orientation val="minMax"/>
        </c:scaling>
        <c:delete val="0"/>
        <c:axPos val="l"/>
        <c:majorGridlines/>
        <c:numFmt formatCode="G/通用格式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43820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Accuracy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Baseline CRF</c:v>
                </c:pt>
                <c:pt idx="1">
                  <c:v>Guide-feature based</c:v>
                </c:pt>
                <c:pt idx="2">
                  <c:v>Baseline CRF + converted PD</c:v>
                </c:pt>
              </c:strCache>
            </c:strRef>
          </c:cat>
          <c:val>
            <c:numRef>
              <c:f>Sheet1!$B$2:$B$4</c:f>
              <c:numCache>
                <c:formatCode>G/通用格式</c:formatCode>
                <c:ptCount val="3"/>
                <c:pt idx="0">
                  <c:v>94.1</c:v>
                </c:pt>
                <c:pt idx="1">
                  <c:v>95</c:v>
                </c:pt>
                <c:pt idx="2">
                  <c:v>94.81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906560"/>
        <c:axId val="43908096"/>
      </c:barChart>
      <c:catAx>
        <c:axId val="43906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43908096"/>
        <c:crosses val="autoZero"/>
        <c:auto val="1"/>
        <c:lblAlgn val="ctr"/>
        <c:lblOffset val="100"/>
        <c:noMultiLvlLbl val="0"/>
      </c:catAx>
      <c:valAx>
        <c:axId val="43908096"/>
        <c:scaling>
          <c:orientation val="minMax"/>
        </c:scaling>
        <c:delete val="0"/>
        <c:axPos val="l"/>
        <c:majorGridlines/>
        <c:numFmt formatCode="G/通用格式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43906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0.39296</cdr:x>
      <cdr:y>0.10314</cdr:y>
    </cdr:from>
    <cdr:to>
      <cdr:x>0.49363</cdr:x>
      <cdr:y>0.1858</cdr:y>
    </cdr:to>
    <cdr:sp macro="" textlink="">
      <cdr:nvSpPr>
        <cdr:cNvPr id="2" name="矩形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19598246">
          <a:off x="3367249" y="499206"/>
          <a:ext cx="862642" cy="4001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zh-CN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zh-CN" sz="2000" b="1" dirty="0" smtClean="0">
              <a:latin typeface="Verdana" pitchFamily="34" charset="0"/>
              <a:ea typeface="华文仿宋" pitchFamily="2" charset="-122"/>
              <a:cs typeface="Verdana" pitchFamily="34" charset="0"/>
            </a:rPr>
            <a:t>+0.7</a:t>
          </a:r>
          <a:endParaRPr lang="zh-CN" altLang="en-US" sz="2000" b="1" dirty="0">
            <a:latin typeface="Verdana" pitchFamily="34" charset="0"/>
            <a:ea typeface="华文仿宋" pitchFamily="2" charset="-122"/>
            <a:cs typeface="Verdana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42E01F-8F97-4C1E-8BBB-36A966D496DC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2F173-A2C5-49AB-B3AB-F72DA91B4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372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Good afternoon, everyone.</a:t>
            </a:r>
          </a:p>
          <a:p>
            <a:r>
              <a:rPr lang="en-US" altLang="zh-CN" baseline="0" dirty="0" smtClean="0"/>
              <a:t>I am Zhenghua Li.</a:t>
            </a:r>
          </a:p>
          <a:p>
            <a:r>
              <a:rPr lang="en-US" altLang="zh-CN" baseline="0" dirty="0" smtClean="0"/>
              <a:t>We come from Soochow University, China.</a:t>
            </a:r>
          </a:p>
          <a:p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964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However, there exist</a:t>
            </a:r>
            <a:r>
              <a:rPr lang="en-US" altLang="zh-CN" baseline="0" dirty="0" smtClean="0"/>
              <a:t> a few obstacles for this research line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First, syntactic non-isomorphism across languages is the most severe and challenging problem, especially when</a:t>
            </a:r>
          </a:p>
          <a:p>
            <a:r>
              <a:rPr lang="en-US" altLang="zh-CN" baseline="0" dirty="0" smtClean="0"/>
              <a:t>the source language and the target language belong to different language families, such as English and Chinese.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The second challenge is that even for the same language, there are many different annotation choices to make during </a:t>
            </a:r>
            <a:r>
              <a:rPr lang="en-US" altLang="zh-CN" baseline="0" dirty="0" err="1" smtClean="0"/>
              <a:t>treebanking</a:t>
            </a:r>
            <a:r>
              <a:rPr lang="en-US" altLang="zh-CN" baseline="0" dirty="0" smtClean="0"/>
              <a:t>.</a:t>
            </a:r>
          </a:p>
          <a:p>
            <a:r>
              <a:rPr lang="en-US" altLang="zh-CN" dirty="0" smtClean="0"/>
              <a:t>One</a:t>
            </a:r>
            <a:r>
              <a:rPr lang="en-US" altLang="zh-CN" baseline="0" dirty="0" smtClean="0"/>
              <a:t> typical example is the</a:t>
            </a:r>
            <a:r>
              <a:rPr lang="en-US" altLang="zh-CN" dirty="0" smtClean="0"/>
              <a:t> noun coordination</a:t>
            </a:r>
            <a:r>
              <a:rPr lang="en-US" altLang="zh-CN" baseline="0" dirty="0" smtClean="0"/>
              <a:t> phrase.</a:t>
            </a:r>
          </a:p>
          <a:p>
            <a:r>
              <a:rPr lang="en-US" altLang="zh-CN" baseline="0" dirty="0" smtClean="0"/>
              <a:t>Should the first </a:t>
            </a:r>
            <a:r>
              <a:rPr lang="en-US" altLang="zh-CN" baseline="0" dirty="0" err="1" smtClean="0"/>
              <a:t>conjuncting</a:t>
            </a:r>
            <a:r>
              <a:rPr lang="en-US" altLang="zh-CN" baseline="0" dirty="0" smtClean="0"/>
              <a:t> noun or the last noun be the head of the whole phrase</a:t>
            </a:r>
          </a:p>
          <a:p>
            <a:r>
              <a:rPr lang="en-US" altLang="zh-CN" baseline="0" dirty="0" smtClean="0"/>
              <a:t>Where should the conjunct word be attached?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Third,</a:t>
            </a:r>
            <a:r>
              <a:rPr lang="en-US" altLang="zh-CN" baseline="0" dirty="0" smtClean="0"/>
              <a:t> if we project a tree of the source-language sentence into the target-language sentence via word alignments, we usually get a partial tree. Then, the problem is how to make use of the target-language sentences with partial trees.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Also, the parsing errors on the source side and the word alignment errors make the bilingual constraints and projected structures contain a lot of noises, and therefore become unreliable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261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However, there exist</a:t>
            </a:r>
            <a:r>
              <a:rPr lang="en-US" altLang="zh-CN" baseline="0" dirty="0" smtClean="0"/>
              <a:t> a few obstacles for this research line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First, syntactic non-isomorphism across languages is the most severe and challenging problem, especially when</a:t>
            </a:r>
          </a:p>
          <a:p>
            <a:r>
              <a:rPr lang="en-US" altLang="zh-CN" baseline="0" dirty="0" smtClean="0"/>
              <a:t>the source language and the target language belong to different language families, such as English and Chinese.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The second challenge is that even for the same language, there are many different annotation choices to make during </a:t>
            </a:r>
            <a:r>
              <a:rPr lang="en-US" altLang="zh-CN" baseline="0" dirty="0" err="1" smtClean="0"/>
              <a:t>treebanking</a:t>
            </a:r>
            <a:r>
              <a:rPr lang="en-US" altLang="zh-CN" baseline="0" dirty="0" smtClean="0"/>
              <a:t>.</a:t>
            </a:r>
          </a:p>
          <a:p>
            <a:r>
              <a:rPr lang="en-US" altLang="zh-CN" dirty="0" smtClean="0"/>
              <a:t>One</a:t>
            </a:r>
            <a:r>
              <a:rPr lang="en-US" altLang="zh-CN" baseline="0" dirty="0" smtClean="0"/>
              <a:t> typical example is the</a:t>
            </a:r>
            <a:r>
              <a:rPr lang="en-US" altLang="zh-CN" dirty="0" smtClean="0"/>
              <a:t> noun coordination</a:t>
            </a:r>
            <a:r>
              <a:rPr lang="en-US" altLang="zh-CN" baseline="0" dirty="0" smtClean="0"/>
              <a:t> phrase.</a:t>
            </a:r>
          </a:p>
          <a:p>
            <a:r>
              <a:rPr lang="en-US" altLang="zh-CN" baseline="0" dirty="0" smtClean="0"/>
              <a:t>Should the first </a:t>
            </a:r>
            <a:r>
              <a:rPr lang="en-US" altLang="zh-CN" baseline="0" dirty="0" err="1" smtClean="0"/>
              <a:t>conjuncting</a:t>
            </a:r>
            <a:r>
              <a:rPr lang="en-US" altLang="zh-CN" baseline="0" dirty="0" smtClean="0"/>
              <a:t> noun or the last noun be the head of the whole phrase</a:t>
            </a:r>
          </a:p>
          <a:p>
            <a:r>
              <a:rPr lang="en-US" altLang="zh-CN" baseline="0" dirty="0" smtClean="0"/>
              <a:t>Where should the conjunct word be attached?</a:t>
            </a:r>
          </a:p>
          <a:p>
            <a:endParaRPr lang="en-US" altLang="zh-CN" baseline="0" dirty="0" smtClean="0"/>
          </a:p>
          <a:p>
            <a:r>
              <a:rPr lang="en-US" altLang="zh-CN" dirty="0" smtClean="0"/>
              <a:t>Third,</a:t>
            </a:r>
            <a:r>
              <a:rPr lang="en-US" altLang="zh-CN" baseline="0" dirty="0" smtClean="0"/>
              <a:t> if we project a tree of the source-language sentence into the target-language sentence via word alignments, we usually get a partial tree. Then, the problem is how to make use of the target-language sentences with partial trees.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Also, the parsing errors on the source side and the word alignment errors make the bilingual constraints and projected structures contain a lot of noises, and therefore become unreliable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261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2617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zh-CN" dirty="0" smtClean="0"/>
              <a:t>Here multilingual</a:t>
            </a:r>
            <a:r>
              <a:rPr lang="en-US" altLang="zh-CN" baseline="0" dirty="0" smtClean="0"/>
              <a:t> DP means tries to improve target-language dependency parsing by making use of bilingual constraints or </a:t>
            </a:r>
          </a:p>
          <a:p>
            <a:pPr lvl="1"/>
            <a:r>
              <a:rPr lang="en-US" altLang="zh-CN" baseline="0" dirty="0" smtClean="0"/>
              <a:t>Source-language resources or parsers.</a:t>
            </a:r>
          </a:p>
          <a:p>
            <a:pPr lvl="1"/>
            <a:endParaRPr lang="en-US" altLang="zh-CN" baseline="0" dirty="0" smtClean="0"/>
          </a:p>
          <a:p>
            <a:pPr lvl="1"/>
            <a:r>
              <a:rPr lang="en-US" altLang="zh-CN" baseline="0" dirty="0" smtClean="0"/>
              <a:t>There are a few motivations behind this research line.</a:t>
            </a:r>
          </a:p>
          <a:p>
            <a:pPr lvl="1"/>
            <a:endParaRPr lang="en-US" altLang="zh-CN" baseline="0" dirty="0" smtClean="0"/>
          </a:p>
          <a:p>
            <a:pPr lvl="1"/>
            <a:r>
              <a:rPr lang="en-US" altLang="zh-CN" baseline="0" dirty="0" smtClean="0"/>
              <a:t>First, a difficult syntactic ambiguity in one language, …</a:t>
            </a:r>
          </a:p>
          <a:p>
            <a:pPr lvl="1"/>
            <a:r>
              <a:rPr lang="en-US" altLang="zh-CN" baseline="0" dirty="0" smtClean="0"/>
              <a:t>For example, PP attachment problem is very challenging in English;</a:t>
            </a:r>
          </a:p>
          <a:p>
            <a:pPr lvl="1"/>
            <a:r>
              <a:rPr lang="en-US" altLang="zh-CN" baseline="0" dirty="0" smtClean="0"/>
              <a:t>however, in Chinese, it is quite easy to attach a Preposition phrase to the correct position.</a:t>
            </a:r>
          </a:p>
          <a:p>
            <a:pPr lvl="1"/>
            <a:endParaRPr lang="en-US" altLang="zh-CN" baseline="0" dirty="0" smtClean="0"/>
          </a:p>
          <a:p>
            <a:pPr lvl="1"/>
            <a:r>
              <a:rPr lang="en-US" altLang="zh-CN" baseline="0" dirty="0" smtClean="0"/>
              <a:t>Second, a more … </a:t>
            </a:r>
          </a:p>
          <a:p>
            <a:pPr lvl="1"/>
            <a:r>
              <a:rPr lang="en-US" altLang="zh-CN" baseline="0" dirty="0" smtClean="0"/>
              <a:t>For example, English </a:t>
            </a:r>
            <a:r>
              <a:rPr lang="en-US" altLang="zh-CN" baseline="0" dirty="0" err="1" smtClean="0"/>
              <a:t>dep</a:t>
            </a:r>
            <a:r>
              <a:rPr lang="en-US" altLang="zh-CN" baseline="0" dirty="0" smtClean="0"/>
              <a:t> parsers can achieve 90% on UAS, whereas Chinese parsers can only achieve 80%.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aseline="0" dirty="0" smtClean="0"/>
              <a:t>Such accuracy gap may be due to the intrinsic difficulty of languages or scale of available labeled data.</a:t>
            </a:r>
          </a:p>
          <a:p>
            <a:pPr lvl="1"/>
            <a:r>
              <a:rPr lang="en-US" altLang="zh-CN" dirty="0" smtClean="0"/>
              <a:t>Therefore,</a:t>
            </a:r>
            <a:r>
              <a:rPr lang="en-US" altLang="zh-CN" baseline="0" dirty="0" smtClean="0"/>
              <a:t> it is reasonable to suppose that the English parser can help Chinese parser on bilingual text.</a:t>
            </a:r>
          </a:p>
          <a:p>
            <a:pPr lvl="1"/>
            <a:endParaRPr lang="en-US" altLang="zh-CN" baseline="0" dirty="0" smtClean="0"/>
          </a:p>
          <a:p>
            <a:pPr lvl="1"/>
            <a:r>
              <a:rPr lang="en-US" altLang="zh-CN" baseline="0" dirty="0" smtClean="0"/>
              <a:t>Third, when the target language has no labeled training data, it is a natural and interesting idea to transfer labeled resources in source language in order to build the target-language parser.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en-US" altLang="zh-CN" dirty="0" smtClean="0"/>
              <a:t>Intrinsic complexity of languages (Chinese vs. English)</a:t>
            </a:r>
          </a:p>
          <a:p>
            <a:pPr lvl="1"/>
            <a:r>
              <a:rPr lang="en-US" altLang="zh-CN" dirty="0" smtClean="0"/>
              <a:t>Scale of labeled resources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More slides</a:t>
            </a:r>
          </a:p>
          <a:p>
            <a:r>
              <a:rPr lang="en-US" altLang="zh-CN" dirty="0" smtClean="0"/>
              <a:t>Give a few examples</a:t>
            </a:r>
          </a:p>
          <a:p>
            <a:endParaRPr lang="en-US" altLang="zh-CN" dirty="0" smtClean="0"/>
          </a:p>
          <a:p>
            <a:pPr lvl="1"/>
            <a:endParaRPr lang="en-US" altLang="zh-CN" baseline="0" dirty="0" smtClean="0"/>
          </a:p>
          <a:p>
            <a:pPr lvl="1"/>
            <a:r>
              <a:rPr lang="en-US" altLang="zh-CN" baseline="0" dirty="0" smtClean="0"/>
              <a:t>For example, English &lt;-&gt; Chinese PP attachment, PP boundary for Chinese</a:t>
            </a:r>
          </a:p>
          <a:p>
            <a:pPr lvl="1"/>
            <a:r>
              <a:rPr lang="en-US" altLang="zh-CN" baseline="0" dirty="0" smtClean="0"/>
              <a:t>Chinese DE structure, attribute clause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</a:t>
            </a:r>
            <a:r>
              <a:rPr lang="en-US" altLang="zh-CN" baseline="0" dirty="0" smtClean="0"/>
              <a:t> figure shows the effect of using different filtering threshold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aseline="0" dirty="0" smtClean="0"/>
              <a:t>the number in parenthesis, we can ignore the second parameter 1.0</a:t>
            </a:r>
            <a:endParaRPr lang="en-US" altLang="zh-CN" dirty="0" smtClean="0"/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and we also show the projection ratio.</a:t>
            </a:r>
          </a:p>
          <a:p>
            <a:r>
              <a:rPr lang="en-US" altLang="zh-CN" baseline="0" dirty="0" smtClean="0"/>
              <a:t>When 0.0, means no filtering, which is also called DCA, the ratio is the highest, but performance is very bad</a:t>
            </a:r>
          </a:p>
          <a:p>
            <a:r>
              <a:rPr lang="en-US" altLang="zh-CN" baseline="0" dirty="0" smtClean="0"/>
              <a:t>0.1 0.5 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We adopt 0.1</a:t>
            </a:r>
          </a:p>
          <a:p>
            <a:r>
              <a:rPr lang="en-US" altLang="zh-CN" baseline="0" dirty="0" smtClean="0"/>
              <a:t>Projection ratio means the proportion of words that get head words after projection.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</a:t>
            </a:r>
            <a:r>
              <a:rPr lang="en-US" altLang="zh-CN" baseline="0" dirty="0" smtClean="0"/>
              <a:t> figure shows the effect of using different filtering threshold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aseline="0" dirty="0" smtClean="0"/>
              <a:t>the number in parenthesis, we can ignore the second parameter 1.0</a:t>
            </a:r>
            <a:endParaRPr lang="en-US" altLang="zh-CN" dirty="0" smtClean="0"/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and we also show the projection ratio.</a:t>
            </a:r>
          </a:p>
          <a:p>
            <a:r>
              <a:rPr lang="en-US" altLang="zh-CN" baseline="0" dirty="0" smtClean="0"/>
              <a:t>When 0.0, means no filtering, which is also called DCA, the ratio is the highest, but performance is very bad</a:t>
            </a:r>
          </a:p>
          <a:p>
            <a:r>
              <a:rPr lang="en-US" altLang="zh-CN" baseline="0" dirty="0" smtClean="0"/>
              <a:t>0.1 0.5 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We adopt 0.1</a:t>
            </a:r>
          </a:p>
          <a:p>
            <a:r>
              <a:rPr lang="en-US" altLang="zh-CN" baseline="0" dirty="0" smtClean="0"/>
              <a:t>Projection ratio means the proportion of words that get head words after projection.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9645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the</a:t>
            </a:r>
            <a:r>
              <a:rPr lang="en-US" altLang="zh-CN" baseline="0" dirty="0" smtClean="0"/>
              <a:t> big picture</a:t>
            </a:r>
          </a:p>
          <a:p>
            <a:r>
              <a:rPr lang="en-US" altLang="zh-CN" baseline="0" dirty="0" smtClean="0"/>
              <a:t>Belongs to semi-supervised parsing</a:t>
            </a:r>
          </a:p>
          <a:p>
            <a:r>
              <a:rPr lang="en-US" altLang="zh-CN" baseline="0" dirty="0" smtClean="0"/>
              <a:t>The idea is to get more high-quality labeled data for Chinese from bilingual texts by projecting English parse trees into Chinese,</a:t>
            </a:r>
          </a:p>
          <a:p>
            <a:r>
              <a:rPr lang="en-US" altLang="zh-CN" baseline="0" dirty="0" smtClean="0"/>
              <a:t>And then combine the manually labeled data with the automatically collected data to train new parsing models, </a:t>
            </a:r>
          </a:p>
          <a:p>
            <a:r>
              <a:rPr lang="en-US" altLang="zh-CN" baseline="0" dirty="0" smtClean="0"/>
              <a:t>In order to improve state-of-the-art Chinese dependency parsers.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29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F173-A2C5-49AB-B3AB-F72DA91B4080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71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圆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zh-CN" altLang="en-US" dirty="0" smtClean="0"/>
              <a:t>单击此处编辑母版标题样式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2000">
                <a:latin typeface="Times New Roman" pitchFamily="18" charset="0"/>
                <a:cs typeface="Times New Roman" pitchFamily="18" charset="0"/>
              </a:defRPr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dirty="0" smtClean="0"/>
              <a:t>单击此处编辑母版文本样式</a:t>
            </a:r>
          </a:p>
          <a:p>
            <a:pPr lvl="1" eaLnBrk="1" latinLnBrk="0" hangingPunct="1"/>
            <a:r>
              <a:rPr lang="zh-CN" altLang="en-US" dirty="0" smtClean="0"/>
              <a:t>第二级</a:t>
            </a:r>
          </a:p>
          <a:p>
            <a:pPr lvl="2" eaLnBrk="1" latinLnBrk="0" hangingPunct="1"/>
            <a:r>
              <a:rPr lang="zh-CN" altLang="en-US" dirty="0" smtClean="0"/>
              <a:t>第三级</a:t>
            </a:r>
          </a:p>
          <a:p>
            <a:pPr lvl="3" eaLnBrk="1" latinLnBrk="0" hangingPunct="1"/>
            <a:r>
              <a:rPr lang="zh-CN" altLang="en-US" dirty="0" smtClean="0"/>
              <a:t>第四级</a:t>
            </a:r>
          </a:p>
          <a:p>
            <a:pPr lvl="4" eaLnBrk="1" latinLnBrk="0" hangingPunct="1"/>
            <a:r>
              <a:rPr lang="zh-CN" altLang="en-US" dirty="0" smtClean="0"/>
              <a:t>第五级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圆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圆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圆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CN" altLang="en-US" dirty="0" smtClean="0"/>
              <a:t>单击此处编辑母版标题样式</a:t>
            </a:r>
            <a:endParaRPr kumimoji="0" 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accent1">
              <a:lumMod val="75000"/>
            </a:schemeClr>
          </a:solidFill>
          <a:latin typeface="Calibri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hlt.suda.edu.cn/~zhli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24" y="3983974"/>
            <a:ext cx="7858180" cy="2016794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Zhenghua </a:t>
            </a: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Li, </a:t>
            </a:r>
            <a:r>
              <a:rPr lang="en-US" altLang="zh-C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Jiayuan</a:t>
            </a:r>
            <a:r>
              <a:rPr lang="en-US" altLang="zh-C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Chao, Min </a:t>
            </a: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Zhang, Wenliang </a:t>
            </a:r>
            <a:r>
              <a:rPr lang="en-US" altLang="zh-C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Chen</a:t>
            </a:r>
          </a:p>
          <a:p>
            <a:r>
              <a:rPr lang="en-US" altLang="zh-C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{zhli13, </a:t>
            </a:r>
            <a:r>
              <a:rPr lang="en-US" altLang="zh-CN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minzhang</a:t>
            </a: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wlchen</a:t>
            </a: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}@</a:t>
            </a:r>
            <a:r>
              <a:rPr lang="en-US" altLang="zh-C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suda.edu.cn;  china_cjy@163.com;</a:t>
            </a:r>
          </a:p>
          <a:p>
            <a:r>
              <a:rPr lang="en-US" altLang="zh-C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Soochow University, China</a:t>
            </a:r>
            <a:endParaRPr lang="zh-CN" alt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1071546"/>
            <a:ext cx="8712968" cy="2214578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solidFill>
                  <a:srgbClr val="1C07B9"/>
                </a:solidFill>
              </a:rPr>
              <a:t>Coupled</a:t>
            </a:r>
            <a:r>
              <a:rPr lang="en-US" altLang="zh-CN" dirty="0" smtClean="0">
                <a:solidFill>
                  <a:schemeClr val="bg1"/>
                </a:solidFill>
              </a:rPr>
              <a:t> Sequence Labeling on </a:t>
            </a:r>
            <a:r>
              <a:rPr lang="en-US" altLang="zh-CN" dirty="0" smtClean="0">
                <a:solidFill>
                  <a:srgbClr val="FFFF00"/>
                </a:solidFill>
              </a:rPr>
              <a:t>Heterogeneous</a:t>
            </a:r>
            <a:r>
              <a:rPr lang="en-US" altLang="zh-CN" dirty="0" smtClean="0">
                <a:solidFill>
                  <a:schemeClr val="bg1"/>
                </a:solidFill>
              </a:rPr>
              <a:t> Annotations (POS tagging)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4005064"/>
            <a:ext cx="8712968" cy="216024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5068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An interesting problem in our mind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The existence of multiple labeled data, with different annotation guidelines or formulations (heterogeneous annotations)</a:t>
            </a:r>
          </a:p>
          <a:p>
            <a:r>
              <a:rPr lang="en-US" altLang="zh-CN" sz="3200" dirty="0" smtClean="0"/>
              <a:t>How to effectively utilize such data?</a:t>
            </a:r>
          </a:p>
          <a:p>
            <a:r>
              <a:rPr lang="en-US" altLang="zh-CN" sz="3200" dirty="0" smtClean="0"/>
              <a:t>How to train a model with heterogeneous data?</a:t>
            </a:r>
            <a:endParaRPr lang="en-US" altLang="zh-CN" sz="3200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19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An interesting problem in our mind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3" name="流程图: 文档 12"/>
          <p:cNvSpPr/>
          <p:nvPr/>
        </p:nvSpPr>
        <p:spPr>
          <a:xfrm>
            <a:off x="196042" y="1653442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CTB</a:t>
            </a:r>
          </a:p>
        </p:txBody>
      </p:sp>
      <p:sp>
        <p:nvSpPr>
          <p:cNvPr id="6" name="流程图: 文档 5"/>
          <p:cNvSpPr/>
          <p:nvPr/>
        </p:nvSpPr>
        <p:spPr>
          <a:xfrm>
            <a:off x="179512" y="4660148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556792"/>
            <a:ext cx="6731718" cy="130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653135"/>
            <a:ext cx="6499164" cy="1245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丁字箭头 2"/>
          <p:cNvSpPr/>
          <p:nvPr/>
        </p:nvSpPr>
        <p:spPr>
          <a:xfrm rot="16200000" flipV="1">
            <a:off x="1379520" y="2877065"/>
            <a:ext cx="924604" cy="1740443"/>
          </a:xfrm>
          <a:prstGeom prst="leftRightUpArrow">
            <a:avLst/>
          </a:prstGeom>
          <a:noFill/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err="1">
              <a:solidFill>
                <a:schemeClr val="tx1"/>
              </a:solidFill>
            </a:endParaRPr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3059832" y="3212976"/>
            <a:ext cx="5040560" cy="817778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altLang="zh-CN" sz="3200" dirty="0" smtClean="0"/>
              <a:t>Train a better model?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419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Challenges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How to capture the </a:t>
            </a:r>
            <a:r>
              <a:rPr lang="en-US" altLang="zh-CN" dirty="0" smtClean="0">
                <a:solidFill>
                  <a:srgbClr val="1C07B9"/>
                </a:solidFill>
              </a:rPr>
              <a:t>structure/tag correspondences </a:t>
            </a:r>
            <a:r>
              <a:rPr lang="en-US" altLang="zh-CN" dirty="0" smtClean="0"/>
              <a:t>between two guidelines?</a:t>
            </a:r>
          </a:p>
          <a:p>
            <a:pPr lvl="1"/>
            <a:r>
              <a:rPr lang="en-US" altLang="zh-CN" dirty="0" smtClean="0"/>
              <a:t>Usually context-dependent. Hard to represent with rules.</a:t>
            </a:r>
          </a:p>
          <a:p>
            <a:r>
              <a:rPr lang="en-US" altLang="zh-CN" dirty="0" smtClean="0"/>
              <a:t>The datasets (PD/CTB) are typically </a:t>
            </a:r>
            <a:r>
              <a:rPr lang="en-US" altLang="zh-CN" dirty="0" smtClean="0">
                <a:solidFill>
                  <a:srgbClr val="1C07B9"/>
                </a:solidFill>
              </a:rPr>
              <a:t>non-overlapping</a:t>
            </a:r>
            <a:r>
              <a:rPr lang="en-US" altLang="zh-CN" dirty="0" smtClean="0"/>
              <a:t>. Thus it is difficult to build a model to automatically learn the correspondences.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19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Previous work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Guide-feature based methods (stacked learning)</a:t>
            </a:r>
          </a:p>
          <a:p>
            <a:pPr lvl="1"/>
            <a:r>
              <a:rPr lang="en-US" altLang="zh-CN" dirty="0" smtClean="0"/>
              <a:t>Word segmentation, POS tagging (Jiang+ 09; Sun &amp; Wan 12; Jiang+12; </a:t>
            </a:r>
            <a:r>
              <a:rPr lang="en-US" altLang="zh-CN" dirty="0" err="1" smtClean="0"/>
              <a:t>Gao</a:t>
            </a:r>
            <a:r>
              <a:rPr lang="en-US" altLang="zh-CN" dirty="0" smtClean="0"/>
              <a:t>+ 14)</a:t>
            </a:r>
          </a:p>
          <a:p>
            <a:pPr lvl="1"/>
            <a:r>
              <a:rPr lang="en-US" altLang="zh-CN" dirty="0" smtClean="0"/>
              <a:t>Dependency parsing (Li+ 12)</a:t>
            </a:r>
          </a:p>
          <a:p>
            <a:pPr lvl="1"/>
            <a:r>
              <a:rPr lang="en-US" altLang="zh-CN" dirty="0" smtClean="0"/>
              <a:t>Constituent </a:t>
            </a:r>
            <a:r>
              <a:rPr lang="en-US" altLang="zh-CN" dirty="0" err="1" smtClean="0"/>
              <a:t>treebank</a:t>
            </a:r>
            <a:r>
              <a:rPr lang="en-US" altLang="zh-CN" dirty="0" smtClean="0"/>
              <a:t> conversion</a:t>
            </a:r>
            <a:r>
              <a:rPr lang="en-US" altLang="zh-CN" dirty="0"/>
              <a:t> (Zhu+ 11; Jiang+ 13</a:t>
            </a:r>
            <a:r>
              <a:rPr lang="en-US" altLang="zh-CN" dirty="0" smtClean="0"/>
              <a:t>)</a:t>
            </a:r>
          </a:p>
          <a:p>
            <a:pPr lvl="1"/>
            <a:r>
              <a:rPr lang="en-US" altLang="zh-CN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2419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Guide-feature based methods</a:t>
            </a:r>
            <a:endParaRPr lang="zh-CN" altLang="en-US" dirty="0"/>
          </a:p>
        </p:txBody>
      </p:sp>
      <p:sp>
        <p:nvSpPr>
          <p:cNvPr id="4" name="流程图: 文档 3"/>
          <p:cNvSpPr/>
          <p:nvPr/>
        </p:nvSpPr>
        <p:spPr>
          <a:xfrm>
            <a:off x="1403648" y="1855654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/n</a:t>
            </a:r>
          </a:p>
        </p:txBody>
      </p:sp>
      <p:sp>
        <p:nvSpPr>
          <p:cNvPr id="6" name="流程图: 过程 5"/>
          <p:cNvSpPr/>
          <p:nvPr/>
        </p:nvSpPr>
        <p:spPr>
          <a:xfrm>
            <a:off x="4067944" y="2029510"/>
            <a:ext cx="2233935" cy="1008112"/>
          </a:xfrm>
          <a:prstGeom prst="flowChartProcess">
            <a:avLst/>
          </a:prstGeom>
          <a:solidFill>
            <a:srgbClr val="002060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Tagger (PD)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>
            <a:stCxn id="4" idx="3"/>
            <a:endCxn id="6" idx="1"/>
          </p:cNvCxnSpPr>
          <p:nvPr/>
        </p:nvCxnSpPr>
        <p:spPr>
          <a:xfrm flipV="1">
            <a:off x="3475350" y="2533566"/>
            <a:ext cx="592594" cy="749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流程图: 文档 8"/>
          <p:cNvSpPr/>
          <p:nvPr/>
        </p:nvSpPr>
        <p:spPr>
          <a:xfrm>
            <a:off x="2555776" y="4087902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CTB</a:t>
            </a: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/NR</a:t>
            </a:r>
          </a:p>
        </p:txBody>
      </p:sp>
      <p:sp>
        <p:nvSpPr>
          <p:cNvPr id="10" name="流程图: 过程 9"/>
          <p:cNvSpPr/>
          <p:nvPr/>
        </p:nvSpPr>
        <p:spPr>
          <a:xfrm>
            <a:off x="6238779" y="4134144"/>
            <a:ext cx="2233935" cy="1008112"/>
          </a:xfrm>
          <a:prstGeom prst="flowChartProcess">
            <a:avLst/>
          </a:prstGeom>
          <a:solidFill>
            <a:srgbClr val="002060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Tagger (CTB)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18"/>
          <p:cNvCxnSpPr>
            <a:endCxn id="10" idx="1"/>
          </p:cNvCxnSpPr>
          <p:nvPr/>
        </p:nvCxnSpPr>
        <p:spPr>
          <a:xfrm>
            <a:off x="4639475" y="4638200"/>
            <a:ext cx="1599304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73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Guide-feature based methods</a:t>
            </a:r>
            <a:endParaRPr lang="zh-CN" altLang="en-US" dirty="0"/>
          </a:p>
        </p:txBody>
      </p:sp>
      <p:sp>
        <p:nvSpPr>
          <p:cNvPr id="4" name="流程图: 文档 3"/>
          <p:cNvSpPr/>
          <p:nvPr/>
        </p:nvSpPr>
        <p:spPr>
          <a:xfrm>
            <a:off x="1403648" y="1855654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/n</a:t>
            </a:r>
          </a:p>
        </p:txBody>
      </p:sp>
      <p:sp>
        <p:nvSpPr>
          <p:cNvPr id="6" name="流程图: 过程 5"/>
          <p:cNvSpPr/>
          <p:nvPr/>
        </p:nvSpPr>
        <p:spPr>
          <a:xfrm>
            <a:off x="4067944" y="2029510"/>
            <a:ext cx="2233935" cy="1008112"/>
          </a:xfrm>
          <a:prstGeom prst="flowChartProcess">
            <a:avLst/>
          </a:prstGeom>
          <a:solidFill>
            <a:srgbClr val="002060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Tagger (PD)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>
            <a:stCxn id="4" idx="3"/>
            <a:endCxn id="6" idx="1"/>
          </p:cNvCxnSpPr>
          <p:nvPr/>
        </p:nvCxnSpPr>
        <p:spPr>
          <a:xfrm flipV="1">
            <a:off x="3475350" y="2533566"/>
            <a:ext cx="592594" cy="749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流程图: 文档 8"/>
          <p:cNvSpPr/>
          <p:nvPr/>
        </p:nvSpPr>
        <p:spPr>
          <a:xfrm>
            <a:off x="2555776" y="4087902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CTB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NR </a:t>
            </a:r>
            <a:r>
              <a:rPr lang="en-US" altLang="zh-C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(n)</a:t>
            </a:r>
            <a:endParaRPr lang="en-US" altLang="zh-CN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流程图: 过程 9"/>
          <p:cNvSpPr/>
          <p:nvPr/>
        </p:nvSpPr>
        <p:spPr>
          <a:xfrm>
            <a:off x="6238779" y="4134144"/>
            <a:ext cx="2233935" cy="1008112"/>
          </a:xfrm>
          <a:prstGeom prst="flowChartProcess">
            <a:avLst/>
          </a:prstGeom>
          <a:solidFill>
            <a:srgbClr val="002060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Tagger (CTB)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连接符 10"/>
          <p:cNvCxnSpPr>
            <a:endCxn id="9" idx="0"/>
          </p:cNvCxnSpPr>
          <p:nvPr/>
        </p:nvCxnSpPr>
        <p:spPr>
          <a:xfrm flipH="1">
            <a:off x="3591627" y="3037622"/>
            <a:ext cx="1593284" cy="105028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10" idx="1"/>
          </p:cNvCxnSpPr>
          <p:nvPr/>
        </p:nvCxnSpPr>
        <p:spPr>
          <a:xfrm>
            <a:off x="4639475" y="4638200"/>
            <a:ext cx="1599304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>
            <a:spLocks/>
          </p:cNvSpPr>
          <p:nvPr/>
        </p:nvSpPr>
        <p:spPr>
          <a:xfrm>
            <a:off x="3995936" y="5301208"/>
            <a:ext cx="5040560" cy="817778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altLang="zh-CN" sz="3200" dirty="0" smtClean="0"/>
              <a:t>Extra guide features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7675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The problem with guide-feature based methods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The methodology is not simple/elegant: twice training/decoding. Although</a:t>
            </a:r>
          </a:p>
          <a:p>
            <a:pPr lvl="1"/>
            <a:r>
              <a:rPr lang="en-US" altLang="zh-CN" dirty="0" smtClean="0"/>
              <a:t>very effective and robust for different problems</a:t>
            </a:r>
          </a:p>
          <a:p>
            <a:pPr lvl="1"/>
            <a:r>
              <a:rPr lang="en-US" altLang="zh-CN" dirty="0" smtClean="0"/>
              <a:t>very simple to implement.</a:t>
            </a:r>
          </a:p>
          <a:p>
            <a:r>
              <a:rPr lang="en-US" altLang="zh-CN" dirty="0" smtClean="0"/>
              <a:t>The source data is not fully exploited, and not directly contribute to training. The final target model does not directly learn from the source sentences. (Prof. </a:t>
            </a:r>
            <a:r>
              <a:rPr lang="en-US" altLang="zh-CN" dirty="0" err="1" smtClean="0"/>
              <a:t>Haifeng</a:t>
            </a:r>
            <a:r>
              <a:rPr lang="en-US" altLang="zh-CN" dirty="0" smtClean="0"/>
              <a:t> Wang, </a:t>
            </a:r>
            <a:r>
              <a:rPr lang="en-US" altLang="zh-CN" dirty="0" err="1" smtClean="0"/>
              <a:t>Baidu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423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This work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Directly learn from two non-overlapping datasets with heterogeneous annotations.</a:t>
            </a:r>
          </a:p>
          <a:p>
            <a:pPr lvl="1"/>
            <a:r>
              <a:rPr lang="en-US" altLang="zh-CN" dirty="0" smtClean="0"/>
              <a:t>Step 1: Bundle the tags from both schemes. (product)</a:t>
            </a:r>
          </a:p>
          <a:p>
            <a:pPr lvl="1"/>
            <a:r>
              <a:rPr lang="en-US" altLang="zh-CN" dirty="0" smtClean="0"/>
              <a:t>Step 2: Learn with ambiguous labeling</a:t>
            </a:r>
          </a:p>
          <a:p>
            <a:endParaRPr lang="en-US" altLang="zh-CN" dirty="0" smtClean="0"/>
          </a:p>
        </p:txBody>
      </p:sp>
      <p:sp>
        <p:nvSpPr>
          <p:cNvPr id="4" name="流程图: 文档 3"/>
          <p:cNvSpPr/>
          <p:nvPr/>
        </p:nvSpPr>
        <p:spPr>
          <a:xfrm>
            <a:off x="1619672" y="3511838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CTB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/NR</a:t>
            </a:r>
          </a:p>
        </p:txBody>
      </p:sp>
      <p:sp>
        <p:nvSpPr>
          <p:cNvPr id="5" name="流程图: 文档 4"/>
          <p:cNvSpPr/>
          <p:nvPr/>
        </p:nvSpPr>
        <p:spPr>
          <a:xfrm>
            <a:off x="5220072" y="3511838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</a:t>
            </a:r>
            <a:endParaRPr lang="en-US" altLang="zh-CN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丁字箭头 5"/>
          <p:cNvSpPr/>
          <p:nvPr/>
        </p:nvSpPr>
        <p:spPr>
          <a:xfrm flipV="1">
            <a:off x="3851920" y="4005064"/>
            <a:ext cx="1224136" cy="1368152"/>
          </a:xfrm>
          <a:prstGeom prst="leftRightUpArrow">
            <a:avLst/>
          </a:prstGeom>
          <a:noFill/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err="1">
              <a:solidFill>
                <a:schemeClr val="tx1"/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1691681" y="5373216"/>
            <a:ext cx="7776863" cy="659257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altLang="zh-CN" sz="3200" dirty="0" smtClean="0"/>
              <a:t>A unified model:  Tagger (CTB &amp; PD)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3122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The big picture</a:t>
            </a:r>
            <a:endParaRPr lang="zh-CN" altLang="en-US" dirty="0"/>
          </a:p>
        </p:txBody>
      </p:sp>
      <p:sp>
        <p:nvSpPr>
          <p:cNvPr id="4" name="流程图: 文档 3"/>
          <p:cNvSpPr/>
          <p:nvPr/>
        </p:nvSpPr>
        <p:spPr>
          <a:xfrm>
            <a:off x="899592" y="1412776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/n</a:t>
            </a:r>
          </a:p>
        </p:txBody>
      </p:sp>
      <p:sp>
        <p:nvSpPr>
          <p:cNvPr id="6" name="流程图: 过程 5"/>
          <p:cNvSpPr/>
          <p:nvPr/>
        </p:nvSpPr>
        <p:spPr>
          <a:xfrm>
            <a:off x="3707904" y="3221022"/>
            <a:ext cx="4769461" cy="1144082"/>
          </a:xfrm>
          <a:prstGeom prst="flowChartProcess">
            <a:avLst/>
          </a:prstGeom>
          <a:solidFill>
            <a:srgbClr val="002060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Tagger (CTB+PD)</a:t>
            </a:r>
          </a:p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Trained with ambiguous labeling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>
            <a:stCxn id="4" idx="3"/>
            <a:endCxn id="13" idx="1"/>
          </p:cNvCxnSpPr>
          <p:nvPr/>
        </p:nvCxnSpPr>
        <p:spPr>
          <a:xfrm>
            <a:off x="2971294" y="2091437"/>
            <a:ext cx="1341533" cy="114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流程图: 文档 8"/>
          <p:cNvSpPr/>
          <p:nvPr/>
        </p:nvSpPr>
        <p:spPr>
          <a:xfrm>
            <a:off x="885280" y="3071743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CTB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NR</a:t>
            </a:r>
            <a:endParaRPr lang="en-US" altLang="zh-CN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直接连接符 10"/>
          <p:cNvCxnSpPr>
            <a:stCxn id="9" idx="3"/>
            <a:endCxn id="13" idx="1"/>
          </p:cNvCxnSpPr>
          <p:nvPr/>
        </p:nvCxnSpPr>
        <p:spPr>
          <a:xfrm flipV="1">
            <a:off x="2956982" y="2092577"/>
            <a:ext cx="1355845" cy="1657827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流程图: 文档 12"/>
          <p:cNvSpPr/>
          <p:nvPr/>
        </p:nvSpPr>
        <p:spPr>
          <a:xfrm>
            <a:off x="4312827" y="1408501"/>
            <a:ext cx="3571541" cy="136815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CTB+PD</a:t>
            </a:r>
          </a:p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(bundled tag space)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NR_n</a:t>
            </a:r>
            <a:endParaRPr lang="en-US" altLang="zh-CN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直接连接符 28"/>
          <p:cNvCxnSpPr>
            <a:stCxn id="13" idx="2"/>
            <a:endCxn id="6" idx="0"/>
          </p:cNvCxnSpPr>
          <p:nvPr/>
        </p:nvCxnSpPr>
        <p:spPr>
          <a:xfrm flipH="1">
            <a:off x="6092635" y="2686203"/>
            <a:ext cx="5963" cy="534819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流程图: 文档 38"/>
          <p:cNvSpPr/>
          <p:nvPr/>
        </p:nvSpPr>
        <p:spPr>
          <a:xfrm>
            <a:off x="1955327" y="5168022"/>
            <a:ext cx="2591881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Test sentence:</a:t>
            </a: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 加油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流程图: 文档 39"/>
          <p:cNvSpPr/>
          <p:nvPr/>
        </p:nvSpPr>
        <p:spPr>
          <a:xfrm>
            <a:off x="5220072" y="5168022"/>
            <a:ext cx="3227206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Output:</a:t>
            </a: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NR_n</a:t>
            </a:r>
            <a:r>
              <a:rPr lang="zh-CN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加油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VV_v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直接连接符 43"/>
          <p:cNvCxnSpPr>
            <a:stCxn id="6" idx="2"/>
            <a:endCxn id="40" idx="0"/>
          </p:cNvCxnSpPr>
          <p:nvPr/>
        </p:nvCxnSpPr>
        <p:spPr>
          <a:xfrm>
            <a:off x="6092635" y="4365104"/>
            <a:ext cx="741040" cy="802918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39" idx="0"/>
            <a:endCxn id="6" idx="2"/>
          </p:cNvCxnSpPr>
          <p:nvPr/>
        </p:nvCxnSpPr>
        <p:spPr>
          <a:xfrm flipV="1">
            <a:off x="3251268" y="4365104"/>
            <a:ext cx="2841367" cy="802918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86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Illustration of bundled tags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02" y="1412776"/>
            <a:ext cx="7953375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316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pPr lvl="1"/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1336104" y="2780928"/>
            <a:ext cx="7124328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altLang="zh-CN" dirty="0" smtClean="0"/>
              <a:t>How to create bundled tags?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443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Mapping functions (</a:t>
            </a:r>
            <a:r>
              <a:rPr lang="en-US" altLang="zh-CN" dirty="0" err="1" smtClean="0"/>
              <a:t>Qiu</a:t>
            </a:r>
            <a:r>
              <a:rPr lang="en-US" altLang="zh-CN" dirty="0" smtClean="0"/>
              <a:t>+ 13)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A set of bundled tags that include all </a:t>
            </a:r>
            <a:r>
              <a:rPr lang="en-US" altLang="zh-CN" dirty="0"/>
              <a:t>possible </a:t>
            </a:r>
            <a:r>
              <a:rPr lang="en-US" altLang="zh-CN" dirty="0">
                <a:solidFill>
                  <a:srgbClr val="1C07B9"/>
                </a:solidFill>
              </a:rPr>
              <a:t>symmetric</a:t>
            </a:r>
            <a:r>
              <a:rPr lang="en-US" altLang="zh-CN" dirty="0"/>
              <a:t> </a:t>
            </a:r>
            <a:r>
              <a:rPr lang="en-US" altLang="zh-CN" dirty="0" smtClean="0"/>
              <a:t>mappings between two annotation schemes. </a:t>
            </a:r>
          </a:p>
          <a:p>
            <a:pPr lvl="1"/>
            <a:r>
              <a:rPr lang="en-US" altLang="zh-CN" dirty="0" smtClean="0"/>
              <a:t>NN =&gt; n </a:t>
            </a:r>
            <a:r>
              <a:rPr lang="en-US" altLang="zh-CN" dirty="0" err="1" smtClean="0"/>
              <a:t>vn</a:t>
            </a:r>
            <a:r>
              <a:rPr lang="en-US" altLang="zh-CN" dirty="0" smtClean="0"/>
              <a:t> an v </a:t>
            </a:r>
          </a:p>
          <a:p>
            <a:pPr lvl="1"/>
            <a:r>
              <a:rPr lang="en-US" altLang="zh-CN" dirty="0" smtClean="0"/>
              <a:t>NN NR NT &lt;= n</a:t>
            </a:r>
          </a:p>
          <a:p>
            <a:r>
              <a:rPr lang="en-US" altLang="zh-CN" dirty="0" smtClean="0"/>
              <a:t>A mapping function defines a search/label space for our model.</a:t>
            </a:r>
          </a:p>
          <a:p>
            <a:pPr lvl="2"/>
            <a:endParaRPr lang="en-US" altLang="zh-CN" dirty="0" smtClean="0"/>
          </a:p>
          <a:p>
            <a:pPr lvl="2"/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364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Mapping functions (</a:t>
            </a:r>
            <a:r>
              <a:rPr lang="en-US" altLang="zh-CN" dirty="0" err="1"/>
              <a:t>Qiu</a:t>
            </a:r>
            <a:r>
              <a:rPr lang="en-US" altLang="zh-CN" dirty="0"/>
              <a:t>+ 13)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solidFill>
                  <a:srgbClr val="1C07B9"/>
                </a:solidFill>
              </a:rPr>
              <a:t>Tight</a:t>
            </a:r>
            <a:r>
              <a:rPr lang="en-US" altLang="zh-CN" dirty="0" smtClean="0"/>
              <a:t> </a:t>
            </a:r>
            <a:r>
              <a:rPr lang="en-US" altLang="zh-CN" dirty="0"/>
              <a:t>mapping function: 145 </a:t>
            </a:r>
            <a:r>
              <a:rPr lang="en-US" altLang="zh-CN" dirty="0" smtClean="0"/>
              <a:t>tags</a:t>
            </a:r>
          </a:p>
          <a:p>
            <a:r>
              <a:rPr lang="en-US" altLang="zh-CN" dirty="0" smtClean="0">
                <a:solidFill>
                  <a:srgbClr val="1C07B9"/>
                </a:solidFill>
              </a:rPr>
              <a:t>Automatic</a:t>
            </a:r>
            <a:r>
              <a:rPr lang="en-US" altLang="zh-CN" dirty="0" smtClean="0"/>
              <a:t> mapping function: 346 tags</a:t>
            </a:r>
          </a:p>
          <a:p>
            <a:r>
              <a:rPr lang="en-US" altLang="zh-CN" dirty="0" smtClean="0">
                <a:solidFill>
                  <a:srgbClr val="1C07B9"/>
                </a:solidFill>
              </a:rPr>
              <a:t>Relaxed</a:t>
            </a:r>
            <a:r>
              <a:rPr lang="en-US" altLang="zh-CN" dirty="0" smtClean="0"/>
              <a:t> mapping function: 179 tags</a:t>
            </a:r>
          </a:p>
          <a:p>
            <a:r>
              <a:rPr lang="en-US" altLang="zh-CN" dirty="0">
                <a:solidFill>
                  <a:srgbClr val="1C07B9"/>
                </a:solidFill>
              </a:rPr>
              <a:t>Complete</a:t>
            </a:r>
            <a:r>
              <a:rPr lang="en-US" altLang="zh-CN" dirty="0"/>
              <a:t> mapping function: 1,254 tags (33 × 38)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024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CTB5/PD now fall in the same </a:t>
            </a:r>
            <a:r>
              <a:rPr lang="en-US" altLang="zh-CN" dirty="0" smtClean="0">
                <a:solidFill>
                  <a:srgbClr val="1C07B9"/>
                </a:solidFill>
              </a:rPr>
              <a:t>bundled tag</a:t>
            </a:r>
            <a:r>
              <a:rPr lang="en-US" altLang="zh-CN" dirty="0" smtClean="0"/>
              <a:t> space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920880" cy="461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40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The coupled model in the bundled tag space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75" y="1700808"/>
            <a:ext cx="6854725" cy="353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373919"/>
            <a:ext cx="737235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57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Features in the coupled model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57313"/>
            <a:ext cx="6866947" cy="516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142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Features in the coupled model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8327219" cy="3033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623503" y="1700808"/>
            <a:ext cx="30992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Joint features</a:t>
            </a:r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5401095" y="2132856"/>
            <a:ext cx="827089" cy="7920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788025" y="5443025"/>
            <a:ext cx="36218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Separate features</a:t>
            </a:r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 flipV="1">
            <a:off x="6458857" y="4290897"/>
            <a:ext cx="933030" cy="115212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 flipV="1">
            <a:off x="6395466" y="4869160"/>
            <a:ext cx="979488" cy="57606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01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956419"/>
              </p:ext>
            </p:extLst>
          </p:nvPr>
        </p:nvGraphicFramePr>
        <p:xfrm>
          <a:off x="611559" y="1628800"/>
          <a:ext cx="7737845" cy="32186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64297"/>
                <a:gridCol w="2376264"/>
                <a:gridCol w="2697284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外交部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Foreign</a:t>
                      </a:r>
                      <a:r>
                        <a:rPr lang="en-US" altLang="zh-CN" sz="200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Ministry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发言人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endParaRPr lang="zh-CN" altLang="en-US" sz="2000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Spokesman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aseline="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答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answers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</a:tr>
              <a:tr h="4369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NN_n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</a:tr>
              <a:tr h="18673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 err="1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NN_n</a:t>
                      </a:r>
                      <a:r>
                        <a:rPr lang="en-US" altLang="zh-CN" sz="2000" b="1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^</a:t>
                      </a:r>
                      <a:r>
                        <a:rPr lang="zh-CN" altLang="en-US" sz="2000" b="1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外交部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NN</a:t>
                      </a:r>
                      <a:r>
                        <a:rPr lang="en-US" altLang="zh-CN" sz="2000" b="1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^</a:t>
                      </a:r>
                      <a:r>
                        <a:rPr lang="zh-CN" altLang="en-US" sz="2000" b="1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外交部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n</a:t>
                      </a:r>
                      <a:r>
                        <a:rPr lang="en-US" altLang="zh-CN" sz="2000" b="1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^</a:t>
                      </a:r>
                      <a:r>
                        <a:rPr lang="zh-CN" altLang="en-US" sz="2000" b="1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外交部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Features in the coupled model</a:t>
            </a:r>
            <a:endParaRPr lang="zh-CN" altLang="en-US" dirty="0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137443" y="2924944"/>
            <a:ext cx="2904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Joint features</a:t>
            </a:r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5518554" y="3116833"/>
            <a:ext cx="720486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940152" y="3918245"/>
            <a:ext cx="33015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Separate features</a:t>
            </a:r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 flipV="1">
            <a:off x="5220073" y="3789040"/>
            <a:ext cx="658724" cy="36003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5220073" y="4149078"/>
            <a:ext cx="658724" cy="14852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62941"/>
            <a:ext cx="2376264" cy="598107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024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What is the benefit of this model?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Both datasets are directly used for training.</a:t>
            </a:r>
          </a:p>
          <a:p>
            <a:r>
              <a:rPr lang="en-US" altLang="zh-CN" dirty="0" smtClean="0"/>
              <a:t>Can use both joint and separate features.</a:t>
            </a:r>
          </a:p>
          <a:p>
            <a:pPr lvl="1"/>
            <a:r>
              <a:rPr lang="en-US" altLang="zh-CN" dirty="0" smtClean="0"/>
              <a:t>Joint features capture the implicit correspondences between annotations.</a:t>
            </a:r>
          </a:p>
          <a:p>
            <a:pPr lvl="1"/>
            <a:r>
              <a:rPr lang="en-US" altLang="zh-CN" dirty="0" smtClean="0"/>
              <a:t>Separate features function as back-off/base features.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115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pPr lvl="1"/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1336104" y="2780928"/>
            <a:ext cx="7124328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altLang="zh-CN" dirty="0" smtClean="0"/>
              <a:t>How to train the model?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288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Ambiguous labeling (partial annotation, natural annotation)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Relaxed/weak supervision</a:t>
            </a:r>
          </a:p>
          <a:p>
            <a:pPr lvl="1"/>
            <a:r>
              <a:rPr lang="en-US" altLang="zh-CN" dirty="0" smtClean="0"/>
              <a:t>Multilingual transfer on dependency parsing (</a:t>
            </a:r>
            <a:r>
              <a:rPr lang="en-US" altLang="zh-CN" dirty="0" err="1" smtClean="0"/>
              <a:t>Tackstrom</a:t>
            </a:r>
            <a:r>
              <a:rPr lang="en-US" altLang="zh-CN" dirty="0" smtClean="0"/>
              <a:t>+ 13)</a:t>
            </a:r>
          </a:p>
          <a:p>
            <a:pPr lvl="1"/>
            <a:r>
              <a:rPr lang="en-US" altLang="zh-CN" dirty="0" smtClean="0"/>
              <a:t>Semi-supervised dependency parsing (Li+ 14a, 14b)</a:t>
            </a:r>
          </a:p>
          <a:p>
            <a:pPr lvl="1"/>
            <a:r>
              <a:rPr lang="en-US" altLang="zh-CN" dirty="0" smtClean="0"/>
              <a:t>Word segmentation (Jiang+ 13; Liu+14; Yang and </a:t>
            </a:r>
            <a:r>
              <a:rPr lang="en-US" altLang="zh-CN" dirty="0" err="1" smtClean="0"/>
              <a:t>Vozila</a:t>
            </a:r>
            <a:r>
              <a:rPr lang="en-US" altLang="zh-CN" dirty="0"/>
              <a:t> </a:t>
            </a:r>
            <a:r>
              <a:rPr lang="en-US" altLang="zh-CN" dirty="0" smtClean="0"/>
              <a:t> 14)</a:t>
            </a:r>
          </a:p>
          <a:p>
            <a:pPr lvl="1"/>
            <a:endParaRPr lang="en-US" altLang="zh-CN" dirty="0" smtClean="0"/>
          </a:p>
          <a:p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 lvl="1"/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445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Ambiguous labeling (a PD sentence)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pPr lvl="1"/>
            <a:endParaRPr lang="en-US" altLang="zh-CN" dirty="0" smtClean="0"/>
          </a:p>
          <a:p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 lvl="1"/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070901"/>
              </p:ext>
            </p:extLst>
          </p:nvPr>
        </p:nvGraphicFramePr>
        <p:xfrm>
          <a:off x="539552" y="1772816"/>
          <a:ext cx="8352929" cy="10850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63130"/>
                <a:gridCol w="1695336"/>
                <a:gridCol w="1285112"/>
                <a:gridCol w="1445750"/>
                <a:gridCol w="1463601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外交部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Foreign</a:t>
                      </a:r>
                      <a:r>
                        <a:rPr lang="en-US" altLang="zh-CN" sz="200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Ministry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发言人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endParaRPr lang="zh-CN" altLang="en-US" sz="2000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spokesman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aseline="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答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answers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记者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reporters’</a:t>
                      </a:r>
                      <a:endParaRPr lang="en-US" altLang="zh-CN" sz="2000" baseline="-25000" dirty="0" smtClean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问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questions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</a:tr>
              <a:tr h="4369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nt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vn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下箭头 2"/>
          <p:cNvSpPr/>
          <p:nvPr/>
        </p:nvSpPr>
        <p:spPr>
          <a:xfrm>
            <a:off x="4355976" y="2996952"/>
            <a:ext cx="504056" cy="360040"/>
          </a:xfrm>
          <a:prstGeom prst="downArrow">
            <a:avLst/>
          </a:prstGeom>
          <a:noFill/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err="1">
              <a:solidFill>
                <a:schemeClr val="tx1"/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473885"/>
              </p:ext>
            </p:extLst>
          </p:nvPr>
        </p:nvGraphicFramePr>
        <p:xfrm>
          <a:off x="539552" y="3573016"/>
          <a:ext cx="8352929" cy="217207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63130"/>
                <a:gridCol w="1695336"/>
                <a:gridCol w="1285112"/>
                <a:gridCol w="1445750"/>
                <a:gridCol w="1463601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外交部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Foreign</a:t>
                      </a:r>
                      <a:r>
                        <a:rPr lang="en-US" altLang="zh-CN" sz="200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Ministry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发言人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endParaRPr lang="zh-CN" altLang="en-US" sz="2000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Spokesman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aseline="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答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answers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记者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reporters’</a:t>
                      </a:r>
                      <a:endParaRPr lang="en-US" altLang="zh-CN" sz="2000" baseline="-25000" dirty="0" smtClean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问</a:t>
                      </a:r>
                      <a:r>
                        <a:rPr lang="en-US" altLang="zh-CN" sz="2000" baseline="-250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questions</a:t>
                      </a:r>
                      <a:endParaRPr lang="zh-CN" altLang="en-US" sz="2000" dirty="0" smtClean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14172" marB="14172" anchor="b"/>
                </a:tc>
              </a:tr>
              <a:tr h="4369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nt_NT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nt_NN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nt_NR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nt_AD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…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n_NN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n_NT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n_NR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…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v_VV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v_VC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v_VE</a:t>
                      </a:r>
                      <a:endParaRPr lang="en-US" altLang="zh-CN" sz="2000" b="1" baseline="0" dirty="0" smtClean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v_AD</a:t>
                      </a:r>
                      <a:endParaRPr lang="en-US" altLang="zh-CN" sz="2000" b="1" baseline="0" dirty="0" smtClean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cs typeface="Verdana" pitchFamily="34" charset="0"/>
                        </a:rPr>
                        <a:t>…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n_NN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n_NT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n_NR</a:t>
                      </a: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…</a:t>
                      </a:r>
                      <a:endParaRPr lang="zh-CN" altLang="en-US" sz="2000" b="1" dirty="0" smtClean="0">
                        <a:effectLst/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vn_NN</a:t>
                      </a:r>
                      <a:endParaRPr lang="en-US" altLang="zh-CN" sz="2000" b="1" baseline="0" dirty="0" smtClean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vn_NR</a:t>
                      </a:r>
                      <a:endParaRPr lang="en-US" altLang="zh-CN" sz="2000" b="1" baseline="0" dirty="0" smtClean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err="1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vn_VV</a:t>
                      </a:r>
                      <a:endParaRPr lang="en-US" altLang="zh-CN" sz="2000" b="1" baseline="0" dirty="0" smtClean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…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51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Train with ambiguous labeling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690048" cy="541040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pPr lvl="2"/>
            <a:endParaRPr lang="en-US" altLang="zh-CN" dirty="0" smtClean="0"/>
          </a:p>
          <a:p>
            <a:pPr lvl="2"/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19672" y="1916832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rial" pitchFamily="34" charset="0"/>
                <a:cs typeface="Arial" pitchFamily="34" charset="0"/>
              </a:rPr>
              <a:t>Maximize the likelihood of the </a:t>
            </a:r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data</a:t>
            </a:r>
            <a:endParaRPr lang="en-US" altLang="zh-C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301611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rial" pitchFamily="34" charset="0"/>
                <a:cs typeface="Arial" pitchFamily="34" charset="0"/>
              </a:rPr>
              <a:t>Maximize the </a:t>
            </a:r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probability of a set of paths</a:t>
            </a:r>
            <a:endParaRPr lang="en-US" altLang="zh-CN" sz="28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4572000" y="2548064"/>
            <a:ext cx="0" cy="39604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572000" y="3628184"/>
            <a:ext cx="0" cy="39604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168244"/>
            <a:ext cx="9217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rial" pitchFamily="34" charset="0"/>
                <a:cs typeface="Arial" pitchFamily="34" charset="0"/>
              </a:rPr>
              <a:t>Maximize the </a:t>
            </a:r>
            <a:r>
              <a:rPr lang="en-US" altLang="zh-CN" sz="2800" dirty="0" smtClean="0">
                <a:latin typeface="Arial" pitchFamily="34" charset="0"/>
                <a:cs typeface="Arial" pitchFamily="34" charset="0"/>
              </a:rPr>
              <a:t>sum probability of all paths in the set</a:t>
            </a:r>
            <a:endParaRPr lang="en-US" altLang="zh-CN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085184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260AF6"/>
                </a:solidFill>
                <a:latin typeface="Arial" pitchFamily="34" charset="0"/>
                <a:cs typeface="Arial" pitchFamily="34" charset="0"/>
              </a:rPr>
              <a:t>Can be solved with the forward-backward algorithm</a:t>
            </a:r>
            <a:endParaRPr lang="en-US" altLang="zh-CN" sz="2800" dirty="0">
              <a:solidFill>
                <a:srgbClr val="260AF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0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How to merge two training datasets?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en-US" altLang="zh-CN" dirty="0" smtClean="0"/>
          </a:p>
        </p:txBody>
      </p:sp>
      <p:sp>
        <p:nvSpPr>
          <p:cNvPr id="4" name="流程图: 文档 3"/>
          <p:cNvSpPr/>
          <p:nvPr/>
        </p:nvSpPr>
        <p:spPr>
          <a:xfrm>
            <a:off x="1619672" y="2420888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CTB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/NR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流程图: 文档 4"/>
          <p:cNvSpPr/>
          <p:nvPr/>
        </p:nvSpPr>
        <p:spPr>
          <a:xfrm>
            <a:off x="5220072" y="2420888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/n</a:t>
            </a:r>
            <a:endParaRPr lang="en-US" altLang="zh-CN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丁字箭头 5"/>
          <p:cNvSpPr/>
          <p:nvPr/>
        </p:nvSpPr>
        <p:spPr>
          <a:xfrm flipV="1">
            <a:off x="3851920" y="2914114"/>
            <a:ext cx="1224136" cy="1368152"/>
          </a:xfrm>
          <a:prstGeom prst="leftRightUpArrow">
            <a:avLst/>
          </a:prstGeom>
          <a:noFill/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err="1">
              <a:solidFill>
                <a:schemeClr val="tx1"/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1691681" y="4282266"/>
            <a:ext cx="7776863" cy="659257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altLang="zh-CN" sz="3200" dirty="0" smtClean="0"/>
              <a:t>A unified model:  Tagger (CTB &amp; PD)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3773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SGD training  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For each iteration</a:t>
            </a:r>
          </a:p>
        </p:txBody>
      </p:sp>
      <p:sp>
        <p:nvSpPr>
          <p:cNvPr id="4" name="流程图: 文档 3"/>
          <p:cNvSpPr/>
          <p:nvPr/>
        </p:nvSpPr>
        <p:spPr>
          <a:xfrm>
            <a:off x="5641053" y="2010661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/n</a:t>
            </a:r>
          </a:p>
        </p:txBody>
      </p:sp>
      <p:sp>
        <p:nvSpPr>
          <p:cNvPr id="5" name="流程图: 文档 4"/>
          <p:cNvSpPr/>
          <p:nvPr/>
        </p:nvSpPr>
        <p:spPr>
          <a:xfrm>
            <a:off x="1591933" y="2100395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CTB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NR</a:t>
            </a:r>
            <a:endParaRPr lang="en-US" altLang="zh-CN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流程图: 文档 7"/>
          <p:cNvSpPr/>
          <p:nvPr/>
        </p:nvSpPr>
        <p:spPr>
          <a:xfrm>
            <a:off x="2627784" y="4653136"/>
            <a:ext cx="3932701" cy="1584176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Training data (</a:t>
            </a:r>
            <a:r>
              <a:rPr lang="en-US" altLang="zh-CN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altLang="zh-CN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for the current iteration (shuffled)</a:t>
            </a:r>
            <a:endParaRPr lang="en-US" altLang="zh-CN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直接连接符 8"/>
          <p:cNvCxnSpPr>
            <a:stCxn id="4" idx="2"/>
            <a:endCxn id="8" idx="0"/>
          </p:cNvCxnSpPr>
          <p:nvPr/>
        </p:nvCxnSpPr>
        <p:spPr>
          <a:xfrm flipH="1">
            <a:off x="4594135" y="3278249"/>
            <a:ext cx="2082769" cy="1374887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5" idx="2"/>
            <a:endCxn id="8" idx="0"/>
          </p:cNvCxnSpPr>
          <p:nvPr/>
        </p:nvCxnSpPr>
        <p:spPr>
          <a:xfrm>
            <a:off x="2627784" y="3367983"/>
            <a:ext cx="1966351" cy="1285153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标题 1"/>
          <p:cNvSpPr txBox="1">
            <a:spLocks/>
          </p:cNvSpPr>
          <p:nvPr/>
        </p:nvSpPr>
        <p:spPr>
          <a:xfrm>
            <a:off x="107504" y="3527863"/>
            <a:ext cx="3052074" cy="1053265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altLang="zh-CN" sz="2800" dirty="0" smtClean="0">
                <a:solidFill>
                  <a:schemeClr val="tx1"/>
                </a:solidFill>
              </a:rPr>
              <a:t>Random sampling: </a:t>
            </a:r>
          </a:p>
          <a:p>
            <a:r>
              <a:rPr lang="en-US" altLang="zh-CN" sz="2800" i="1" dirty="0" smtClean="0">
                <a:solidFill>
                  <a:schemeClr val="tx1"/>
                </a:solidFill>
              </a:rPr>
              <a:t>N</a:t>
            </a:r>
            <a:r>
              <a:rPr lang="en-US" altLang="zh-CN" sz="2800" dirty="0" smtClean="0">
                <a:solidFill>
                  <a:schemeClr val="tx1"/>
                </a:solidFill>
              </a:rPr>
              <a:t> sentences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1" name="标题 1"/>
          <p:cNvSpPr txBox="1">
            <a:spLocks/>
          </p:cNvSpPr>
          <p:nvPr/>
        </p:nvSpPr>
        <p:spPr>
          <a:xfrm>
            <a:off x="6012160" y="3483926"/>
            <a:ext cx="3052074" cy="1053265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altLang="zh-CN" sz="2800" dirty="0" smtClean="0">
                <a:solidFill>
                  <a:schemeClr val="tx1"/>
                </a:solidFill>
              </a:rPr>
              <a:t>Random sampling: </a:t>
            </a:r>
          </a:p>
          <a:p>
            <a:r>
              <a:rPr lang="en-US" altLang="zh-CN" sz="2800" i="1" dirty="0">
                <a:solidFill>
                  <a:schemeClr val="tx1"/>
                </a:solidFill>
              </a:rPr>
              <a:t>M</a:t>
            </a:r>
            <a:r>
              <a:rPr lang="en-US" altLang="zh-CN" sz="2800" dirty="0" smtClean="0">
                <a:solidFill>
                  <a:schemeClr val="tx1"/>
                </a:solidFill>
              </a:rPr>
              <a:t> sentences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6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Previous work (</a:t>
            </a:r>
            <a:r>
              <a:rPr lang="en-US" altLang="zh-CN" dirty="0" err="1" smtClean="0"/>
              <a:t>Qiu</a:t>
            </a:r>
            <a:r>
              <a:rPr lang="en-US" altLang="zh-CN" dirty="0" smtClean="0"/>
              <a:t>+ 13)</a:t>
            </a:r>
            <a:endParaRPr lang="zh-CN" altLang="en-US" dirty="0"/>
          </a:p>
        </p:txBody>
      </p:sp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We are directly inspired by their work.</a:t>
            </a:r>
          </a:p>
          <a:p>
            <a:r>
              <a:rPr lang="en-US" altLang="zh-CN" dirty="0" smtClean="0"/>
              <a:t>Differences from our work</a:t>
            </a:r>
          </a:p>
          <a:p>
            <a:pPr lvl="1"/>
            <a:r>
              <a:rPr lang="en-US" altLang="zh-CN" dirty="0" smtClean="0"/>
              <a:t>Linear model with perceptron-like training</a:t>
            </a:r>
          </a:p>
          <a:p>
            <a:pPr lvl="1"/>
            <a:r>
              <a:rPr lang="en-US" altLang="zh-CN" dirty="0" smtClean="0"/>
              <a:t>Only explore separate features</a:t>
            </a:r>
          </a:p>
          <a:p>
            <a:pPr lvl="1"/>
            <a:r>
              <a:rPr lang="en-US" altLang="zh-CN" dirty="0" smtClean="0"/>
              <a:t>Approximate decoding</a:t>
            </a:r>
          </a:p>
          <a:p>
            <a:pPr lvl="1"/>
            <a:r>
              <a:rPr lang="en-US" altLang="zh-CN" dirty="0" smtClean="0"/>
              <a:t>Rely on manually designed mapping functions</a:t>
            </a:r>
          </a:p>
          <a:p>
            <a:pPr lvl="1"/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908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Experiments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/>
              <a:t>Data statistics</a:t>
            </a:r>
          </a:p>
          <a:p>
            <a:endParaRPr lang="en-US" altLang="zh-CN" dirty="0"/>
          </a:p>
          <a:p>
            <a:endParaRPr lang="en-US" altLang="zh-CN" sz="2800" dirty="0"/>
          </a:p>
          <a:p>
            <a:endParaRPr lang="en-US" altLang="zh-CN" dirty="0"/>
          </a:p>
          <a:p>
            <a:endParaRPr lang="en-US" altLang="zh-CN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55" y="2060848"/>
            <a:ext cx="8705850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圆角矩形 5"/>
          <p:cNvSpPr/>
          <p:nvPr/>
        </p:nvSpPr>
        <p:spPr>
          <a:xfrm>
            <a:off x="5292081" y="4618832"/>
            <a:ext cx="1728191" cy="451916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24656" y="5589240"/>
            <a:ext cx="87058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Newly annotated data for conversion evaluation </a:t>
            </a:r>
          </a:p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(partial annotation: 20% most difficult tokens)</a:t>
            </a:r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cxnSp>
        <p:nvCxnSpPr>
          <p:cNvPr id="8" name="直接箭头连接符 7"/>
          <p:cNvCxnSpPr>
            <a:stCxn id="7" idx="0"/>
            <a:endCxn id="6" idx="2"/>
          </p:cNvCxnSpPr>
          <p:nvPr/>
        </p:nvCxnSpPr>
        <p:spPr>
          <a:xfrm flipV="1">
            <a:off x="4577581" y="5070748"/>
            <a:ext cx="1578596" cy="51849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43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标题 1"/>
          <p:cNvSpPr txBox="1">
            <a:spLocks/>
          </p:cNvSpPr>
          <p:nvPr/>
        </p:nvSpPr>
        <p:spPr>
          <a:xfrm>
            <a:off x="914400" y="274638"/>
            <a:ext cx="8482136" cy="1143000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altLang="zh-CN" dirty="0" smtClean="0"/>
              <a:t>Effect of mapping functions</a:t>
            </a:r>
            <a:endParaRPr lang="zh-CN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64" y="1417638"/>
            <a:ext cx="7478644" cy="525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24656" y="5982379"/>
            <a:ext cx="8705850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coupled CRF can learn the mapping, without linguistic inputs/constraints.</a:t>
            </a:r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96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Effect </a:t>
            </a:r>
            <a:r>
              <a:rPr lang="en-US" altLang="zh-CN" dirty="0"/>
              <a:t>of weighting CTB and PD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altLang="zh-CN" sz="2800" dirty="0" smtClean="0"/>
          </a:p>
          <a:p>
            <a:endParaRPr lang="en-US" altLang="zh-CN" dirty="0"/>
          </a:p>
          <a:p>
            <a:endParaRPr lang="en-US" altLang="zh-CN" sz="2800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15" y="1333500"/>
            <a:ext cx="7615727" cy="533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02654" y="5949280"/>
            <a:ext cx="8705850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Decide a balance in merging two training data</a:t>
            </a:r>
          </a:p>
          <a:p>
            <a:pPr algn="ctr"/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24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Effect </a:t>
            </a:r>
            <a:r>
              <a:rPr lang="en-US" altLang="zh-CN" dirty="0"/>
              <a:t>of weighting CTB and PD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altLang="zh-CN" sz="2800" dirty="0" smtClean="0"/>
          </a:p>
          <a:p>
            <a:endParaRPr lang="en-US" altLang="zh-CN" dirty="0"/>
          </a:p>
          <a:p>
            <a:endParaRPr lang="en-US" altLang="zh-CN" sz="2800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1343024"/>
            <a:ext cx="7365655" cy="525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02654" y="5949280"/>
            <a:ext cx="8705850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Decide a balance in merging two training data</a:t>
            </a:r>
          </a:p>
          <a:p>
            <a:pPr algn="ctr"/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05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Final results on CTB5-test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50088" cy="4572000"/>
          </a:xfrm>
        </p:spPr>
        <p:txBody>
          <a:bodyPr>
            <a:normAutofit/>
          </a:bodyPr>
          <a:lstStyle/>
          <a:p>
            <a:endParaRPr lang="en-US" altLang="zh-CN" sz="2800" dirty="0" smtClean="0"/>
          </a:p>
          <a:p>
            <a:endParaRPr lang="en-US" altLang="zh-CN" dirty="0"/>
          </a:p>
          <a:p>
            <a:endParaRPr lang="en-US" altLang="zh-CN" sz="2800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627951078"/>
              </p:ext>
            </p:extLst>
          </p:nvPr>
        </p:nvGraphicFramePr>
        <p:xfrm>
          <a:off x="251520" y="1484784"/>
          <a:ext cx="8568952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1520" y="6279703"/>
            <a:ext cx="870585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Slightly yet significant better than baselines</a:t>
            </a:r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 rot="19598246">
            <a:off x="5475034" y="1613818"/>
            <a:ext cx="862642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latin typeface="Verdana" pitchFamily="34" charset="0"/>
                <a:ea typeface="华文仿宋" pitchFamily="2" charset="-122"/>
                <a:cs typeface="Verdana" pitchFamily="34" charset="0"/>
              </a:rPr>
              <a:t>+0.9</a:t>
            </a:r>
            <a:endParaRPr lang="zh-CN" altLang="en-US" sz="2000" b="1" dirty="0"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 rot="19598246">
            <a:off x="7347243" y="2464619"/>
            <a:ext cx="862642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latin typeface="Verdana" pitchFamily="34" charset="0"/>
                <a:ea typeface="华文仿宋" pitchFamily="2" charset="-122"/>
                <a:cs typeface="Verdana" pitchFamily="34" charset="0"/>
              </a:rPr>
              <a:t>+0.5</a:t>
            </a:r>
            <a:endParaRPr lang="zh-CN" altLang="en-US" sz="2000" b="1" dirty="0"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19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Feature study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50088" cy="4572000"/>
          </a:xfrm>
        </p:spPr>
        <p:txBody>
          <a:bodyPr>
            <a:normAutofit/>
          </a:bodyPr>
          <a:lstStyle/>
          <a:p>
            <a:endParaRPr lang="en-US" altLang="zh-CN" sz="2800" dirty="0" smtClean="0"/>
          </a:p>
          <a:p>
            <a:endParaRPr lang="en-US" altLang="zh-CN" dirty="0"/>
          </a:p>
          <a:p>
            <a:endParaRPr lang="en-US" altLang="zh-CN" sz="2800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3567593577"/>
              </p:ext>
            </p:extLst>
          </p:nvPr>
        </p:nvGraphicFramePr>
        <p:xfrm>
          <a:off x="323528" y="1484784"/>
          <a:ext cx="8352928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1520" y="6279703"/>
            <a:ext cx="870585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 features contributes.</a:t>
            </a:r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 rot="19598246">
            <a:off x="3818850" y="1472991"/>
            <a:ext cx="862642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latin typeface="Verdana" pitchFamily="34" charset="0"/>
                <a:ea typeface="华文仿宋" pitchFamily="2" charset="-122"/>
                <a:cs typeface="Verdana" pitchFamily="34" charset="0"/>
              </a:rPr>
              <a:t>+0.9</a:t>
            </a:r>
            <a:endParaRPr lang="zh-CN" altLang="en-US" sz="2000" b="1" dirty="0"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 rot="19598246">
            <a:off x="5505523" y="1877277"/>
            <a:ext cx="862642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latin typeface="Verdana" pitchFamily="34" charset="0"/>
                <a:ea typeface="华文仿宋" pitchFamily="2" charset="-122"/>
                <a:cs typeface="Verdana" pitchFamily="34" charset="0"/>
              </a:rPr>
              <a:t>+0.3</a:t>
            </a:r>
            <a:endParaRPr lang="zh-CN" altLang="en-US" sz="2000" b="1" dirty="0"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 rot="19598246">
            <a:off x="7347243" y="3489215"/>
            <a:ext cx="862642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latin typeface="Verdana" pitchFamily="34" charset="0"/>
                <a:ea typeface="华文仿宋" pitchFamily="2" charset="-122"/>
                <a:cs typeface="Verdana" pitchFamily="34" charset="0"/>
              </a:rPr>
              <a:t>-1.2</a:t>
            </a:r>
            <a:endParaRPr lang="zh-CN" altLang="en-US" sz="2000" b="1" dirty="0"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12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Conversion Accuracy (PD =&gt; CTB)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50088" cy="4572000"/>
          </a:xfrm>
        </p:spPr>
        <p:txBody>
          <a:bodyPr>
            <a:normAutofit/>
          </a:bodyPr>
          <a:lstStyle/>
          <a:p>
            <a:endParaRPr lang="en-US" altLang="zh-CN" sz="2800" dirty="0" smtClean="0"/>
          </a:p>
          <a:p>
            <a:endParaRPr lang="en-US" altLang="zh-CN" dirty="0"/>
          </a:p>
          <a:p>
            <a:endParaRPr lang="en-US" altLang="zh-CN" sz="2800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35708255"/>
              </p:ext>
            </p:extLst>
          </p:nvPr>
        </p:nvGraphicFramePr>
        <p:xfrm>
          <a:off x="323528" y="1484784"/>
          <a:ext cx="8352928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1520" y="6279703"/>
            <a:ext cx="870585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Significantly better than baselines.</a:t>
            </a:r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 rot="19598246">
            <a:off x="4610939" y="1888555"/>
            <a:ext cx="862642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latin typeface="Verdana" pitchFamily="34" charset="0"/>
                <a:ea typeface="华文仿宋" pitchFamily="2" charset="-122"/>
                <a:cs typeface="Verdana" pitchFamily="34" charset="0"/>
              </a:rPr>
              <a:t>+2.6</a:t>
            </a:r>
            <a:endParaRPr lang="zh-CN" altLang="en-US" sz="2000" b="1" dirty="0"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 rot="19598246">
            <a:off x="7131218" y="1581146"/>
            <a:ext cx="862642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latin typeface="Verdana" pitchFamily="34" charset="0"/>
                <a:ea typeface="华文仿宋" pitchFamily="2" charset="-122"/>
                <a:cs typeface="Verdana" pitchFamily="34" charset="0"/>
              </a:rPr>
              <a:t>+3.3</a:t>
            </a:r>
            <a:endParaRPr lang="zh-CN" altLang="en-US" sz="2000" b="1" dirty="0"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78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Using Converted PD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50088" cy="4572000"/>
          </a:xfrm>
        </p:spPr>
        <p:txBody>
          <a:bodyPr>
            <a:normAutofit/>
          </a:bodyPr>
          <a:lstStyle/>
          <a:p>
            <a:endParaRPr lang="en-US" altLang="zh-CN" sz="2800" dirty="0" smtClean="0"/>
          </a:p>
          <a:p>
            <a:endParaRPr lang="en-US" altLang="zh-CN" dirty="0"/>
          </a:p>
          <a:p>
            <a:endParaRPr lang="en-US" altLang="zh-CN" sz="2800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816302289"/>
              </p:ext>
            </p:extLst>
          </p:nvPr>
        </p:nvGraphicFramePr>
        <p:xfrm>
          <a:off x="323528" y="1484784"/>
          <a:ext cx="8352928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1520" y="6279703"/>
            <a:ext cx="870585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Slight accuracy decrease; much more efficient.</a:t>
            </a:r>
            <a:endParaRPr lang="zh-CN" altLang="en-US" sz="2400" b="1" dirty="0">
              <a:solidFill>
                <a:srgbClr val="C00000"/>
              </a:solidFill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 rot="19598246">
            <a:off x="4619818" y="1484270"/>
            <a:ext cx="862642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latin typeface="Verdana" pitchFamily="34" charset="0"/>
                <a:ea typeface="华文仿宋" pitchFamily="2" charset="-122"/>
                <a:cs typeface="Verdana" pitchFamily="34" charset="0"/>
              </a:rPr>
              <a:t>+0.9</a:t>
            </a:r>
            <a:endParaRPr lang="zh-CN" altLang="en-US" sz="2000" b="1" dirty="0"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 rot="19598246">
            <a:off x="7131219" y="1947282"/>
            <a:ext cx="862642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latin typeface="Verdana" pitchFamily="34" charset="0"/>
                <a:ea typeface="华文仿宋" pitchFamily="2" charset="-122"/>
                <a:cs typeface="Verdana" pitchFamily="34" charset="0"/>
              </a:rPr>
              <a:t>+0.7</a:t>
            </a:r>
            <a:endParaRPr lang="zh-CN" altLang="en-US" sz="2000" b="1" dirty="0">
              <a:latin typeface="Verdana" pitchFamily="34" charset="0"/>
              <a:ea typeface="华文仿宋" pitchFamily="2" charset="-122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7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Conclusions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/>
              <a:t>We propose a coupled CRF model for utilizing multiple heterogeneous labeled data.</a:t>
            </a:r>
          </a:p>
          <a:p>
            <a:pPr lvl="1"/>
            <a:r>
              <a:rPr lang="en-US" altLang="zh-CN" dirty="0" smtClean="0"/>
              <a:t>Can effectively learn the implicit mappings between annotations, without the need of a manually designed mapping function.</a:t>
            </a:r>
          </a:p>
          <a:p>
            <a:pPr lvl="1"/>
            <a:r>
              <a:rPr lang="en-US" altLang="zh-CN" dirty="0" smtClean="0"/>
              <a:t>Effective on both one-side POS tagging and POS conversion/transfer tasks.</a:t>
            </a:r>
          </a:p>
          <a:p>
            <a:r>
              <a:rPr lang="en-US" altLang="zh-CN" sz="3200" dirty="0" smtClean="0"/>
              <a:t>We have partially annotated 1,000 sentences for POS tag conversion evaluation.</a:t>
            </a:r>
          </a:p>
        </p:txBody>
      </p:sp>
    </p:spTree>
    <p:extLst>
      <p:ext uri="{BB962C8B-B14F-4D97-AF65-F5344CB8AC3E}">
        <p14:creationId xmlns:p14="http://schemas.microsoft.com/office/powerpoint/2010/main" val="255792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Future directions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71600" y="1447800"/>
            <a:ext cx="7920880" cy="5077544"/>
          </a:xfrm>
        </p:spPr>
        <p:txBody>
          <a:bodyPr>
            <a:normAutofit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altLang="zh-CN" sz="2800" dirty="0" smtClean="0"/>
              <a:t>Annotate more data with both CTB and PD tags, and investigate the coupled model with small amount of such annotation as extra training data.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altLang="zh-CN" sz="2800" dirty="0" smtClean="0"/>
              <a:t>Propose a more principled and theoretically sound method to merge multiple training data.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altLang="zh-CN" sz="2800" dirty="0" smtClean="0"/>
              <a:t>Efficiency issue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altLang="zh-CN" sz="2800" dirty="0" smtClean="0"/>
              <a:t>Word segmentation guidelines also differ, which is ignored in this work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8187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1556792"/>
            <a:ext cx="8712968" cy="1470025"/>
          </a:xfrm>
        </p:spPr>
        <p:txBody>
          <a:bodyPr/>
          <a:lstStyle/>
          <a:p>
            <a:r>
              <a:rPr lang="en-US" altLang="zh-CN" dirty="0" smtClean="0"/>
              <a:t>Thanks for your time!</a:t>
            </a:r>
            <a:br>
              <a:rPr lang="en-US" altLang="zh-CN" dirty="0" smtClean="0"/>
            </a:br>
            <a:r>
              <a:rPr lang="en-US" altLang="zh-CN" dirty="0" smtClean="0"/>
              <a:t>Questions?</a:t>
            </a:r>
            <a:endParaRPr lang="zh-CN" altLang="en-US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395536" y="3645024"/>
            <a:ext cx="8568952" cy="1512168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Codes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, newly annotated data, and other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resources are released at </a:t>
            </a:r>
          </a:p>
          <a:p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http://hlt.suda.edu.cn/~zhli</a:t>
            </a:r>
            <a:endParaRPr lang="en-US" altLang="zh-CN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 non-commercial usage.</a:t>
            </a:r>
            <a:endParaRPr lang="zh-CN" altLang="en-US" dirty="0">
              <a:latin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632488"/>
      </p:ext>
    </p:extLst>
  </p:cSld>
  <p:clrMapOvr>
    <a:masterClrMapping/>
  </p:clrMapOvr>
  <p:transition advTm="937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Work going on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71600" y="1447800"/>
            <a:ext cx="7600928" cy="5077544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Our approach is also effective on the word segmentation task.</a:t>
            </a:r>
          </a:p>
          <a:p>
            <a:r>
              <a:rPr lang="en-US" altLang="zh-CN" sz="3200" dirty="0" smtClean="0"/>
              <a:t>Adapt our approach to dependency parsing.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0840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Coupled model used for conversion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71600" y="1447800"/>
            <a:ext cx="7600928" cy="5077544"/>
          </a:xfrm>
        </p:spPr>
        <p:txBody>
          <a:bodyPr>
            <a:normAutofit/>
          </a:bodyPr>
          <a:lstStyle/>
          <a:p>
            <a:r>
              <a:rPr lang="en-US" altLang="zh-CN" sz="2800" dirty="0" smtClean="0"/>
              <a:t>Constrained decoding</a:t>
            </a:r>
          </a:p>
          <a:p>
            <a:r>
              <a:rPr lang="en-US" altLang="zh-CN" dirty="0" smtClean="0"/>
              <a:t>PD=&gt;CTB conversion</a:t>
            </a:r>
          </a:p>
          <a:p>
            <a:pPr lvl="1"/>
            <a:r>
              <a:rPr lang="en-US" altLang="zh-CN" sz="2400" dirty="0" smtClean="0"/>
              <a:t>the search space is constrained by the PD-side tags.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8187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The big picture (conversion)</a:t>
            </a:r>
            <a:endParaRPr lang="zh-CN" altLang="en-US" dirty="0"/>
          </a:p>
        </p:txBody>
      </p:sp>
      <p:sp>
        <p:nvSpPr>
          <p:cNvPr id="4" name="流程图: 文档 3"/>
          <p:cNvSpPr/>
          <p:nvPr/>
        </p:nvSpPr>
        <p:spPr>
          <a:xfrm>
            <a:off x="899592" y="1412776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/n</a:t>
            </a:r>
          </a:p>
        </p:txBody>
      </p:sp>
      <p:sp>
        <p:nvSpPr>
          <p:cNvPr id="6" name="流程图: 过程 5"/>
          <p:cNvSpPr/>
          <p:nvPr/>
        </p:nvSpPr>
        <p:spPr>
          <a:xfrm>
            <a:off x="3834987" y="3284984"/>
            <a:ext cx="4536504" cy="1144081"/>
          </a:xfrm>
          <a:prstGeom prst="flowChartProcess">
            <a:avLst/>
          </a:prstGeom>
          <a:solidFill>
            <a:srgbClr val="002060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Tagger (CTB+PD)</a:t>
            </a:r>
          </a:p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Trained with ambiguous labeling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>
            <a:stCxn id="4" idx="3"/>
            <a:endCxn id="13" idx="1"/>
          </p:cNvCxnSpPr>
          <p:nvPr/>
        </p:nvCxnSpPr>
        <p:spPr>
          <a:xfrm>
            <a:off x="2971294" y="2091437"/>
            <a:ext cx="1341533" cy="5415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流程图: 文档 8"/>
          <p:cNvSpPr/>
          <p:nvPr/>
        </p:nvSpPr>
        <p:spPr>
          <a:xfrm>
            <a:off x="885280" y="3071743"/>
            <a:ext cx="2071702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CTB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NR </a:t>
            </a:r>
            <a:r>
              <a:rPr lang="en-US" altLang="zh-C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(n)</a:t>
            </a:r>
            <a:endParaRPr lang="en-US" altLang="zh-CN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直接连接符 10"/>
          <p:cNvCxnSpPr>
            <a:stCxn id="9" idx="3"/>
            <a:endCxn id="13" idx="1"/>
          </p:cNvCxnSpPr>
          <p:nvPr/>
        </p:nvCxnSpPr>
        <p:spPr>
          <a:xfrm flipV="1">
            <a:off x="2956982" y="2096852"/>
            <a:ext cx="1355845" cy="1653552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流程图: 文档 12"/>
          <p:cNvSpPr/>
          <p:nvPr/>
        </p:nvSpPr>
        <p:spPr>
          <a:xfrm>
            <a:off x="4312827" y="1412776"/>
            <a:ext cx="3571541" cy="136815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CTB+PD</a:t>
            </a:r>
          </a:p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(bundled tag space)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NR_n</a:t>
            </a:r>
            <a:endParaRPr lang="en-US" altLang="zh-CN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直接连接符 28"/>
          <p:cNvCxnSpPr>
            <a:stCxn id="13" idx="2"/>
            <a:endCxn id="6" idx="0"/>
          </p:cNvCxnSpPr>
          <p:nvPr/>
        </p:nvCxnSpPr>
        <p:spPr>
          <a:xfrm>
            <a:off x="6098598" y="2690478"/>
            <a:ext cx="4641" cy="594506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流程图: 文档 38"/>
          <p:cNvSpPr/>
          <p:nvPr/>
        </p:nvSpPr>
        <p:spPr>
          <a:xfrm>
            <a:off x="1403647" y="5168022"/>
            <a:ext cx="3143561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Test sentence:</a:t>
            </a: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/?_n</a:t>
            </a:r>
            <a:r>
              <a:rPr lang="zh-CN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加油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/?_v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流程图: 文档 39"/>
          <p:cNvSpPr/>
          <p:nvPr/>
        </p:nvSpPr>
        <p:spPr>
          <a:xfrm>
            <a:off x="5220072" y="5168022"/>
            <a:ext cx="3227206" cy="1357322"/>
          </a:xfrm>
          <a:prstGeom prst="flowChartDocument">
            <a:avLst/>
          </a:prstGeom>
          <a:solidFill>
            <a:srgbClr val="983528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Output:</a:t>
            </a: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中国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NR_n</a:t>
            </a:r>
            <a:r>
              <a:rPr lang="zh-CN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加油</a:t>
            </a:r>
            <a:r>
              <a: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VV_v</a:t>
            </a:r>
            <a:endParaRPr lang="en-US" altLang="zh-CN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直接连接符 43"/>
          <p:cNvCxnSpPr>
            <a:stCxn id="6" idx="2"/>
            <a:endCxn id="40" idx="0"/>
          </p:cNvCxnSpPr>
          <p:nvPr/>
        </p:nvCxnSpPr>
        <p:spPr>
          <a:xfrm>
            <a:off x="6103239" y="4429065"/>
            <a:ext cx="730436" cy="738957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39" idx="0"/>
            <a:endCxn id="6" idx="2"/>
          </p:cNvCxnSpPr>
          <p:nvPr/>
        </p:nvCxnSpPr>
        <p:spPr>
          <a:xfrm flipV="1">
            <a:off x="2975428" y="4429065"/>
            <a:ext cx="3127811" cy="738957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03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Data annotation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71600" y="1447800"/>
            <a:ext cx="7600928" cy="5077544"/>
          </a:xfrm>
        </p:spPr>
        <p:txBody>
          <a:bodyPr>
            <a:normAutofit/>
          </a:bodyPr>
          <a:lstStyle/>
          <a:p>
            <a:endParaRPr lang="zh-CN" alt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853603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06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Domain adaptation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71600" y="1447800"/>
            <a:ext cx="7600928" cy="5077544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Previous studies suggest that directly combining out-domain and in-domain training data does not lead to an optimal model.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5648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>
        <a:noFill/>
        <a:ln w="6350">
          <a:solidFill>
            <a:schemeClr val="tx1"/>
          </a:solidFill>
          <a:prstDash val="solid"/>
        </a:ln>
      </a:spPr>
      <a:bodyPr rtlCol="0" anchor="ctr"/>
      <a:lstStyle>
        <a:defPPr algn="ctr">
          <a:defRPr dirty="0" err="1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/>
          </a:solidFill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39644</TotalTime>
  <Words>3359</Words>
  <Application>Microsoft Office PowerPoint</Application>
  <PresentationFormat>全屏显示(4:3)</PresentationFormat>
  <Paragraphs>554</Paragraphs>
  <Slides>43</Slides>
  <Notes>43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44" baseType="lpstr">
      <vt:lpstr>平衡</vt:lpstr>
      <vt:lpstr>Coupled Sequence Labeling on Heterogeneous Annotations (POS tagging)</vt:lpstr>
      <vt:lpstr>An interesting problem in our mind</vt:lpstr>
      <vt:lpstr>An interesting problem in our mind</vt:lpstr>
      <vt:lpstr>Challenges</vt:lpstr>
      <vt:lpstr>Previous work</vt:lpstr>
      <vt:lpstr>Guide-feature based methods</vt:lpstr>
      <vt:lpstr>Guide-feature based methods</vt:lpstr>
      <vt:lpstr>The problem with guide-feature based methods</vt:lpstr>
      <vt:lpstr>This work</vt:lpstr>
      <vt:lpstr>The big picture</vt:lpstr>
      <vt:lpstr>Illustration of bundled tags</vt:lpstr>
      <vt:lpstr>PowerPoint 演示文稿</vt:lpstr>
      <vt:lpstr>Mapping functions (Qiu+ 13)</vt:lpstr>
      <vt:lpstr>Mapping functions (Qiu+ 13)</vt:lpstr>
      <vt:lpstr>CTB5/PD now fall in the same bundled tag space</vt:lpstr>
      <vt:lpstr>The coupled model in the bundled tag space</vt:lpstr>
      <vt:lpstr>Features in the coupled model</vt:lpstr>
      <vt:lpstr>Features in the coupled model</vt:lpstr>
      <vt:lpstr>Features in the coupled model</vt:lpstr>
      <vt:lpstr>What is the benefit of this model?</vt:lpstr>
      <vt:lpstr>PowerPoint 演示文稿</vt:lpstr>
      <vt:lpstr>Ambiguous labeling (partial annotation, natural annotation)</vt:lpstr>
      <vt:lpstr>Ambiguous labeling (a PD sentence)</vt:lpstr>
      <vt:lpstr>Train with ambiguous labeling</vt:lpstr>
      <vt:lpstr>How to merge two training datasets?</vt:lpstr>
      <vt:lpstr>SGD training  </vt:lpstr>
      <vt:lpstr>Previous work (Qiu+ 13)</vt:lpstr>
      <vt:lpstr>Experiments</vt:lpstr>
      <vt:lpstr>PowerPoint 演示文稿</vt:lpstr>
      <vt:lpstr>Effect of weighting CTB and PD</vt:lpstr>
      <vt:lpstr>Effect of weighting CTB and PD</vt:lpstr>
      <vt:lpstr>Final results on CTB5-test</vt:lpstr>
      <vt:lpstr>Feature study</vt:lpstr>
      <vt:lpstr>Conversion Accuracy (PD =&gt; CTB)</vt:lpstr>
      <vt:lpstr>Using Converted PD</vt:lpstr>
      <vt:lpstr>Conclusions</vt:lpstr>
      <vt:lpstr>Future directions</vt:lpstr>
      <vt:lpstr>Thanks for your time! Questions?</vt:lpstr>
      <vt:lpstr>Work going on</vt:lpstr>
      <vt:lpstr>Coupled model used for conversion</vt:lpstr>
      <vt:lpstr>The big picture (conversion)</vt:lpstr>
      <vt:lpstr>Data annotation</vt:lpstr>
      <vt:lpstr>Domain adaptation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Semi-supervised Dependency Parsing</dc:title>
  <dc:creator>lzh</dc:creator>
  <cp:lastModifiedBy>zhenghua li</cp:lastModifiedBy>
  <cp:revision>2020</cp:revision>
  <dcterms:modified xsi:type="dcterms:W3CDTF">2015-05-25T00:21:25Z</dcterms:modified>
</cp:coreProperties>
</file>