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2"/>
  </p:notesMasterIdLst>
  <p:handoutMasterIdLst>
    <p:handoutMasterId r:id="rId93"/>
  </p:handoutMasterIdLst>
  <p:sldIdLst>
    <p:sldId id="256" r:id="rId2"/>
    <p:sldId id="259" r:id="rId3"/>
    <p:sldId id="387" r:id="rId4"/>
    <p:sldId id="386" r:id="rId5"/>
    <p:sldId id="394" r:id="rId6"/>
    <p:sldId id="395" r:id="rId7"/>
    <p:sldId id="396" r:id="rId8"/>
    <p:sldId id="397" r:id="rId9"/>
    <p:sldId id="398" r:id="rId10"/>
    <p:sldId id="401" r:id="rId11"/>
    <p:sldId id="402" r:id="rId12"/>
    <p:sldId id="422" r:id="rId13"/>
    <p:sldId id="408" r:id="rId14"/>
    <p:sldId id="410" r:id="rId15"/>
    <p:sldId id="414" r:id="rId16"/>
    <p:sldId id="417" r:id="rId17"/>
    <p:sldId id="409" r:id="rId18"/>
    <p:sldId id="418" r:id="rId19"/>
    <p:sldId id="419" r:id="rId20"/>
    <p:sldId id="420" r:id="rId21"/>
    <p:sldId id="421" r:id="rId22"/>
    <p:sldId id="423" r:id="rId23"/>
    <p:sldId id="424" r:id="rId24"/>
    <p:sldId id="425" r:id="rId25"/>
    <p:sldId id="426" r:id="rId26"/>
    <p:sldId id="427" r:id="rId27"/>
    <p:sldId id="403" r:id="rId28"/>
    <p:sldId id="428" r:id="rId29"/>
    <p:sldId id="430" r:id="rId30"/>
    <p:sldId id="429" r:id="rId31"/>
    <p:sldId id="431" r:id="rId32"/>
    <p:sldId id="433" r:id="rId33"/>
    <p:sldId id="434" r:id="rId34"/>
    <p:sldId id="435" r:id="rId35"/>
    <p:sldId id="432" r:id="rId36"/>
    <p:sldId id="438" r:id="rId37"/>
    <p:sldId id="439" r:id="rId38"/>
    <p:sldId id="440" r:id="rId39"/>
    <p:sldId id="441" r:id="rId40"/>
    <p:sldId id="442" r:id="rId41"/>
    <p:sldId id="443" r:id="rId42"/>
    <p:sldId id="405" r:id="rId43"/>
    <p:sldId id="446" r:id="rId44"/>
    <p:sldId id="445" r:id="rId45"/>
    <p:sldId id="449" r:id="rId46"/>
    <p:sldId id="447" r:id="rId47"/>
    <p:sldId id="450" r:id="rId48"/>
    <p:sldId id="451" r:id="rId49"/>
    <p:sldId id="452" r:id="rId50"/>
    <p:sldId id="453" r:id="rId51"/>
    <p:sldId id="454" r:id="rId52"/>
    <p:sldId id="460" r:id="rId53"/>
    <p:sldId id="456" r:id="rId54"/>
    <p:sldId id="457" r:id="rId55"/>
    <p:sldId id="458" r:id="rId56"/>
    <p:sldId id="459" r:id="rId57"/>
    <p:sldId id="461" r:id="rId58"/>
    <p:sldId id="462" r:id="rId59"/>
    <p:sldId id="463" r:id="rId60"/>
    <p:sldId id="464" r:id="rId61"/>
    <p:sldId id="444" r:id="rId62"/>
    <p:sldId id="406" r:id="rId63"/>
    <p:sldId id="465" r:id="rId64"/>
    <p:sldId id="466" r:id="rId65"/>
    <p:sldId id="467" r:id="rId66"/>
    <p:sldId id="470" r:id="rId67"/>
    <p:sldId id="468" r:id="rId68"/>
    <p:sldId id="469" r:id="rId69"/>
    <p:sldId id="471" r:id="rId70"/>
    <p:sldId id="474" r:id="rId71"/>
    <p:sldId id="472" r:id="rId72"/>
    <p:sldId id="473" r:id="rId73"/>
    <p:sldId id="475" r:id="rId74"/>
    <p:sldId id="476" r:id="rId75"/>
    <p:sldId id="477" r:id="rId76"/>
    <p:sldId id="478" r:id="rId77"/>
    <p:sldId id="479" r:id="rId78"/>
    <p:sldId id="480" r:id="rId79"/>
    <p:sldId id="481" r:id="rId80"/>
    <p:sldId id="407" r:id="rId81"/>
    <p:sldId id="400" r:id="rId82"/>
    <p:sldId id="389" r:id="rId83"/>
    <p:sldId id="391" r:id="rId84"/>
    <p:sldId id="392" r:id="rId85"/>
    <p:sldId id="393" r:id="rId86"/>
    <p:sldId id="378" r:id="rId87"/>
    <p:sldId id="278" r:id="rId88"/>
    <p:sldId id="399" r:id="rId89"/>
    <p:sldId id="412" r:id="rId90"/>
    <p:sldId id="437" r:id="rId91"/>
  </p:sldIdLst>
  <p:sldSz cx="9144000" cy="6858000" type="screen4x3"/>
  <p:notesSz cx="9928225" cy="6797675"/>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0000"/>
    <a:srgbClr val="2F1444"/>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9" autoAdjust="0"/>
    <p:restoredTop sz="79417" autoAdjust="0"/>
  </p:normalViewPr>
  <p:slideViewPr>
    <p:cSldViewPr>
      <p:cViewPr>
        <p:scale>
          <a:sx n="66" d="100"/>
          <a:sy n="66" d="100"/>
        </p:scale>
        <p:origin x="-1910" y="-490"/>
      </p:cViewPr>
      <p:guideLst>
        <p:guide orient="horz" pos="2160"/>
        <p:guide pos="2880"/>
      </p:guideLst>
    </p:cSldViewPr>
  </p:slideViewPr>
  <p:outlineViewPr>
    <p:cViewPr>
      <p:scale>
        <a:sx n="33" d="100"/>
        <a:sy n="33" d="100"/>
      </p:scale>
      <p:origin x="0" y="10368"/>
    </p:cViewPr>
  </p:outlineViewPr>
  <p:notesTextViewPr>
    <p:cViewPr>
      <p:scale>
        <a:sx n="100" d="100"/>
        <a:sy n="100" d="100"/>
      </p:scale>
      <p:origin x="0" y="0"/>
    </p:cViewPr>
  </p:notesTextViewPr>
  <p:sorterViewPr>
    <p:cViewPr>
      <p:scale>
        <a:sx n="66" d="100"/>
        <a:sy n="66" d="100"/>
      </p:scale>
      <p:origin x="0" y="39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dministrator\Desktop\slides-pictures\punc-spee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dministrator\Desktop\slides-pictures\POS-filtering.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dministrator\Desktop\slides-pictures\POS-filteri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0.14426258528168889"/>
          <c:y val="4.6541632449318103E-2"/>
          <c:w val="0.8139713057317588"/>
          <c:h val="0.75254832796355964"/>
        </c:manualLayout>
      </c:layout>
      <c:lineChart>
        <c:grouping val="standard"/>
        <c:ser>
          <c:idx val="1"/>
          <c:order val="0"/>
          <c:tx>
            <c:v>One-stage</c:v>
          </c:tx>
          <c:spPr>
            <a:ln w="19050">
              <a:noFill/>
            </a:ln>
          </c:spPr>
          <c:marker>
            <c:symbol val="x"/>
            <c:size val="5"/>
            <c:spPr>
              <a:noFill/>
              <a:ln w="19050">
                <a:solidFill>
                  <a:srgbClr val="FF0000"/>
                </a:solidFill>
              </a:ln>
            </c:spPr>
          </c:marker>
          <c:val>
            <c:numRef>
              <c:f>'conll09-ch-test'!$D$3:$D$114</c:f>
              <c:numCache>
                <c:formatCode>General</c:formatCode>
                <c:ptCount val="112"/>
                <c:pt idx="1">
                  <c:v>0</c:v>
                </c:pt>
                <c:pt idx="2">
                  <c:v>0</c:v>
                </c:pt>
                <c:pt idx="3">
                  <c:v>1.0000000000000007E-2</c:v>
                </c:pt>
                <c:pt idx="4">
                  <c:v>2.0000000000000014E-2</c:v>
                </c:pt>
                <c:pt idx="5">
                  <c:v>2.0000000000000014E-2</c:v>
                </c:pt>
                <c:pt idx="6">
                  <c:v>3.0000000000000013E-2</c:v>
                </c:pt>
                <c:pt idx="7">
                  <c:v>4.0000000000000029E-2</c:v>
                </c:pt>
                <c:pt idx="8">
                  <c:v>5.0000000000000024E-2</c:v>
                </c:pt>
                <c:pt idx="9">
                  <c:v>7.0000000000000034E-2</c:v>
                </c:pt>
                <c:pt idx="10">
                  <c:v>9.0000000000000066E-2</c:v>
                </c:pt>
                <c:pt idx="11">
                  <c:v>0.11000000000000001</c:v>
                </c:pt>
                <c:pt idx="12">
                  <c:v>0.14000000000000001</c:v>
                </c:pt>
                <c:pt idx="13">
                  <c:v>0.17</c:v>
                </c:pt>
                <c:pt idx="14">
                  <c:v>0.2</c:v>
                </c:pt>
                <c:pt idx="15">
                  <c:v>0.24000000000000013</c:v>
                </c:pt>
                <c:pt idx="16">
                  <c:v>0.27</c:v>
                </c:pt>
                <c:pt idx="17">
                  <c:v>0.32000000000000034</c:v>
                </c:pt>
                <c:pt idx="18">
                  <c:v>0.36000000000000026</c:v>
                </c:pt>
                <c:pt idx="19">
                  <c:v>0.41000000000000025</c:v>
                </c:pt>
                <c:pt idx="20">
                  <c:v>0.47000000000000008</c:v>
                </c:pt>
                <c:pt idx="21">
                  <c:v>0.53</c:v>
                </c:pt>
                <c:pt idx="22">
                  <c:v>0.59000000000000008</c:v>
                </c:pt>
                <c:pt idx="23">
                  <c:v>0.66000000000000081</c:v>
                </c:pt>
                <c:pt idx="24">
                  <c:v>0.74000000000000055</c:v>
                </c:pt>
                <c:pt idx="25">
                  <c:v>0.83000000000000052</c:v>
                </c:pt>
                <c:pt idx="26">
                  <c:v>0.9</c:v>
                </c:pt>
                <c:pt idx="27">
                  <c:v>1.01</c:v>
                </c:pt>
                <c:pt idx="28">
                  <c:v>1.1100000000000001</c:v>
                </c:pt>
                <c:pt idx="29">
                  <c:v>1.2</c:v>
                </c:pt>
                <c:pt idx="30">
                  <c:v>1.32</c:v>
                </c:pt>
                <c:pt idx="31">
                  <c:v>1.43</c:v>
                </c:pt>
                <c:pt idx="32">
                  <c:v>1.56</c:v>
                </c:pt>
                <c:pt idx="33">
                  <c:v>1.680000000000001</c:v>
                </c:pt>
                <c:pt idx="34">
                  <c:v>1.83</c:v>
                </c:pt>
                <c:pt idx="35">
                  <c:v>1.9800000000000009</c:v>
                </c:pt>
                <c:pt idx="36">
                  <c:v>2.13</c:v>
                </c:pt>
                <c:pt idx="37">
                  <c:v>2.2999999999999998</c:v>
                </c:pt>
                <c:pt idx="38">
                  <c:v>2.46</c:v>
                </c:pt>
                <c:pt idx="39">
                  <c:v>2.65</c:v>
                </c:pt>
                <c:pt idx="40">
                  <c:v>2.86</c:v>
                </c:pt>
                <c:pt idx="41">
                  <c:v>3.03</c:v>
                </c:pt>
                <c:pt idx="42">
                  <c:v>3.23</c:v>
                </c:pt>
                <c:pt idx="43">
                  <c:v>3.48</c:v>
                </c:pt>
                <c:pt idx="44">
                  <c:v>3.72</c:v>
                </c:pt>
                <c:pt idx="45">
                  <c:v>3.94</c:v>
                </c:pt>
                <c:pt idx="46">
                  <c:v>4.1899999999999995</c:v>
                </c:pt>
                <c:pt idx="47">
                  <c:v>4.4000000000000004</c:v>
                </c:pt>
                <c:pt idx="48">
                  <c:v>4.7699999999999996</c:v>
                </c:pt>
                <c:pt idx="49">
                  <c:v>4.99</c:v>
                </c:pt>
                <c:pt idx="50">
                  <c:v>5.2700000000000014</c:v>
                </c:pt>
                <c:pt idx="51">
                  <c:v>5.57</c:v>
                </c:pt>
                <c:pt idx="52">
                  <c:v>5.8599999999999985</c:v>
                </c:pt>
                <c:pt idx="53">
                  <c:v>6.33</c:v>
                </c:pt>
                <c:pt idx="54">
                  <c:v>6.54</c:v>
                </c:pt>
                <c:pt idx="55">
                  <c:v>7.09</c:v>
                </c:pt>
                <c:pt idx="56">
                  <c:v>7.23</c:v>
                </c:pt>
                <c:pt idx="57">
                  <c:v>7.64</c:v>
                </c:pt>
                <c:pt idx="58">
                  <c:v>7.8599999999999985</c:v>
                </c:pt>
                <c:pt idx="59">
                  <c:v>8.2900000000000009</c:v>
                </c:pt>
                <c:pt idx="60">
                  <c:v>8.7800000000000011</c:v>
                </c:pt>
                <c:pt idx="61">
                  <c:v>9.2000000000000011</c:v>
                </c:pt>
                <c:pt idx="62">
                  <c:v>9.6399999999999988</c:v>
                </c:pt>
                <c:pt idx="63">
                  <c:v>9.93</c:v>
                </c:pt>
                <c:pt idx="64">
                  <c:v>10.360000000000008</c:v>
                </c:pt>
                <c:pt idx="65">
                  <c:v>10.88</c:v>
                </c:pt>
                <c:pt idx="66">
                  <c:v>11.48</c:v>
                </c:pt>
                <c:pt idx="67">
                  <c:v>11.81</c:v>
                </c:pt>
                <c:pt idx="68">
                  <c:v>12.41</c:v>
                </c:pt>
                <c:pt idx="69">
                  <c:v>13.209999999999999</c:v>
                </c:pt>
                <c:pt idx="70">
                  <c:v>12.8</c:v>
                </c:pt>
                <c:pt idx="71">
                  <c:v>13.850000000000009</c:v>
                </c:pt>
                <c:pt idx="72">
                  <c:v>14.17</c:v>
                </c:pt>
                <c:pt idx="73">
                  <c:v>15.44</c:v>
                </c:pt>
                <c:pt idx="74">
                  <c:v>15.51</c:v>
                </c:pt>
                <c:pt idx="75">
                  <c:v>16.420000000000002</c:v>
                </c:pt>
                <c:pt idx="76">
                  <c:v>17.09</c:v>
                </c:pt>
                <c:pt idx="77">
                  <c:v>17.93</c:v>
                </c:pt>
                <c:pt idx="78">
                  <c:v>18.36</c:v>
                </c:pt>
                <c:pt idx="79">
                  <c:v>19.690000000000001</c:v>
                </c:pt>
                <c:pt idx="80">
                  <c:v>19.41</c:v>
                </c:pt>
                <c:pt idx="81">
                  <c:v>20.27</c:v>
                </c:pt>
                <c:pt idx="83">
                  <c:v>21.419999999999987</c:v>
                </c:pt>
                <c:pt idx="84">
                  <c:v>22.86</c:v>
                </c:pt>
                <c:pt idx="85">
                  <c:v>24.630000000000017</c:v>
                </c:pt>
                <c:pt idx="86">
                  <c:v>23.830000000000005</c:v>
                </c:pt>
                <c:pt idx="87">
                  <c:v>25.59</c:v>
                </c:pt>
                <c:pt idx="88">
                  <c:v>25.419999999999987</c:v>
                </c:pt>
                <c:pt idx="89">
                  <c:v>26.310000000000016</c:v>
                </c:pt>
                <c:pt idx="90">
                  <c:v>27.2</c:v>
                </c:pt>
                <c:pt idx="91">
                  <c:v>28.75</c:v>
                </c:pt>
                <c:pt idx="93">
                  <c:v>30.95</c:v>
                </c:pt>
                <c:pt idx="94">
                  <c:v>31.54</c:v>
                </c:pt>
                <c:pt idx="95">
                  <c:v>32.300000000000004</c:v>
                </c:pt>
                <c:pt idx="96">
                  <c:v>33.65</c:v>
                </c:pt>
                <c:pt idx="97">
                  <c:v>34.78</c:v>
                </c:pt>
                <c:pt idx="99">
                  <c:v>38.090000000000003</c:v>
                </c:pt>
                <c:pt idx="100">
                  <c:v>37.51</c:v>
                </c:pt>
                <c:pt idx="101">
                  <c:v>36.9</c:v>
                </c:pt>
                <c:pt idx="102">
                  <c:v>39.200000000000003</c:v>
                </c:pt>
                <c:pt idx="103">
                  <c:v>43.06</c:v>
                </c:pt>
                <c:pt idx="106">
                  <c:v>48.92</c:v>
                </c:pt>
              </c:numCache>
            </c:numRef>
          </c:val>
        </c:ser>
        <c:ser>
          <c:idx val="0"/>
          <c:order val="1"/>
          <c:tx>
            <c:v>Two-stage</c:v>
          </c:tx>
          <c:spPr>
            <a:ln>
              <a:noFill/>
            </a:ln>
          </c:spPr>
          <c:marker>
            <c:symbol val="plus"/>
            <c:size val="5"/>
            <c:spPr>
              <a:ln w="19050">
                <a:solidFill>
                  <a:srgbClr val="00B050"/>
                </a:solidFill>
              </a:ln>
            </c:spPr>
          </c:marker>
          <c:val>
            <c:numRef>
              <c:f>'conll09-ch-test'!$C$3:$C$114</c:f>
              <c:numCache>
                <c:formatCode>General</c:formatCode>
                <c:ptCount val="112"/>
                <c:pt idx="1">
                  <c:v>0</c:v>
                </c:pt>
                <c:pt idx="2">
                  <c:v>1.0000000000000007E-2</c:v>
                </c:pt>
                <c:pt idx="3">
                  <c:v>1.0000000000000007E-2</c:v>
                </c:pt>
                <c:pt idx="4">
                  <c:v>2.0000000000000014E-2</c:v>
                </c:pt>
                <c:pt idx="5">
                  <c:v>2.0000000000000014E-2</c:v>
                </c:pt>
                <c:pt idx="6">
                  <c:v>3.0000000000000013E-2</c:v>
                </c:pt>
                <c:pt idx="7">
                  <c:v>4.0000000000000029E-2</c:v>
                </c:pt>
                <c:pt idx="8">
                  <c:v>5.0000000000000024E-2</c:v>
                </c:pt>
                <c:pt idx="9">
                  <c:v>6.0000000000000032E-2</c:v>
                </c:pt>
                <c:pt idx="10">
                  <c:v>7.0000000000000034E-2</c:v>
                </c:pt>
                <c:pt idx="11">
                  <c:v>8.0000000000000057E-2</c:v>
                </c:pt>
                <c:pt idx="12">
                  <c:v>9.0000000000000066E-2</c:v>
                </c:pt>
                <c:pt idx="13">
                  <c:v>0.1</c:v>
                </c:pt>
                <c:pt idx="14">
                  <c:v>0.11000000000000001</c:v>
                </c:pt>
                <c:pt idx="15">
                  <c:v>0.11000000000000001</c:v>
                </c:pt>
                <c:pt idx="16">
                  <c:v>0.14000000000000001</c:v>
                </c:pt>
                <c:pt idx="17">
                  <c:v>0.15000000000000013</c:v>
                </c:pt>
                <c:pt idx="18">
                  <c:v>0.18000000000000013</c:v>
                </c:pt>
                <c:pt idx="19">
                  <c:v>0.17</c:v>
                </c:pt>
                <c:pt idx="20">
                  <c:v>0.21000000000000013</c:v>
                </c:pt>
                <c:pt idx="21">
                  <c:v>0.2</c:v>
                </c:pt>
                <c:pt idx="22">
                  <c:v>0.2</c:v>
                </c:pt>
                <c:pt idx="23">
                  <c:v>0.24000000000000013</c:v>
                </c:pt>
                <c:pt idx="24">
                  <c:v>0.22000000000000003</c:v>
                </c:pt>
                <c:pt idx="25">
                  <c:v>0.27</c:v>
                </c:pt>
                <c:pt idx="26">
                  <c:v>0.28000000000000008</c:v>
                </c:pt>
                <c:pt idx="27">
                  <c:v>0.26</c:v>
                </c:pt>
                <c:pt idx="28">
                  <c:v>0.3300000000000004</c:v>
                </c:pt>
                <c:pt idx="29">
                  <c:v>0.31000000000000028</c:v>
                </c:pt>
                <c:pt idx="30">
                  <c:v>0.34000000000000008</c:v>
                </c:pt>
                <c:pt idx="31">
                  <c:v>0.32000000000000034</c:v>
                </c:pt>
                <c:pt idx="32">
                  <c:v>0.3300000000000004</c:v>
                </c:pt>
                <c:pt idx="33">
                  <c:v>0.36000000000000026</c:v>
                </c:pt>
                <c:pt idx="34">
                  <c:v>0.34000000000000008</c:v>
                </c:pt>
                <c:pt idx="35">
                  <c:v>0.37000000000000027</c:v>
                </c:pt>
                <c:pt idx="36">
                  <c:v>0.37000000000000027</c:v>
                </c:pt>
                <c:pt idx="37">
                  <c:v>0.4</c:v>
                </c:pt>
                <c:pt idx="38">
                  <c:v>0.48000000000000026</c:v>
                </c:pt>
                <c:pt idx="39">
                  <c:v>0.4</c:v>
                </c:pt>
                <c:pt idx="40">
                  <c:v>0.49000000000000027</c:v>
                </c:pt>
                <c:pt idx="41">
                  <c:v>0.5</c:v>
                </c:pt>
                <c:pt idx="42">
                  <c:v>0.51</c:v>
                </c:pt>
                <c:pt idx="43">
                  <c:v>0.58000000000000018</c:v>
                </c:pt>
                <c:pt idx="44">
                  <c:v>0.51</c:v>
                </c:pt>
                <c:pt idx="45">
                  <c:v>0.54</c:v>
                </c:pt>
                <c:pt idx="46">
                  <c:v>0.59000000000000008</c:v>
                </c:pt>
                <c:pt idx="47">
                  <c:v>0.6500000000000008</c:v>
                </c:pt>
                <c:pt idx="48">
                  <c:v>0.56000000000000005</c:v>
                </c:pt>
                <c:pt idx="49">
                  <c:v>0.73000000000000054</c:v>
                </c:pt>
                <c:pt idx="50">
                  <c:v>0.55000000000000004</c:v>
                </c:pt>
                <c:pt idx="51">
                  <c:v>0.61000000000000054</c:v>
                </c:pt>
                <c:pt idx="52">
                  <c:v>0.62000000000000055</c:v>
                </c:pt>
                <c:pt idx="53">
                  <c:v>0.60000000000000053</c:v>
                </c:pt>
                <c:pt idx="54">
                  <c:v>0.67000000000000082</c:v>
                </c:pt>
                <c:pt idx="55">
                  <c:v>0.70000000000000051</c:v>
                </c:pt>
                <c:pt idx="56">
                  <c:v>0.63000000000000056</c:v>
                </c:pt>
                <c:pt idx="57">
                  <c:v>0.75000000000000056</c:v>
                </c:pt>
                <c:pt idx="58">
                  <c:v>0.82000000000000051</c:v>
                </c:pt>
                <c:pt idx="59">
                  <c:v>1.1000000000000001</c:v>
                </c:pt>
                <c:pt idx="60">
                  <c:v>0.73000000000000054</c:v>
                </c:pt>
                <c:pt idx="61">
                  <c:v>0.82000000000000051</c:v>
                </c:pt>
                <c:pt idx="62">
                  <c:v>0.74000000000000055</c:v>
                </c:pt>
                <c:pt idx="63">
                  <c:v>1.07</c:v>
                </c:pt>
                <c:pt idx="64">
                  <c:v>0.8</c:v>
                </c:pt>
                <c:pt idx="65">
                  <c:v>0.89000000000000012</c:v>
                </c:pt>
                <c:pt idx="66">
                  <c:v>0.92</c:v>
                </c:pt>
                <c:pt idx="67">
                  <c:v>0.92</c:v>
                </c:pt>
                <c:pt idx="68">
                  <c:v>0.95000000000000051</c:v>
                </c:pt>
                <c:pt idx="69">
                  <c:v>0.91</c:v>
                </c:pt>
                <c:pt idx="70">
                  <c:v>0.85000000000000053</c:v>
                </c:pt>
                <c:pt idx="71">
                  <c:v>0.92</c:v>
                </c:pt>
                <c:pt idx="72">
                  <c:v>0.87000000000000055</c:v>
                </c:pt>
                <c:pt idx="73">
                  <c:v>1.1399999999999988</c:v>
                </c:pt>
                <c:pt idx="74">
                  <c:v>0.93</c:v>
                </c:pt>
                <c:pt idx="75">
                  <c:v>1.05</c:v>
                </c:pt>
                <c:pt idx="76">
                  <c:v>1.57</c:v>
                </c:pt>
                <c:pt idx="77">
                  <c:v>1.1499999999999988</c:v>
                </c:pt>
                <c:pt idx="78">
                  <c:v>1.08</c:v>
                </c:pt>
                <c:pt idx="79">
                  <c:v>1.1200000000000001</c:v>
                </c:pt>
                <c:pt idx="80">
                  <c:v>1.680000000000001</c:v>
                </c:pt>
                <c:pt idx="81">
                  <c:v>2.58</c:v>
                </c:pt>
                <c:pt idx="83">
                  <c:v>1.26</c:v>
                </c:pt>
                <c:pt idx="84">
                  <c:v>1.7400000000000002</c:v>
                </c:pt>
                <c:pt idx="85">
                  <c:v>1.180000000000001</c:v>
                </c:pt>
                <c:pt idx="86">
                  <c:v>1.7400000000000002</c:v>
                </c:pt>
                <c:pt idx="87">
                  <c:v>1.28</c:v>
                </c:pt>
                <c:pt idx="88">
                  <c:v>1.21</c:v>
                </c:pt>
                <c:pt idx="89">
                  <c:v>1.32</c:v>
                </c:pt>
                <c:pt idx="90">
                  <c:v>1.3</c:v>
                </c:pt>
                <c:pt idx="91">
                  <c:v>1.28</c:v>
                </c:pt>
                <c:pt idx="93">
                  <c:v>1.58</c:v>
                </c:pt>
                <c:pt idx="94">
                  <c:v>1.46</c:v>
                </c:pt>
                <c:pt idx="95">
                  <c:v>1.46</c:v>
                </c:pt>
                <c:pt idx="96">
                  <c:v>1.7400000000000002</c:v>
                </c:pt>
                <c:pt idx="97">
                  <c:v>1.7000000000000002</c:v>
                </c:pt>
                <c:pt idx="99">
                  <c:v>1.8</c:v>
                </c:pt>
                <c:pt idx="100">
                  <c:v>1.6400000000000001</c:v>
                </c:pt>
                <c:pt idx="101">
                  <c:v>1.680000000000001</c:v>
                </c:pt>
                <c:pt idx="102">
                  <c:v>1.87</c:v>
                </c:pt>
                <c:pt idx="103">
                  <c:v>2</c:v>
                </c:pt>
                <c:pt idx="106">
                  <c:v>2.69</c:v>
                </c:pt>
              </c:numCache>
            </c:numRef>
          </c:val>
        </c:ser>
        <c:dLbls/>
        <c:marker val="1"/>
        <c:axId val="153103744"/>
        <c:axId val="153183744"/>
      </c:lineChart>
      <c:catAx>
        <c:axId val="153103744"/>
        <c:scaling>
          <c:orientation val="minMax"/>
        </c:scaling>
        <c:axPos val="b"/>
        <c:majorGridlines>
          <c:spPr>
            <a:ln w="0">
              <a:prstDash val="dash"/>
            </a:ln>
          </c:spPr>
        </c:majorGridlines>
        <c:title>
          <c:tx>
            <c:rich>
              <a:bodyPr/>
              <a:lstStyle/>
              <a:p>
                <a:pPr>
                  <a:defRPr sz="1600"/>
                </a:pPr>
                <a:r>
                  <a:rPr lang="en-US" altLang="zh-CN" sz="1600">
                    <a:latin typeface="Times New Roman" pitchFamily="18" charset="0"/>
                    <a:cs typeface="Times New Roman" pitchFamily="18" charset="0"/>
                  </a:rPr>
                  <a:t>Sentence</a:t>
                </a:r>
                <a:r>
                  <a:rPr lang="en-US" altLang="zh-CN" sz="1600" baseline="0">
                    <a:latin typeface="Times New Roman" pitchFamily="18" charset="0"/>
                    <a:cs typeface="Times New Roman" pitchFamily="18" charset="0"/>
                  </a:rPr>
                  <a:t> Length</a:t>
                </a:r>
                <a:endParaRPr lang="zh-CN" altLang="en-US" sz="1600">
                  <a:latin typeface="Times New Roman" pitchFamily="18" charset="0"/>
                  <a:cs typeface="Times New Roman" pitchFamily="18" charset="0"/>
                </a:endParaRPr>
              </a:p>
            </c:rich>
          </c:tx>
          <c:layout/>
        </c:title>
        <c:numFmt formatCode="General" sourceLinked="1"/>
        <c:tickLblPos val="nextTo"/>
        <c:txPr>
          <a:bodyPr/>
          <a:lstStyle/>
          <a:p>
            <a:pPr>
              <a:defRPr sz="1600">
                <a:latin typeface="Times New Roman" pitchFamily="18" charset="0"/>
                <a:cs typeface="Times New Roman" pitchFamily="18" charset="0"/>
              </a:defRPr>
            </a:pPr>
            <a:endParaRPr lang="zh-CN"/>
          </a:p>
        </c:txPr>
        <c:crossAx val="153183744"/>
        <c:crosses val="autoZero"/>
        <c:auto val="1"/>
        <c:lblAlgn val="ctr"/>
        <c:lblOffset val="10"/>
        <c:tickLblSkip val="10"/>
        <c:tickMarkSkip val="10"/>
      </c:catAx>
      <c:valAx>
        <c:axId val="153183744"/>
        <c:scaling>
          <c:orientation val="minMax"/>
          <c:max val="50"/>
        </c:scaling>
        <c:axPos val="l"/>
        <c:majorGridlines>
          <c:spPr>
            <a:ln w="0">
              <a:prstDash val="dash"/>
            </a:ln>
          </c:spPr>
        </c:majorGridlines>
        <c:title>
          <c:tx>
            <c:rich>
              <a:bodyPr rot="-5400000" vert="horz"/>
              <a:lstStyle/>
              <a:p>
                <a:pPr>
                  <a:defRPr sz="1500">
                    <a:latin typeface="Times New Roman" pitchFamily="18" charset="0"/>
                    <a:cs typeface="Times New Roman" pitchFamily="18" charset="0"/>
                  </a:defRPr>
                </a:pPr>
                <a:r>
                  <a:rPr lang="en-US" altLang="zh-CN" sz="1500">
                    <a:latin typeface="Times New Roman" pitchFamily="18" charset="0"/>
                    <a:cs typeface="Times New Roman" pitchFamily="18" charset="0"/>
                  </a:rPr>
                  <a:t>Average Parsing Time (Second)</a:t>
                </a:r>
                <a:endParaRPr lang="zh-CN" altLang="en-US" sz="1500">
                  <a:latin typeface="Times New Roman" pitchFamily="18" charset="0"/>
                  <a:cs typeface="Times New Roman" pitchFamily="18" charset="0"/>
                </a:endParaRPr>
              </a:p>
            </c:rich>
          </c:tx>
          <c:layout/>
        </c:title>
        <c:numFmt formatCode="General" sourceLinked="1"/>
        <c:tickLblPos val="nextTo"/>
        <c:txPr>
          <a:bodyPr/>
          <a:lstStyle/>
          <a:p>
            <a:pPr>
              <a:defRPr sz="1600">
                <a:latin typeface="Times New Roman" pitchFamily="18" charset="0"/>
                <a:cs typeface="Times New Roman" pitchFamily="18" charset="0"/>
              </a:defRPr>
            </a:pPr>
            <a:endParaRPr lang="zh-CN"/>
          </a:p>
        </c:txPr>
        <c:crossAx val="153103744"/>
        <c:crosses val="autoZero"/>
        <c:crossBetween val="midCat"/>
      </c:valAx>
    </c:plotArea>
    <c:legend>
      <c:legendPos val="r"/>
      <c:layout>
        <c:manualLayout>
          <c:xMode val="edge"/>
          <c:yMode val="edge"/>
          <c:x val="0.26164197265764827"/>
          <c:y val="0.1693826408935494"/>
          <c:w val="0.32690477497145637"/>
          <c:h val="0.18993596195212487"/>
        </c:manualLayout>
      </c:layout>
      <c:spPr>
        <a:solidFill>
          <a:schemeClr val="bg1"/>
        </a:solidFill>
        <a:ln>
          <a:solidFill>
            <a:schemeClr val="tx1"/>
          </a:solidFill>
        </a:ln>
      </c:spPr>
      <c:txPr>
        <a:bodyPr/>
        <a:lstStyle/>
        <a:p>
          <a:pPr>
            <a:defRPr sz="1600" b="1">
              <a:latin typeface="Times New Roman" pitchFamily="18" charset="0"/>
              <a:cs typeface="Times New Roman" pitchFamily="18" charset="0"/>
            </a:defRPr>
          </a:pPr>
          <a:endParaRPr lang="zh-CN"/>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0.19290692216895053"/>
          <c:y val="5.13585977626181E-2"/>
          <c:w val="0.77833772487338793"/>
          <c:h val="0.75003029591460091"/>
        </c:manualLayout>
      </c:layout>
      <c:barChart>
        <c:barDir val="col"/>
        <c:grouping val="clustered"/>
        <c:ser>
          <c:idx val="0"/>
          <c:order val="0"/>
          <c:tx>
            <c:v>0.1</c:v>
          </c:tx>
          <c:spPr>
            <a:pattFill prst="ltUpDiag">
              <a:fgClr>
                <a:srgbClr val="0000FF"/>
              </a:fgClr>
              <a:bgClr>
                <a:schemeClr val="bg1"/>
              </a:bgClr>
            </a:pattFill>
            <a:ln w="12700">
              <a:solidFill>
                <a:srgbClr val="0000FF"/>
              </a:solidFill>
            </a:ln>
          </c:spPr>
          <c:cat>
            <c:strRef>
              <c:f>'C:\Users\Administrator\Desktop\slides-pictures\[POS-filtering-mason.xlsx]filtering'!$A$5:$A$10</c:f>
              <c:strCache>
                <c:ptCount val="6"/>
                <c:pt idx="0">
                  <c:v>1</c:v>
                </c:pt>
                <c:pt idx="1">
                  <c:v>2</c:v>
                </c:pt>
                <c:pt idx="2">
                  <c:v>3</c:v>
                </c:pt>
                <c:pt idx="3">
                  <c:v>4</c:v>
                </c:pt>
                <c:pt idx="4">
                  <c:v>5</c:v>
                </c:pt>
                <c:pt idx="5">
                  <c:v>&gt;5</c:v>
                </c:pt>
              </c:strCache>
            </c:strRef>
          </c:cat>
          <c:val>
            <c:numRef>
              <c:f>'C:\Users\Administrator\Desktop\slides-pictures\[POS-filtering-mason.xlsx]filtering'!$B$5:$B$10</c:f>
              <c:numCache>
                <c:formatCode>General</c:formatCode>
                <c:ptCount val="6"/>
                <c:pt idx="0">
                  <c:v>86.36</c:v>
                </c:pt>
                <c:pt idx="1">
                  <c:v>10.850000000000009</c:v>
                </c:pt>
                <c:pt idx="2">
                  <c:v>2.02</c:v>
                </c:pt>
                <c:pt idx="3">
                  <c:v>0.59</c:v>
                </c:pt>
                <c:pt idx="4">
                  <c:v>0.14000000000000001</c:v>
                </c:pt>
                <c:pt idx="5">
                  <c:v>4.0000000000000022E-2</c:v>
                </c:pt>
              </c:numCache>
            </c:numRef>
          </c:val>
        </c:ser>
        <c:ser>
          <c:idx val="1"/>
          <c:order val="1"/>
          <c:tx>
            <c:v>0.01</c:v>
          </c:tx>
          <c:spPr>
            <a:pattFill prst="pct5">
              <a:fgClr>
                <a:srgbClr val="FF0000"/>
              </a:fgClr>
              <a:bgClr>
                <a:schemeClr val="bg1"/>
              </a:bgClr>
            </a:pattFill>
            <a:ln w="12700">
              <a:solidFill>
                <a:srgbClr val="FF0000"/>
              </a:solidFill>
            </a:ln>
          </c:spPr>
          <c:val>
            <c:numRef>
              <c:f>'C:\Users\Administrator\Desktop\slides-pictures\[POS-filtering-mason.xlsx]filtering'!$D$5:$D$10</c:f>
              <c:numCache>
                <c:formatCode>General</c:formatCode>
                <c:ptCount val="6"/>
                <c:pt idx="0">
                  <c:v>69.56</c:v>
                </c:pt>
                <c:pt idx="1">
                  <c:v>18.760000000000002</c:v>
                </c:pt>
                <c:pt idx="2">
                  <c:v>5.78</c:v>
                </c:pt>
                <c:pt idx="3">
                  <c:v>2.9899999999999998</c:v>
                </c:pt>
                <c:pt idx="4">
                  <c:v>1.41</c:v>
                </c:pt>
                <c:pt idx="5">
                  <c:v>1.5</c:v>
                </c:pt>
              </c:numCache>
            </c:numRef>
          </c:val>
        </c:ser>
        <c:ser>
          <c:idx val="2"/>
          <c:order val="2"/>
          <c:tx>
            <c:v>0.001</c:v>
          </c:tx>
          <c:spPr>
            <a:pattFill prst="ltDnDiag">
              <a:fgClr>
                <a:srgbClr val="00B050"/>
              </a:fgClr>
              <a:bgClr>
                <a:schemeClr val="bg1"/>
              </a:bgClr>
            </a:pattFill>
            <a:ln w="12700">
              <a:solidFill>
                <a:srgbClr val="00B050"/>
              </a:solidFill>
            </a:ln>
          </c:spPr>
          <c:val>
            <c:numRef>
              <c:f>'C:\Users\Administrator\Desktop\slides-pictures\[POS-filtering-mason.xlsx]filtering'!$F$5:$F$10</c:f>
              <c:numCache>
                <c:formatCode>General</c:formatCode>
                <c:ptCount val="6"/>
                <c:pt idx="0">
                  <c:v>45.91</c:v>
                </c:pt>
                <c:pt idx="1">
                  <c:v>23.2</c:v>
                </c:pt>
                <c:pt idx="2">
                  <c:v>11.58</c:v>
                </c:pt>
                <c:pt idx="3">
                  <c:v>6.71</c:v>
                </c:pt>
                <c:pt idx="4">
                  <c:v>3.63</c:v>
                </c:pt>
                <c:pt idx="5">
                  <c:v>8.9700000000000006</c:v>
                </c:pt>
              </c:numCache>
            </c:numRef>
          </c:val>
        </c:ser>
        <c:dLbls/>
        <c:gapWidth val="108"/>
        <c:overlap val="-19"/>
        <c:axId val="153768320"/>
        <c:axId val="153770240"/>
      </c:barChart>
      <c:catAx>
        <c:axId val="153768320"/>
        <c:scaling>
          <c:orientation val="minMax"/>
        </c:scaling>
        <c:axPos val="b"/>
        <c:majorGridlines/>
        <c:minorGridlines/>
        <c:title>
          <c:tx>
            <c:rich>
              <a:bodyPr/>
              <a:lstStyle/>
              <a:p>
                <a:pPr>
                  <a:defRPr lang="en-SG" sz="1400" b="1" i="0" u="none" strike="noStrike" kern="1200" baseline="0">
                    <a:solidFill>
                      <a:sysClr val="windowText" lastClr="000000"/>
                    </a:solidFill>
                    <a:latin typeface="Arial" pitchFamily="34" charset="0"/>
                    <a:ea typeface="+mn-ea"/>
                    <a:cs typeface="Arial" pitchFamily="34" charset="0"/>
                  </a:defRPr>
                </a:pPr>
                <a:r>
                  <a:rPr lang="en-SG" sz="1400" b="1" i="0" u="none" strike="noStrike" kern="1200" baseline="0" dirty="0">
                    <a:solidFill>
                      <a:sysClr val="windowText" lastClr="000000"/>
                    </a:solidFill>
                    <a:latin typeface="Arial" pitchFamily="34" charset="0"/>
                    <a:ea typeface="+mn-ea"/>
                    <a:cs typeface="Arial" pitchFamily="34" charset="0"/>
                  </a:rPr>
                  <a:t># of POS tag candidates </a:t>
                </a:r>
              </a:p>
            </c:rich>
          </c:tx>
          <c:layout>
            <c:manualLayout>
              <c:xMode val="edge"/>
              <c:yMode val="edge"/>
              <c:x val="0.29842793329599393"/>
              <c:y val="0.91116035638718884"/>
            </c:manualLayout>
          </c:layout>
        </c:title>
        <c:tickLblPos val="nextTo"/>
        <c:txPr>
          <a:bodyPr/>
          <a:lstStyle/>
          <a:p>
            <a:pPr>
              <a:defRPr sz="1300"/>
            </a:pPr>
            <a:endParaRPr lang="zh-CN"/>
          </a:p>
        </c:txPr>
        <c:crossAx val="153770240"/>
        <c:crossesAt val="0"/>
        <c:auto val="1"/>
        <c:lblAlgn val="ctr"/>
        <c:lblOffset val="0"/>
      </c:catAx>
      <c:valAx>
        <c:axId val="153770240"/>
        <c:scaling>
          <c:orientation val="minMax"/>
        </c:scaling>
        <c:axPos val="l"/>
        <c:majorGridlines/>
        <c:title>
          <c:tx>
            <c:rich>
              <a:bodyPr rot="-5400000" vert="horz"/>
              <a:lstStyle/>
              <a:p>
                <a:pPr>
                  <a:defRPr sz="1400" b="1">
                    <a:latin typeface="Arial" pitchFamily="34" charset="0"/>
                    <a:cs typeface="Arial" pitchFamily="34" charset="0"/>
                  </a:defRPr>
                </a:pPr>
                <a:r>
                  <a:rPr lang="en-SG" sz="1400" b="1" i="0" u="none" strike="noStrike" kern="1200" baseline="0">
                    <a:solidFill>
                      <a:sysClr val="windowText" lastClr="000000"/>
                    </a:solidFill>
                    <a:latin typeface="Arial" pitchFamily="34" charset="0"/>
                    <a:ea typeface="+mn-ea"/>
                    <a:cs typeface="Arial" pitchFamily="34" charset="0"/>
                  </a:rPr>
                  <a:t>Proportion</a:t>
                </a:r>
                <a:r>
                  <a:rPr lang="en-SG" sz="1400" b="1">
                    <a:latin typeface="Arial" pitchFamily="34" charset="0"/>
                    <a:cs typeface="Arial" pitchFamily="34" charset="0"/>
                  </a:rPr>
                  <a:t> (%)</a:t>
                </a:r>
              </a:p>
            </c:rich>
          </c:tx>
          <c:layout>
            <c:manualLayout>
              <c:xMode val="edge"/>
              <c:yMode val="edge"/>
              <c:x val="7.3138460608172234E-3"/>
              <c:y val="0.18940886611430782"/>
            </c:manualLayout>
          </c:layout>
        </c:title>
        <c:numFmt formatCode="General" sourceLinked="1"/>
        <c:tickLblPos val="nextTo"/>
        <c:txPr>
          <a:bodyPr/>
          <a:lstStyle/>
          <a:p>
            <a:pPr>
              <a:defRPr sz="1300"/>
            </a:pPr>
            <a:endParaRPr lang="zh-CN"/>
          </a:p>
        </c:txPr>
        <c:crossAx val="153768320"/>
        <c:crosses val="autoZero"/>
        <c:crossBetween val="between"/>
      </c:valAx>
    </c:plotArea>
    <c:legend>
      <c:legendPos val="r"/>
      <c:layout>
        <c:manualLayout>
          <c:xMode val="edge"/>
          <c:yMode val="edge"/>
          <c:x val="0.5790179002063135"/>
          <c:y val="0.2597291604833199"/>
          <c:w val="0.25639169784008142"/>
          <c:h val="0.23244316668979642"/>
        </c:manualLayout>
      </c:layout>
      <c:spPr>
        <a:solidFill>
          <a:schemeClr val="bg1"/>
        </a:solidFill>
        <a:ln>
          <a:solidFill>
            <a:schemeClr val="tx1"/>
          </a:solidFill>
        </a:ln>
      </c:spPr>
      <c:txPr>
        <a:bodyPr/>
        <a:lstStyle/>
        <a:p>
          <a:pPr>
            <a:defRPr sz="1400">
              <a:latin typeface="Times New Roman" pitchFamily="18" charset="0"/>
              <a:cs typeface="Times New Roman" pitchFamily="18" charset="0"/>
            </a:defRPr>
          </a:pPr>
          <a:endParaRPr lang="zh-CN"/>
        </a:p>
      </c:txPr>
    </c:legend>
    <c:plotVisOnly val="1"/>
    <c:dispBlanksAs val="gap"/>
  </c:chart>
  <c:spPr>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plotArea>
      <c:layout>
        <c:manualLayout>
          <c:layoutTarget val="inner"/>
          <c:xMode val="edge"/>
          <c:yMode val="edge"/>
          <c:x val="0.19780173819939992"/>
          <c:y val="5.1431602046146579E-2"/>
          <c:w val="0.74896143764558121"/>
          <c:h val="0.74925057989775279"/>
        </c:manualLayout>
      </c:layout>
      <c:lineChart>
        <c:grouping val="standard"/>
        <c:ser>
          <c:idx val="0"/>
          <c:order val="0"/>
          <c:tx>
            <c:v>0.1</c:v>
          </c:tx>
          <c:spPr>
            <a:ln w="12700">
              <a:solidFill>
                <a:srgbClr val="00B050"/>
              </a:solidFill>
            </a:ln>
          </c:spPr>
          <c:marker>
            <c:symbol val="x"/>
            <c:size val="5"/>
            <c:spPr>
              <a:noFill/>
              <a:ln w="19050">
                <a:solidFill>
                  <a:srgbClr val="00B050"/>
                </a:solidFill>
              </a:ln>
            </c:spPr>
          </c:marker>
          <c:cat>
            <c:strRef>
              <c:f>'C:\Users\Administrator\Desktop\slides-pictures\[POS-filtering-mason.xlsx]filtering'!$A$5:$A$10</c:f>
              <c:strCache>
                <c:ptCount val="6"/>
                <c:pt idx="0">
                  <c:v>1</c:v>
                </c:pt>
                <c:pt idx="1">
                  <c:v>2</c:v>
                </c:pt>
                <c:pt idx="2">
                  <c:v>3</c:v>
                </c:pt>
                <c:pt idx="3">
                  <c:v>4</c:v>
                </c:pt>
                <c:pt idx="4">
                  <c:v>5</c:v>
                </c:pt>
                <c:pt idx="5">
                  <c:v>&gt;5</c:v>
                </c:pt>
              </c:strCache>
            </c:strRef>
          </c:cat>
          <c:val>
            <c:numRef>
              <c:f>'C:\Users\Administrator\Desktop\slides-pictures\[POS-filtering-mason.xlsx]filtering'!$C$5:$C$10</c:f>
              <c:numCache>
                <c:formatCode>General</c:formatCode>
                <c:ptCount val="6"/>
                <c:pt idx="0">
                  <c:v>93.740000000000023</c:v>
                </c:pt>
                <c:pt idx="1">
                  <c:v>97.55</c:v>
                </c:pt>
                <c:pt idx="2">
                  <c:v>97.940000000000026</c:v>
                </c:pt>
                <c:pt idx="3">
                  <c:v>98</c:v>
                </c:pt>
                <c:pt idx="4">
                  <c:v>98.01</c:v>
                </c:pt>
                <c:pt idx="5">
                  <c:v>98.01</c:v>
                </c:pt>
              </c:numCache>
            </c:numRef>
          </c:val>
        </c:ser>
        <c:ser>
          <c:idx val="1"/>
          <c:order val="1"/>
          <c:tx>
            <c:v>0.01</c:v>
          </c:tx>
          <c:spPr>
            <a:ln w="12700">
              <a:solidFill>
                <a:srgbClr val="FF0000"/>
              </a:solidFill>
            </a:ln>
          </c:spPr>
          <c:marker>
            <c:symbol val="circle"/>
            <c:size val="5"/>
            <c:spPr>
              <a:noFill/>
              <a:ln w="19050">
                <a:solidFill>
                  <a:srgbClr val="FF0000"/>
                </a:solidFill>
              </a:ln>
            </c:spPr>
          </c:marker>
          <c:cat>
            <c:strRef>
              <c:f>'C:\Users\Administrator\Desktop\slides-pictures\[POS-filtering-mason.xlsx]filtering'!$A$5:$A$10</c:f>
              <c:strCache>
                <c:ptCount val="6"/>
                <c:pt idx="0">
                  <c:v>1</c:v>
                </c:pt>
                <c:pt idx="1">
                  <c:v>2</c:v>
                </c:pt>
                <c:pt idx="2">
                  <c:v>3</c:v>
                </c:pt>
                <c:pt idx="3">
                  <c:v>4</c:v>
                </c:pt>
                <c:pt idx="4">
                  <c:v>5</c:v>
                </c:pt>
                <c:pt idx="5">
                  <c:v>&gt;5</c:v>
                </c:pt>
              </c:strCache>
            </c:strRef>
          </c:cat>
          <c:val>
            <c:numRef>
              <c:f>'C:\Users\Administrator\Desktop\slides-pictures\[POS-filtering-mason.xlsx]filtering'!$E$5:$E$10</c:f>
              <c:numCache>
                <c:formatCode>General</c:formatCode>
                <c:ptCount val="6"/>
                <c:pt idx="0">
                  <c:v>93.740000000000023</c:v>
                </c:pt>
                <c:pt idx="1">
                  <c:v>98.59</c:v>
                </c:pt>
                <c:pt idx="2">
                  <c:v>99.25</c:v>
                </c:pt>
                <c:pt idx="3">
                  <c:v>99.4</c:v>
                </c:pt>
                <c:pt idx="4">
                  <c:v>99.47</c:v>
                </c:pt>
                <c:pt idx="5">
                  <c:v>99.490000000000023</c:v>
                </c:pt>
              </c:numCache>
            </c:numRef>
          </c:val>
        </c:ser>
        <c:ser>
          <c:idx val="2"/>
          <c:order val="2"/>
          <c:tx>
            <c:v>0.001</c:v>
          </c:tx>
          <c:spPr>
            <a:ln w="15875">
              <a:solidFill>
                <a:srgbClr val="0000FF"/>
              </a:solidFill>
            </a:ln>
          </c:spPr>
          <c:marker>
            <c:symbol val="square"/>
            <c:size val="5"/>
            <c:spPr>
              <a:noFill/>
              <a:ln w="19050">
                <a:solidFill>
                  <a:srgbClr val="0000FF"/>
                </a:solidFill>
              </a:ln>
            </c:spPr>
          </c:marker>
          <c:dPt>
            <c:idx val="2"/>
            <c:spPr>
              <a:ln w="12700">
                <a:solidFill>
                  <a:srgbClr val="0000FF"/>
                </a:solidFill>
              </a:ln>
            </c:spPr>
          </c:dPt>
          <c:cat>
            <c:strRef>
              <c:f>'C:\Users\Administrator\Desktop\slides-pictures\[POS-filtering-mason.xlsx]filtering'!$A$5:$A$10</c:f>
              <c:strCache>
                <c:ptCount val="6"/>
                <c:pt idx="0">
                  <c:v>1</c:v>
                </c:pt>
                <c:pt idx="1">
                  <c:v>2</c:v>
                </c:pt>
                <c:pt idx="2">
                  <c:v>3</c:v>
                </c:pt>
                <c:pt idx="3">
                  <c:v>4</c:v>
                </c:pt>
                <c:pt idx="4">
                  <c:v>5</c:v>
                </c:pt>
                <c:pt idx="5">
                  <c:v>&gt;5</c:v>
                </c:pt>
              </c:strCache>
            </c:strRef>
          </c:cat>
          <c:val>
            <c:numRef>
              <c:f>'C:\Users\Administrator\Desktop\slides-pictures\[POS-filtering-mason.xlsx]filtering'!$G$5:$G$10</c:f>
              <c:numCache>
                <c:formatCode>General</c:formatCode>
                <c:ptCount val="6"/>
                <c:pt idx="0">
                  <c:v>93.740000000000023</c:v>
                </c:pt>
                <c:pt idx="1">
                  <c:v>98.81</c:v>
                </c:pt>
                <c:pt idx="2">
                  <c:v>99.56</c:v>
                </c:pt>
                <c:pt idx="3">
                  <c:v>99.76</c:v>
                </c:pt>
                <c:pt idx="4">
                  <c:v>99.86</c:v>
                </c:pt>
                <c:pt idx="5">
                  <c:v>99.92</c:v>
                </c:pt>
              </c:numCache>
            </c:numRef>
          </c:val>
        </c:ser>
        <c:dLbls/>
        <c:marker val="1"/>
        <c:axId val="153822336"/>
        <c:axId val="153824256"/>
      </c:lineChart>
      <c:catAx>
        <c:axId val="153822336"/>
        <c:scaling>
          <c:orientation val="minMax"/>
        </c:scaling>
        <c:axPos val="b"/>
        <c:majorGridlines/>
        <c:minorGridlines/>
        <c:title>
          <c:tx>
            <c:rich>
              <a:bodyPr/>
              <a:lstStyle/>
              <a:p>
                <a:pPr algn="ctr" rtl="0">
                  <a:defRPr lang="en-US" sz="1400" b="1" i="0" u="none" strike="noStrike" kern="1200" baseline="0">
                    <a:solidFill>
                      <a:sysClr val="windowText" lastClr="000000"/>
                    </a:solidFill>
                    <a:latin typeface="Arial" pitchFamily="34" charset="0"/>
                    <a:ea typeface="+mn-ea"/>
                    <a:cs typeface="Arial" pitchFamily="34" charset="0"/>
                  </a:defRPr>
                </a:pPr>
                <a:r>
                  <a:rPr lang="en-US" sz="1400" b="1" i="0" u="none" strike="noStrike" kern="1200" baseline="0">
                    <a:solidFill>
                      <a:sysClr val="windowText" lastClr="000000"/>
                    </a:solidFill>
                    <a:latin typeface="Arial" pitchFamily="34" charset="0"/>
                    <a:ea typeface="+mn-ea"/>
                    <a:cs typeface="Arial" pitchFamily="34" charset="0"/>
                  </a:rPr>
                  <a:t>K-best POS tags</a:t>
                </a:r>
              </a:p>
            </c:rich>
          </c:tx>
          <c:layout>
            <c:manualLayout>
              <c:xMode val="edge"/>
              <c:yMode val="edge"/>
              <c:x val="0.39765778339443841"/>
              <c:y val="0.90347174607621428"/>
            </c:manualLayout>
          </c:layout>
        </c:title>
        <c:tickLblPos val="nextTo"/>
        <c:txPr>
          <a:bodyPr/>
          <a:lstStyle/>
          <a:p>
            <a:pPr>
              <a:defRPr sz="1400"/>
            </a:pPr>
            <a:endParaRPr lang="zh-CN"/>
          </a:p>
        </c:txPr>
        <c:crossAx val="153824256"/>
        <c:crosses val="autoZero"/>
        <c:auto val="1"/>
        <c:lblAlgn val="ctr"/>
        <c:lblOffset val="0"/>
      </c:catAx>
      <c:valAx>
        <c:axId val="153824256"/>
        <c:scaling>
          <c:orientation val="minMax"/>
          <c:max val="100"/>
          <c:min val="93"/>
        </c:scaling>
        <c:axPos val="l"/>
        <c:majorGridlines/>
        <c:title>
          <c:tx>
            <c:rich>
              <a:bodyPr rot="-5400000" vert="horz"/>
              <a:lstStyle/>
              <a:p>
                <a:pPr algn="ctr" rtl="0">
                  <a:defRPr lang="en-SG" sz="1400" b="1" i="0" u="none" strike="noStrike" kern="1200" baseline="0">
                    <a:solidFill>
                      <a:sysClr val="windowText" lastClr="000000"/>
                    </a:solidFill>
                    <a:latin typeface="Arial" pitchFamily="34" charset="0"/>
                    <a:ea typeface="+mn-ea"/>
                    <a:cs typeface="Arial" pitchFamily="34" charset="0"/>
                  </a:defRPr>
                </a:pPr>
                <a:r>
                  <a:rPr lang="en-SG" sz="1400" b="1" i="0" u="none" strike="noStrike" kern="1200" baseline="0" dirty="0">
                    <a:solidFill>
                      <a:sysClr val="windowText" lastClr="000000"/>
                    </a:solidFill>
                    <a:latin typeface="Arial" pitchFamily="34" charset="0"/>
                    <a:ea typeface="+mn-ea"/>
                    <a:cs typeface="Arial" pitchFamily="34" charset="0"/>
                  </a:rPr>
                  <a:t>Oracle Precision (%)</a:t>
                </a:r>
              </a:p>
            </c:rich>
          </c:tx>
          <c:layout>
            <c:manualLayout>
              <c:xMode val="edge"/>
              <c:yMode val="edge"/>
              <c:x val="1.4431266896270778E-2"/>
              <c:y val="9.04616618840937E-2"/>
            </c:manualLayout>
          </c:layout>
        </c:title>
        <c:numFmt formatCode="General" sourceLinked="1"/>
        <c:tickLblPos val="nextTo"/>
        <c:txPr>
          <a:bodyPr/>
          <a:lstStyle/>
          <a:p>
            <a:pPr>
              <a:defRPr sz="1400"/>
            </a:pPr>
            <a:endParaRPr lang="zh-CN"/>
          </a:p>
        </c:txPr>
        <c:crossAx val="153822336"/>
        <c:crosses val="autoZero"/>
        <c:crossBetween val="midCat"/>
      </c:valAx>
    </c:plotArea>
    <c:legend>
      <c:legendPos val="r"/>
      <c:layout>
        <c:manualLayout>
          <c:xMode val="edge"/>
          <c:yMode val="edge"/>
          <c:x val="0.56285065777319143"/>
          <c:y val="0.38361316966394615"/>
          <c:w val="0.24852433990316194"/>
          <c:h val="0.22350880507801618"/>
        </c:manualLayout>
      </c:layout>
      <c:spPr>
        <a:solidFill>
          <a:schemeClr val="bg1"/>
        </a:solidFill>
        <a:ln>
          <a:solidFill>
            <a:schemeClr val="tx1"/>
          </a:solidFill>
        </a:ln>
      </c:spPr>
      <c:txPr>
        <a:bodyPr/>
        <a:lstStyle/>
        <a:p>
          <a:pPr>
            <a:defRPr sz="1100">
              <a:latin typeface="Times New Roman" pitchFamily="18" charset="0"/>
              <a:cs typeface="Times New Roman" pitchFamily="18" charset="0"/>
            </a:defRPr>
          </a:pPr>
          <a:endParaRPr lang="zh-CN"/>
        </a:p>
      </c:txPr>
    </c:legend>
    <c:plotVisOnly val="1"/>
    <c:dispBlanksAs val="gap"/>
  </c:chart>
  <c:spPr>
    <a:ln>
      <a:noFill/>
    </a:ln>
  </c:sp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8.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2231" cy="3398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3697" y="0"/>
            <a:ext cx="4302231" cy="339884"/>
          </a:xfrm>
          <a:prstGeom prst="rect">
            <a:avLst/>
          </a:prstGeom>
        </p:spPr>
        <p:txBody>
          <a:bodyPr vert="horz" lIns="91440" tIns="45720" rIns="91440" bIns="45720" rtlCol="0"/>
          <a:lstStyle>
            <a:lvl1pPr algn="r">
              <a:defRPr sz="1200"/>
            </a:lvl1pPr>
          </a:lstStyle>
          <a:p>
            <a:fld id="{6E90BCD0-718A-48DE-8F86-8ED744894D11}" type="datetimeFigureOut">
              <a:rPr lang="zh-CN" altLang="en-US" smtClean="0"/>
              <a:pPr/>
              <a:t>2013/3/27</a:t>
            </a:fld>
            <a:endParaRPr lang="zh-CN" altLang="en-US"/>
          </a:p>
        </p:txBody>
      </p:sp>
      <p:sp>
        <p:nvSpPr>
          <p:cNvPr id="4" name="页脚占位符 3"/>
          <p:cNvSpPr>
            <a:spLocks noGrp="1"/>
          </p:cNvSpPr>
          <p:nvPr>
            <p:ph type="ftr" sz="quarter" idx="2"/>
          </p:nvPr>
        </p:nvSpPr>
        <p:spPr>
          <a:xfrm>
            <a:off x="0" y="6456612"/>
            <a:ext cx="4302231" cy="339884"/>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3697" y="6456612"/>
            <a:ext cx="4302231" cy="339884"/>
          </a:xfrm>
          <a:prstGeom prst="rect">
            <a:avLst/>
          </a:prstGeom>
        </p:spPr>
        <p:txBody>
          <a:bodyPr vert="horz" lIns="91440" tIns="45720" rIns="91440" bIns="45720" rtlCol="0" anchor="b"/>
          <a:lstStyle>
            <a:lvl1pPr algn="r">
              <a:defRPr sz="1200"/>
            </a:lvl1pPr>
          </a:lstStyle>
          <a:p>
            <a:fld id="{E9D8B065-E81A-4A36-8DC3-F7889877A556}" type="slidenum">
              <a:rPr lang="zh-CN" altLang="en-US" smtClean="0"/>
              <a:pPr/>
              <a:t>‹#›</a:t>
            </a:fld>
            <a:endParaRPr lang="zh-CN" altLang="en-US"/>
          </a:p>
        </p:txBody>
      </p:sp>
    </p:spTree>
    <p:extLst>
      <p:ext uri="{BB962C8B-B14F-4D97-AF65-F5344CB8AC3E}">
        <p14:creationId xmlns:p14="http://schemas.microsoft.com/office/powerpoint/2010/main" xmlns="" val="273757148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2231" cy="339884"/>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5623697" y="0"/>
            <a:ext cx="4302231" cy="339884"/>
          </a:xfrm>
          <a:prstGeom prst="rect">
            <a:avLst/>
          </a:prstGeom>
        </p:spPr>
        <p:txBody>
          <a:bodyPr vert="horz" lIns="91440" tIns="45720" rIns="91440" bIns="45720" rtlCol="0"/>
          <a:lstStyle>
            <a:lvl1pPr algn="r">
              <a:defRPr sz="1200"/>
            </a:lvl1pPr>
          </a:lstStyle>
          <a:p>
            <a:pPr>
              <a:defRPr/>
            </a:pPr>
            <a:fld id="{33319E67-34E5-43B3-802E-A9B95AACF22E}" type="datetimeFigureOut">
              <a:rPr lang="zh-CN" altLang="en-US"/>
              <a:pPr>
                <a:defRPr/>
              </a:pPr>
              <a:t>2013/3/27</a:t>
            </a:fld>
            <a:endParaRPr lang="zh-CN" altLang="en-US"/>
          </a:p>
        </p:txBody>
      </p:sp>
      <p:sp>
        <p:nvSpPr>
          <p:cNvPr id="4" name="幻灯片图像占位符 3"/>
          <p:cNvSpPr>
            <a:spLocks noGrp="1" noRot="1" noChangeAspect="1"/>
          </p:cNvSpPr>
          <p:nvPr>
            <p:ph type="sldImg" idx="2"/>
          </p:nvPr>
        </p:nvSpPr>
        <p:spPr>
          <a:xfrm>
            <a:off x="3263900" y="509588"/>
            <a:ext cx="3400425" cy="2549525"/>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992823" y="3228896"/>
            <a:ext cx="7942580" cy="3058954"/>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6456612"/>
            <a:ext cx="4302231" cy="339884"/>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5623697" y="6456612"/>
            <a:ext cx="4302231" cy="339884"/>
          </a:xfrm>
          <a:prstGeom prst="rect">
            <a:avLst/>
          </a:prstGeom>
        </p:spPr>
        <p:txBody>
          <a:bodyPr vert="horz" lIns="91440" tIns="45720" rIns="91440" bIns="45720" rtlCol="0" anchor="b"/>
          <a:lstStyle>
            <a:lvl1pPr algn="r">
              <a:defRPr sz="1200"/>
            </a:lvl1pPr>
          </a:lstStyle>
          <a:p>
            <a:pPr>
              <a:defRPr/>
            </a:pPr>
            <a:fld id="{EA6B0498-D462-4E5B-8512-F49D989F029C}" type="slidenum">
              <a:rPr lang="zh-CN" altLang="en-US"/>
              <a:pPr>
                <a:defRPr/>
              </a:pPr>
              <a:t>‹#›</a:t>
            </a:fld>
            <a:endParaRPr lang="zh-CN" altLang="en-US"/>
          </a:p>
        </p:txBody>
      </p:sp>
    </p:spTree>
    <p:extLst>
      <p:ext uri="{BB962C8B-B14F-4D97-AF65-F5344CB8AC3E}">
        <p14:creationId xmlns:p14="http://schemas.microsoft.com/office/powerpoint/2010/main" xmlns="" val="362308365"/>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bwMode="auto">
          <a:noFill/>
          <a:ln>
            <a:solidFill>
              <a:srgbClr val="000000"/>
            </a:solidFill>
            <a:miter lim="800000"/>
            <a:headEnd/>
            <a:tailEnd/>
          </a:ln>
        </p:spPr>
      </p:sp>
      <p:sp>
        <p:nvSpPr>
          <p:cNvPr id="706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搭配</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搭配和语言是密切相关的</a:t>
            </a: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bwMode="auto">
          <a:noFill/>
          <a:ln>
            <a:solidFill>
              <a:srgbClr val="000000"/>
            </a:solidFill>
            <a:miter lim="800000"/>
            <a:headEnd/>
            <a:tailEnd/>
          </a:ln>
        </p:spPr>
      </p:sp>
      <p:sp>
        <p:nvSpPr>
          <p:cNvPr id="9318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2130425"/>
            <a:ext cx="7772400" cy="1470025"/>
          </a:xfrm>
        </p:spPr>
        <p:txBody>
          <a:bodyPr/>
          <a:lstStyle>
            <a:lvl1pPr algn="ctr">
              <a:defRPr>
                <a:ea typeface="楷体_GB2312" pitchFamily="49" charset="-122"/>
              </a:defRPr>
            </a:lvl1pPr>
          </a:lstStyle>
          <a:p>
            <a:r>
              <a:rPr lang="zh-CN" altLang="en-US" smtClean="0"/>
              <a:t>单击此处编辑母版标题样式</a:t>
            </a:r>
            <a:endParaRPr lang="zh-CN" altLang="en-US"/>
          </a:p>
        </p:txBody>
      </p:sp>
      <p:sp>
        <p:nvSpPr>
          <p:cNvPr id="5123" name="Rectangle 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ea typeface="楷体_GB2312" pitchFamily="49" charset="-122"/>
              </a:defRPr>
            </a:lvl1pPr>
          </a:lstStyle>
          <a:p>
            <a:r>
              <a:rPr lang="zh-CN" altLang="en-US" smtClean="0"/>
              <a:t>单击此处编辑母版副标题样式</a:t>
            </a:r>
            <a:endParaRPr lang="zh-CN" altLang="en-US"/>
          </a:p>
        </p:txBody>
      </p:sp>
      <p:sp>
        <p:nvSpPr>
          <p:cNvPr id="5124" name="Rectangle 4"/>
          <p:cNvSpPr>
            <a:spLocks noGrp="1" noChangeArrowheads="1"/>
          </p:cNvSpPr>
          <p:nvPr>
            <p:ph type="dt" sz="half" idx="2"/>
          </p:nvPr>
        </p:nvSpPr>
        <p:spPr/>
        <p:txBody>
          <a:bodyPr/>
          <a:lstStyle>
            <a:lvl1pPr>
              <a:defRPr/>
            </a:lvl1pPr>
          </a:lstStyle>
          <a:p>
            <a:pPr>
              <a:defRPr/>
            </a:pPr>
            <a:endParaRPr lang="en-US" altLang="zh-CN"/>
          </a:p>
        </p:txBody>
      </p:sp>
      <p:sp>
        <p:nvSpPr>
          <p:cNvPr id="5125" name="Rectangle 5"/>
          <p:cNvSpPr>
            <a:spLocks noGrp="1" noChangeArrowheads="1"/>
          </p:cNvSpPr>
          <p:nvPr>
            <p:ph type="ftr" sz="quarter" idx="3"/>
          </p:nvPr>
        </p:nvSpPr>
        <p:spPr/>
        <p:txBody>
          <a:bodyPr/>
          <a:lstStyle>
            <a:lvl1pPr>
              <a:defRPr/>
            </a:lvl1pPr>
          </a:lstStyle>
          <a:p>
            <a:pPr>
              <a:defRPr/>
            </a:pPr>
            <a:endParaRPr lang="en-US" altLang="zh-CN"/>
          </a:p>
        </p:txBody>
      </p:sp>
      <p:sp>
        <p:nvSpPr>
          <p:cNvPr id="5126" name="Rectangle 6"/>
          <p:cNvSpPr>
            <a:spLocks noGrp="1" noChangeArrowheads="1"/>
          </p:cNvSpPr>
          <p:nvPr>
            <p:ph type="sldNum" sz="quarter" idx="4"/>
          </p:nvPr>
        </p:nvSpPr>
        <p:spPr/>
        <p:txBody>
          <a:bodyPr/>
          <a:lstStyle>
            <a:lvl1pPr>
              <a:defRPr/>
            </a:lvl1pPr>
          </a:lstStyle>
          <a:p>
            <a:pPr>
              <a:defRPr/>
            </a:pPr>
            <a:fld id="{3858D91F-D08E-4ACB-8C68-955567E48A1E}" type="slidenum">
              <a:rPr lang="en-US" altLang="zh-CN" smtClean="0"/>
              <a:pPr>
                <a:defRPr/>
              </a:pPr>
              <a:t>‹#›</a:t>
            </a:fld>
            <a:endParaRPr lang="en-US" altLang="zh-CN"/>
          </a:p>
        </p:txBody>
      </p:sp>
      <p:pic>
        <p:nvPicPr>
          <p:cNvPr id="5127" name="Picture 7"/>
          <p:cNvPicPr>
            <a:picLocks noChangeAspect="1" noChangeArrowheads="1"/>
          </p:cNvPicPr>
          <p:nvPr/>
        </p:nvPicPr>
        <p:blipFill>
          <a:blip r:embed="rId2" cstate="print"/>
          <a:srcRect/>
          <a:stretch>
            <a:fillRect/>
          </a:stretch>
        </p:blipFill>
        <p:spPr bwMode="auto">
          <a:xfrm>
            <a:off x="0" y="6426200"/>
            <a:ext cx="3563938" cy="431800"/>
          </a:xfrm>
          <a:prstGeom prst="rect">
            <a:avLst/>
          </a:prstGeom>
          <a:noFill/>
        </p:spPr>
      </p:pic>
      <p:sp>
        <p:nvSpPr>
          <p:cNvPr id="5128" name="Text Box 8"/>
          <p:cNvSpPr txBox="1">
            <a:spLocks noChangeArrowheads="1"/>
          </p:cNvSpPr>
          <p:nvPr/>
        </p:nvSpPr>
        <p:spPr bwMode="auto">
          <a:xfrm>
            <a:off x="22225" y="6457950"/>
            <a:ext cx="3492500" cy="336550"/>
          </a:xfrm>
          <a:prstGeom prst="rect">
            <a:avLst/>
          </a:prstGeom>
          <a:noFill/>
          <a:ln w="9525">
            <a:noFill/>
            <a:miter lim="800000"/>
            <a:headEnd/>
            <a:tailEnd/>
          </a:ln>
          <a:effectLst/>
        </p:spPr>
        <p:txBody>
          <a:bodyPr>
            <a:spAutoFit/>
          </a:bodyPr>
          <a:lstStyle/>
          <a:p>
            <a:pPr algn="l"/>
            <a:r>
              <a:rPr lang="zh-CN" altLang="en-US" sz="1600" b="1">
                <a:solidFill>
                  <a:srgbClr val="FF3300"/>
                </a:solidFill>
                <a:effectLst>
                  <a:outerShdw blurRad="38100" dist="38100" dir="2700000" algn="tl">
                    <a:srgbClr val="C0C0C0"/>
                  </a:outerShdw>
                </a:effectLst>
                <a:latin typeface="Times New Roman" pitchFamily="18" charset="0"/>
                <a:ea typeface="楷体_GB2312" pitchFamily="49" charset="-122"/>
              </a:rPr>
              <a:t>哈工大社会计算与信息检索研究中心</a:t>
            </a:r>
          </a:p>
        </p:txBody>
      </p:sp>
      <p:pic>
        <p:nvPicPr>
          <p:cNvPr id="5131" name="Picture 11" descr="hit-scir-web"/>
          <p:cNvPicPr>
            <a:picLocks noChangeAspect="1" noChangeArrowheads="1"/>
          </p:cNvPicPr>
          <p:nvPr/>
        </p:nvPicPr>
        <p:blipFill>
          <a:blip r:embed="rId3" cstate="print"/>
          <a:srcRect/>
          <a:stretch>
            <a:fillRect/>
          </a:stretch>
        </p:blipFill>
        <p:spPr bwMode="auto">
          <a:xfrm>
            <a:off x="6948488" y="30163"/>
            <a:ext cx="2193925" cy="504825"/>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44A28049-0E75-4D5D-AE4B-1973F4CBD2B7}" type="slidenum">
              <a:rPr lang="en-US" altLang="zh-CN" smtClean="0"/>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4D3F538D-2DF9-47F5-A5DC-22EFF7012C84}" type="slidenum">
              <a:rPr lang="en-US" altLang="zh-CN" smtClean="0"/>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68313" y="18446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59313" y="18446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BAA37C6E-C6EC-4334-B3AA-C74842D8890C}" type="slidenum">
              <a:rPr lang="en-US" altLang="zh-CN" smtClean="0"/>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pPr>
              <a:defRPr/>
            </a:pPr>
            <a:endParaRPr lang="en-US" altLang="zh-CN"/>
          </a:p>
        </p:txBody>
      </p:sp>
      <p:sp>
        <p:nvSpPr>
          <p:cNvPr id="8" name="页脚占位符 7"/>
          <p:cNvSpPr>
            <a:spLocks noGrp="1"/>
          </p:cNvSpPr>
          <p:nvPr>
            <p:ph type="ftr" sz="quarter" idx="11"/>
          </p:nvPr>
        </p:nvSpPr>
        <p:spPr/>
        <p:txBody>
          <a:bodyPr/>
          <a:lstStyle>
            <a:lvl1pPr>
              <a:defRPr/>
            </a:lvl1pPr>
          </a:lstStyle>
          <a:p>
            <a:pPr>
              <a:defRPr/>
            </a:pPr>
            <a:endParaRPr lang="en-US" altLang="zh-CN"/>
          </a:p>
        </p:txBody>
      </p:sp>
      <p:sp>
        <p:nvSpPr>
          <p:cNvPr id="9" name="灯片编号占位符 8"/>
          <p:cNvSpPr>
            <a:spLocks noGrp="1"/>
          </p:cNvSpPr>
          <p:nvPr>
            <p:ph type="sldNum" sz="quarter" idx="12"/>
          </p:nvPr>
        </p:nvSpPr>
        <p:spPr/>
        <p:txBody>
          <a:bodyPr/>
          <a:lstStyle>
            <a:lvl1pPr>
              <a:defRPr/>
            </a:lvl1pPr>
          </a:lstStyle>
          <a:p>
            <a:pPr>
              <a:defRPr/>
            </a:pPr>
            <a:fld id="{49083F14-DEE5-4F24-82F7-39B9C80C35AE}" type="slidenum">
              <a:rPr lang="en-US" altLang="zh-CN" smtClean="0"/>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pPr>
              <a:defRPr/>
            </a:pPr>
            <a:endParaRPr lang="en-US" altLang="zh-CN"/>
          </a:p>
        </p:txBody>
      </p:sp>
      <p:sp>
        <p:nvSpPr>
          <p:cNvPr id="4" name="页脚占位符 3"/>
          <p:cNvSpPr>
            <a:spLocks noGrp="1"/>
          </p:cNvSpPr>
          <p:nvPr>
            <p:ph type="ftr" sz="quarter" idx="11"/>
          </p:nvPr>
        </p:nvSpPr>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pPr>
              <a:defRPr/>
            </a:pPr>
            <a:fld id="{BE036726-D680-48F4-8243-3FD898EAD287}" type="slidenum">
              <a:rPr lang="en-US" altLang="zh-CN" smtClean="0"/>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endParaRPr lang="en-US" altLang="zh-CN"/>
          </a:p>
        </p:txBody>
      </p:sp>
      <p:sp>
        <p:nvSpPr>
          <p:cNvPr id="3" name="页脚占位符 2"/>
          <p:cNvSpPr>
            <a:spLocks noGrp="1"/>
          </p:cNvSpPr>
          <p:nvPr>
            <p:ph type="ftr" sz="quarter" idx="11"/>
          </p:nvPr>
        </p:nvSpPr>
        <p:spPr/>
        <p:txBody>
          <a:bodyPr/>
          <a:lstStyle>
            <a:lvl1pPr>
              <a:defRPr/>
            </a:lvl1pPr>
          </a:lstStyle>
          <a:p>
            <a:pPr>
              <a:defRPr/>
            </a:pPr>
            <a:endParaRPr lang="en-US" altLang="zh-CN"/>
          </a:p>
        </p:txBody>
      </p:sp>
      <p:sp>
        <p:nvSpPr>
          <p:cNvPr id="4" name="灯片编号占位符 3"/>
          <p:cNvSpPr>
            <a:spLocks noGrp="1"/>
          </p:cNvSpPr>
          <p:nvPr>
            <p:ph type="sldNum" sz="quarter" idx="12"/>
          </p:nvPr>
        </p:nvSpPr>
        <p:spPr/>
        <p:txBody>
          <a:bodyPr/>
          <a:lstStyle>
            <a:lvl1pPr>
              <a:defRPr/>
            </a:lvl1pPr>
          </a:lstStyle>
          <a:p>
            <a:pPr>
              <a:defRPr/>
            </a:pPr>
            <a:fld id="{CBE84326-C9FB-47C0-BC99-98E79BC54852}" type="slidenum">
              <a:rPr lang="en-US" altLang="zh-CN" smtClean="0"/>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F9F4D63A-9190-4287-AAFA-5FF44D66693F}" type="slidenum">
              <a:rPr lang="en-US" altLang="zh-CN" smtClean="0"/>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2976503A-F8D3-49E9-9E7D-9A61AAACCCD4}" type="slidenum">
              <a:rPr lang="en-US" altLang="zh-CN" smtClean="0"/>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4F0B9E77-2F26-4B7E-AE6B-6DD5F9EA7743}" type="slidenum">
              <a:rPr lang="en-US" altLang="zh-CN" smtClean="0"/>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0513" y="476250"/>
            <a:ext cx="2057400" cy="58943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3" y="476250"/>
            <a:ext cx="6019800" cy="58943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42CD1319-8C13-4E04-875F-FE5F912B627D}" type="slidenum">
              <a:rPr lang="en-US" altLang="zh-CN" smtClean="0"/>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68313" y="47625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4099" name="Rectangle 3"/>
          <p:cNvSpPr>
            <a:spLocks noGrp="1" noChangeArrowheads="1"/>
          </p:cNvSpPr>
          <p:nvPr>
            <p:ph type="body" idx="1"/>
          </p:nvPr>
        </p:nvSpPr>
        <p:spPr bwMode="auto">
          <a:xfrm>
            <a:off x="468313" y="1844675"/>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altLang="zh-CN"/>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zh-CN"/>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BCC13998-BD3D-48E4-B569-160D46785B51}" type="slidenum">
              <a:rPr lang="en-US" altLang="zh-CN" smtClean="0"/>
              <a:pPr>
                <a:defRPr/>
              </a:pPr>
              <a:t>‹#›</a:t>
            </a:fld>
            <a:endParaRPr lang="en-US" altLang="zh-CN"/>
          </a:p>
        </p:txBody>
      </p:sp>
      <p:pic>
        <p:nvPicPr>
          <p:cNvPr id="4105" name="Picture 9" descr="HIT-CIR-Logo"/>
          <p:cNvPicPr>
            <a:picLocks noChangeAspect="1" noChangeArrowheads="1"/>
          </p:cNvPicPr>
          <p:nvPr/>
        </p:nvPicPr>
        <p:blipFill>
          <a:blip r:embed="rId13" cstate="print"/>
          <a:srcRect/>
          <a:stretch>
            <a:fillRect/>
          </a:stretch>
        </p:blipFill>
        <p:spPr bwMode="auto">
          <a:xfrm>
            <a:off x="6948488" y="0"/>
            <a:ext cx="2193925" cy="476250"/>
          </a:xfrm>
          <a:prstGeom prst="rect">
            <a:avLst/>
          </a:prstGeom>
          <a:noFill/>
        </p:spPr>
      </p:pic>
      <p:sp>
        <p:nvSpPr>
          <p:cNvPr id="4107" name="Text Box 11"/>
          <p:cNvSpPr txBox="1">
            <a:spLocks noChangeArrowheads="1"/>
          </p:cNvSpPr>
          <p:nvPr/>
        </p:nvSpPr>
        <p:spPr bwMode="auto">
          <a:xfrm>
            <a:off x="0" y="6477000"/>
            <a:ext cx="3492500" cy="336550"/>
          </a:xfrm>
          <a:prstGeom prst="rect">
            <a:avLst/>
          </a:prstGeom>
          <a:noFill/>
          <a:ln w="9525">
            <a:noFill/>
            <a:miter lim="800000"/>
            <a:headEnd/>
            <a:tailEnd/>
          </a:ln>
          <a:effectLst/>
        </p:spPr>
        <p:txBody>
          <a:bodyPr>
            <a:spAutoFit/>
          </a:bodyPr>
          <a:lstStyle/>
          <a:p>
            <a:pPr algn="l"/>
            <a:r>
              <a:rPr lang="zh-CN" altLang="en-US" sz="1600" b="1">
                <a:solidFill>
                  <a:srgbClr val="FF3300"/>
                </a:solidFill>
                <a:effectLst>
                  <a:outerShdw blurRad="38100" dist="38100" dir="2700000" algn="tl">
                    <a:srgbClr val="C0C0C0"/>
                  </a:outerShdw>
                </a:effectLst>
                <a:latin typeface="Times New Roman" pitchFamily="18" charset="0"/>
                <a:ea typeface="楷体_GB2312" pitchFamily="49" charset="-122"/>
              </a:rPr>
              <a:t>哈工大社会计算与信息检索研究中心</a:t>
            </a:r>
          </a:p>
        </p:txBody>
      </p:sp>
      <p:pic>
        <p:nvPicPr>
          <p:cNvPr id="4108" name="Picture 12"/>
          <p:cNvPicPr>
            <a:picLocks noChangeAspect="1" noChangeArrowheads="1"/>
          </p:cNvPicPr>
          <p:nvPr/>
        </p:nvPicPr>
        <p:blipFill>
          <a:blip r:embed="rId14" cstate="print"/>
          <a:srcRect/>
          <a:stretch>
            <a:fillRect/>
          </a:stretch>
        </p:blipFill>
        <p:spPr bwMode="auto">
          <a:xfrm>
            <a:off x="0" y="6426200"/>
            <a:ext cx="3563938" cy="431800"/>
          </a:xfrm>
          <a:prstGeom prst="rect">
            <a:avLst/>
          </a:prstGeom>
          <a:noFill/>
        </p:spPr>
      </p:pic>
      <p:sp>
        <p:nvSpPr>
          <p:cNvPr id="4109" name="Text Box 13"/>
          <p:cNvSpPr txBox="1">
            <a:spLocks noChangeArrowheads="1"/>
          </p:cNvSpPr>
          <p:nvPr/>
        </p:nvSpPr>
        <p:spPr bwMode="auto">
          <a:xfrm>
            <a:off x="22225" y="6457950"/>
            <a:ext cx="3492500" cy="336550"/>
          </a:xfrm>
          <a:prstGeom prst="rect">
            <a:avLst/>
          </a:prstGeom>
          <a:noFill/>
          <a:ln w="9525">
            <a:noFill/>
            <a:miter lim="800000"/>
            <a:headEnd/>
            <a:tailEnd/>
          </a:ln>
          <a:effectLst/>
        </p:spPr>
        <p:txBody>
          <a:bodyPr>
            <a:spAutoFit/>
          </a:bodyPr>
          <a:lstStyle/>
          <a:p>
            <a:pPr algn="l"/>
            <a:r>
              <a:rPr lang="zh-CN" altLang="en-US" sz="1600" b="1">
                <a:solidFill>
                  <a:srgbClr val="FF3300"/>
                </a:solidFill>
                <a:effectLst>
                  <a:outerShdw blurRad="38100" dist="38100" dir="2700000" algn="tl">
                    <a:srgbClr val="C0C0C0"/>
                  </a:outerShdw>
                </a:effectLst>
                <a:latin typeface="Times New Roman" pitchFamily="18" charset="0"/>
                <a:ea typeface="楷体_GB2312" pitchFamily="49" charset="-122"/>
              </a:rPr>
              <a:t>哈工大社会计算与信息检索研究中心</a:t>
            </a:r>
          </a:p>
        </p:txBody>
      </p:sp>
      <p:pic>
        <p:nvPicPr>
          <p:cNvPr id="4110" name="Picture 14" descr="hit-scir-web"/>
          <p:cNvPicPr>
            <a:picLocks noChangeAspect="1" noChangeArrowheads="1"/>
          </p:cNvPicPr>
          <p:nvPr/>
        </p:nvPicPr>
        <p:blipFill>
          <a:blip r:embed="rId15" cstate="print"/>
          <a:srcRect/>
          <a:stretch>
            <a:fillRect/>
          </a:stretch>
        </p:blipFill>
        <p:spPr bwMode="auto">
          <a:xfrm>
            <a:off x="6948488" y="30163"/>
            <a:ext cx="2193925" cy="504825"/>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imes New Roman" pitchFamily="18" charset="0"/>
          <a:ea typeface="宋体" charset="-122"/>
        </a:defRPr>
      </a:lvl2pPr>
      <a:lvl3pPr algn="l" rtl="0" eaLnBrk="1" fontAlgn="base" hangingPunct="1">
        <a:spcBef>
          <a:spcPct val="0"/>
        </a:spcBef>
        <a:spcAft>
          <a:spcPct val="0"/>
        </a:spcAft>
        <a:defRPr sz="4400">
          <a:solidFill>
            <a:schemeClr val="tx2"/>
          </a:solidFill>
          <a:latin typeface="Times New Roman" pitchFamily="18" charset="0"/>
          <a:ea typeface="宋体" charset="-122"/>
        </a:defRPr>
      </a:lvl3pPr>
      <a:lvl4pPr algn="l" rtl="0" eaLnBrk="1" fontAlgn="base" hangingPunct="1">
        <a:spcBef>
          <a:spcPct val="0"/>
        </a:spcBef>
        <a:spcAft>
          <a:spcPct val="0"/>
        </a:spcAft>
        <a:defRPr sz="4400">
          <a:solidFill>
            <a:schemeClr val="tx2"/>
          </a:solidFill>
          <a:latin typeface="Times New Roman" pitchFamily="18" charset="0"/>
          <a:ea typeface="宋体" charset="-122"/>
        </a:defRPr>
      </a:lvl4pPr>
      <a:lvl5pPr algn="l" rtl="0" eaLnBrk="1" fontAlgn="base" hangingPunct="1">
        <a:spcBef>
          <a:spcPct val="0"/>
        </a:spcBef>
        <a:spcAft>
          <a:spcPct val="0"/>
        </a:spcAft>
        <a:defRPr sz="4400">
          <a:solidFill>
            <a:schemeClr val="tx2"/>
          </a:solidFill>
          <a:latin typeface="Times New Roman" pitchFamily="18" charset="0"/>
          <a:ea typeface="宋体" charset="-122"/>
        </a:defRPr>
      </a:lvl5pPr>
      <a:lvl6pPr marL="457200" algn="l" rtl="0" eaLnBrk="1" fontAlgn="base" hangingPunct="1">
        <a:spcBef>
          <a:spcPct val="0"/>
        </a:spcBef>
        <a:spcAft>
          <a:spcPct val="0"/>
        </a:spcAft>
        <a:defRPr sz="4400">
          <a:solidFill>
            <a:schemeClr val="tx2"/>
          </a:solidFill>
          <a:latin typeface="Times New Roman" pitchFamily="18" charset="0"/>
          <a:ea typeface="宋体" charset="-122"/>
        </a:defRPr>
      </a:lvl6pPr>
      <a:lvl7pPr marL="914400" algn="l" rtl="0" eaLnBrk="1" fontAlgn="base" hangingPunct="1">
        <a:spcBef>
          <a:spcPct val="0"/>
        </a:spcBef>
        <a:spcAft>
          <a:spcPct val="0"/>
        </a:spcAft>
        <a:defRPr sz="4400">
          <a:solidFill>
            <a:schemeClr val="tx2"/>
          </a:solidFill>
          <a:latin typeface="Times New Roman" pitchFamily="18" charset="0"/>
          <a:ea typeface="宋体" charset="-122"/>
        </a:defRPr>
      </a:lvl7pPr>
      <a:lvl8pPr marL="1371600" algn="l" rtl="0" eaLnBrk="1" fontAlgn="base" hangingPunct="1">
        <a:spcBef>
          <a:spcPct val="0"/>
        </a:spcBef>
        <a:spcAft>
          <a:spcPct val="0"/>
        </a:spcAft>
        <a:defRPr sz="4400">
          <a:solidFill>
            <a:schemeClr val="tx2"/>
          </a:solidFill>
          <a:latin typeface="Times New Roman" pitchFamily="18" charset="0"/>
          <a:ea typeface="宋体" charset="-122"/>
        </a:defRPr>
      </a:lvl8pPr>
      <a:lvl9pPr marL="1828800" algn="l" rtl="0" eaLnBrk="1" fontAlgn="base" hangingPunct="1">
        <a:spcBef>
          <a:spcPct val="0"/>
        </a:spcBef>
        <a:spcAft>
          <a:spcPct val="0"/>
        </a:spcAft>
        <a:defRPr sz="4400">
          <a:solidFill>
            <a:schemeClr val="tx2"/>
          </a:solidFill>
          <a:latin typeface="Times New Roman" pitchFamily="18" charset="0"/>
          <a:ea typeface="宋体" charset="-122"/>
        </a:defRPr>
      </a:lvl9pPr>
    </p:titleStyle>
    <p:body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oleObject" Target="../embeddings/oleObject11.bin"/></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2.bin"/></Relationships>
</file>

<file path=ppt/slides/_rels/slide3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chart" Target="../charts/char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5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6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png"/></Relationships>
</file>

<file path=ppt/slides/_rels/slide7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611188" y="1557338"/>
            <a:ext cx="7772400" cy="1470025"/>
          </a:xfrm>
        </p:spPr>
        <p:txBody>
          <a:bodyPr/>
          <a:lstStyle/>
          <a:p>
            <a:pPr eaLnBrk="1" hangingPunct="1"/>
            <a:r>
              <a:rPr lang="zh-CN" altLang="en-US" sz="3600" b="1" dirty="0" smtClean="0">
                <a:latin typeface="微软雅黑" pitchFamily="34" charset="-122"/>
                <a:ea typeface="微软雅黑" pitchFamily="34" charset="-122"/>
              </a:rPr>
              <a:t>汉语依存句法分析关键技术研究</a:t>
            </a:r>
            <a:endParaRPr lang="zh-CN" altLang="en-US" sz="3600" dirty="0" smtClean="0">
              <a:latin typeface="微软雅黑" pitchFamily="34" charset="-122"/>
              <a:ea typeface="微软雅黑" pitchFamily="34" charset="-122"/>
            </a:endParaRPr>
          </a:p>
        </p:txBody>
      </p:sp>
      <p:graphicFrame>
        <p:nvGraphicFramePr>
          <p:cNvPr id="5" name="表格 4"/>
          <p:cNvGraphicFramePr>
            <a:graphicFrameLocks noGrp="1"/>
          </p:cNvGraphicFramePr>
          <p:nvPr/>
        </p:nvGraphicFramePr>
        <p:xfrm>
          <a:off x="2124075" y="4419600"/>
          <a:ext cx="5760640" cy="2133600"/>
        </p:xfrm>
        <a:graphic>
          <a:graphicData uri="http://schemas.openxmlformats.org/drawingml/2006/table">
            <a:tbl>
              <a:tblPr/>
              <a:tblGrid>
                <a:gridCol w="2178580"/>
                <a:gridCol w="328186"/>
                <a:gridCol w="3253874"/>
              </a:tblGrid>
              <a:tr h="0">
                <a:tc>
                  <a:txBody>
                    <a:bodyPr/>
                    <a:lstStyle/>
                    <a:p>
                      <a:pPr algn="dist">
                        <a:lnSpc>
                          <a:spcPct val="100000"/>
                        </a:lnSpc>
                        <a:spcAft>
                          <a:spcPts val="0"/>
                        </a:spcAft>
                      </a:pPr>
                      <a:r>
                        <a:rPr lang="zh-CN" sz="2000" kern="100" spc="100" dirty="0">
                          <a:latin typeface="微软雅黑" pitchFamily="34" charset="-122"/>
                          <a:ea typeface="微软雅黑" pitchFamily="34" charset="-122"/>
                          <a:cs typeface="Times New Roman"/>
                        </a:rPr>
                        <a:t>博士研究生</a:t>
                      </a:r>
                      <a:endParaRPr lang="zh-CN" sz="2000" kern="100" dirty="0">
                        <a:latin typeface="微软雅黑" pitchFamily="34" charset="-122"/>
                        <a:ea typeface="微软雅黑" pitchFamily="34" charset="-122"/>
                        <a:cs typeface="Times New Roman"/>
                      </a:endParaRPr>
                    </a:p>
                  </a:txBody>
                  <a:tcPr marL="68580" marR="68580" marT="0" marB="0">
                    <a:lnL>
                      <a:noFill/>
                    </a:lnL>
                    <a:lnR>
                      <a:noFill/>
                    </a:lnR>
                    <a:lnT>
                      <a:noFill/>
                    </a:lnT>
                    <a:lnB>
                      <a:noFill/>
                    </a:lnB>
                  </a:tcPr>
                </a:tc>
                <a:tc>
                  <a:txBody>
                    <a:bodyPr/>
                    <a:lstStyle/>
                    <a:p>
                      <a:pPr algn="just">
                        <a:lnSpc>
                          <a:spcPct val="100000"/>
                        </a:lnSpc>
                        <a:spcAft>
                          <a:spcPts val="0"/>
                        </a:spcAft>
                      </a:pPr>
                      <a:r>
                        <a:rPr lang="zh-CN" sz="2000" kern="100" dirty="0">
                          <a:latin typeface="微软雅黑" pitchFamily="34" charset="-122"/>
                          <a:ea typeface="微软雅黑" pitchFamily="34" charset="-122"/>
                          <a:cs typeface="Times New Roman"/>
                        </a:rPr>
                        <a:t>：</a:t>
                      </a:r>
                    </a:p>
                  </a:txBody>
                  <a:tcPr marL="68580" marR="68580" marT="0" marB="0">
                    <a:lnL>
                      <a:noFill/>
                    </a:lnL>
                    <a:lnR>
                      <a:noFill/>
                    </a:lnR>
                    <a:lnT>
                      <a:noFill/>
                    </a:lnT>
                    <a:lnB>
                      <a:noFill/>
                    </a:lnB>
                  </a:tcPr>
                </a:tc>
                <a:tc>
                  <a:txBody>
                    <a:bodyPr/>
                    <a:lstStyle/>
                    <a:p>
                      <a:pPr algn="just">
                        <a:lnSpc>
                          <a:spcPct val="100000"/>
                        </a:lnSpc>
                        <a:spcAft>
                          <a:spcPts val="0"/>
                        </a:spcAft>
                      </a:pPr>
                      <a:r>
                        <a:rPr lang="zh-CN" altLang="en-US" sz="2000" kern="100" dirty="0" smtClean="0">
                          <a:latin typeface="微软雅黑" pitchFamily="34" charset="-122"/>
                          <a:ea typeface="微软雅黑" pitchFamily="34" charset="-122"/>
                          <a:cs typeface="Times New Roman"/>
                        </a:rPr>
                        <a:t>李 正 华</a:t>
                      </a:r>
                      <a:endParaRPr lang="zh-CN" sz="2000" kern="100" dirty="0">
                        <a:latin typeface="微软雅黑" pitchFamily="34" charset="-122"/>
                        <a:ea typeface="微软雅黑" pitchFamily="34" charset="-122"/>
                        <a:cs typeface="Times New Roman"/>
                      </a:endParaRPr>
                    </a:p>
                  </a:txBody>
                  <a:tcPr marL="68580" marR="68580" marT="0" marB="0">
                    <a:lnL>
                      <a:noFill/>
                    </a:lnL>
                    <a:lnR>
                      <a:noFill/>
                    </a:lnR>
                    <a:lnT>
                      <a:noFill/>
                    </a:lnT>
                    <a:lnB>
                      <a:noFill/>
                    </a:lnB>
                  </a:tcPr>
                </a:tc>
              </a:tr>
              <a:tr h="0">
                <a:tc>
                  <a:txBody>
                    <a:bodyPr/>
                    <a:lstStyle/>
                    <a:p>
                      <a:pPr algn="dist">
                        <a:lnSpc>
                          <a:spcPct val="100000"/>
                        </a:lnSpc>
                        <a:spcAft>
                          <a:spcPts val="0"/>
                        </a:spcAft>
                      </a:pPr>
                      <a:r>
                        <a:rPr lang="zh-CN" sz="2000" kern="100" spc="100">
                          <a:latin typeface="微软雅黑" pitchFamily="34" charset="-122"/>
                          <a:ea typeface="微软雅黑" pitchFamily="34" charset="-122"/>
                          <a:cs typeface="Times New Roman"/>
                        </a:rPr>
                        <a:t>导师</a:t>
                      </a:r>
                      <a:endParaRPr lang="zh-CN" sz="2000" kern="100">
                        <a:latin typeface="微软雅黑" pitchFamily="34" charset="-122"/>
                        <a:ea typeface="微软雅黑" pitchFamily="34" charset="-122"/>
                        <a:cs typeface="Times New Roman"/>
                      </a:endParaRPr>
                    </a:p>
                  </a:txBody>
                  <a:tcPr marL="68580" marR="68580" marT="0" marB="0">
                    <a:lnL>
                      <a:noFill/>
                    </a:lnL>
                    <a:lnR>
                      <a:noFill/>
                    </a:lnR>
                    <a:lnT>
                      <a:noFill/>
                    </a:lnT>
                    <a:lnB>
                      <a:noFill/>
                    </a:lnB>
                  </a:tcPr>
                </a:tc>
                <a:tc>
                  <a:txBody>
                    <a:bodyPr/>
                    <a:lstStyle/>
                    <a:p>
                      <a:pPr algn="just">
                        <a:lnSpc>
                          <a:spcPct val="100000"/>
                        </a:lnSpc>
                        <a:spcAft>
                          <a:spcPts val="0"/>
                        </a:spcAft>
                      </a:pPr>
                      <a:r>
                        <a:rPr lang="zh-CN" sz="2000" kern="100">
                          <a:latin typeface="微软雅黑" pitchFamily="34" charset="-122"/>
                          <a:ea typeface="微软雅黑" pitchFamily="34" charset="-122"/>
                          <a:cs typeface="Times New Roman"/>
                        </a:rPr>
                        <a:t>：</a:t>
                      </a:r>
                    </a:p>
                  </a:txBody>
                  <a:tcPr marL="68580" marR="68580" marT="0" marB="0">
                    <a:lnL>
                      <a:noFill/>
                    </a:lnL>
                    <a:lnR>
                      <a:noFill/>
                    </a:lnR>
                    <a:lnT>
                      <a:noFill/>
                    </a:lnT>
                    <a:lnB>
                      <a:noFill/>
                    </a:lnB>
                  </a:tcPr>
                </a:tc>
                <a:tc>
                  <a:txBody>
                    <a:bodyPr/>
                    <a:lstStyle/>
                    <a:p>
                      <a:pPr algn="just">
                        <a:lnSpc>
                          <a:spcPct val="100000"/>
                        </a:lnSpc>
                        <a:spcAft>
                          <a:spcPts val="0"/>
                        </a:spcAft>
                      </a:pPr>
                      <a:r>
                        <a:rPr lang="zh-CN" altLang="en-US" sz="2000" kern="100" dirty="0" smtClean="0">
                          <a:latin typeface="微软雅黑" pitchFamily="34" charset="-122"/>
                          <a:ea typeface="微软雅黑" pitchFamily="34" charset="-122"/>
                          <a:cs typeface="Times New Roman"/>
                        </a:rPr>
                        <a:t>刘     挺 </a:t>
                      </a:r>
                      <a:r>
                        <a:rPr lang="en-US" sz="2000" kern="100" dirty="0" smtClean="0">
                          <a:latin typeface="微软雅黑" pitchFamily="34" charset="-122"/>
                          <a:ea typeface="微软雅黑" pitchFamily="34" charset="-122"/>
                          <a:cs typeface="Times New Roman"/>
                        </a:rPr>
                        <a:t> </a:t>
                      </a:r>
                      <a:r>
                        <a:rPr lang="zh-CN" sz="2000" kern="100" dirty="0" smtClean="0">
                          <a:latin typeface="微软雅黑" pitchFamily="34" charset="-122"/>
                          <a:ea typeface="微软雅黑" pitchFamily="34" charset="-122"/>
                          <a:cs typeface="Times New Roman"/>
                        </a:rPr>
                        <a:t>教 </a:t>
                      </a:r>
                      <a:r>
                        <a:rPr lang="zh-CN" sz="2000" kern="100" dirty="0">
                          <a:latin typeface="微软雅黑" pitchFamily="34" charset="-122"/>
                          <a:ea typeface="微软雅黑" pitchFamily="34" charset="-122"/>
                          <a:cs typeface="Times New Roman"/>
                        </a:rPr>
                        <a:t>授</a:t>
                      </a:r>
                    </a:p>
                  </a:txBody>
                  <a:tcPr marL="68580" marR="68580" marT="0" marB="0">
                    <a:lnL>
                      <a:noFill/>
                    </a:lnL>
                    <a:lnR>
                      <a:noFill/>
                    </a:lnR>
                    <a:lnT>
                      <a:noFill/>
                    </a:lnT>
                    <a:lnB>
                      <a:noFill/>
                    </a:lnB>
                  </a:tcPr>
                </a:tc>
              </a:tr>
              <a:tr h="0">
                <a:tc>
                  <a:txBody>
                    <a:bodyPr/>
                    <a:lstStyle/>
                    <a:p>
                      <a:pPr algn="dist">
                        <a:lnSpc>
                          <a:spcPct val="100000"/>
                        </a:lnSpc>
                        <a:spcAft>
                          <a:spcPts val="0"/>
                        </a:spcAft>
                      </a:pPr>
                      <a:r>
                        <a:rPr lang="zh-CN" sz="2000" kern="100" spc="100" dirty="0">
                          <a:latin typeface="微软雅黑" pitchFamily="34" charset="-122"/>
                          <a:ea typeface="微软雅黑" pitchFamily="34" charset="-122"/>
                          <a:cs typeface="Times New Roman"/>
                        </a:rPr>
                        <a:t>申请学位</a:t>
                      </a:r>
                      <a:endParaRPr lang="zh-CN" sz="2000" kern="100" dirty="0">
                        <a:latin typeface="微软雅黑" pitchFamily="34" charset="-122"/>
                        <a:ea typeface="微软雅黑" pitchFamily="34" charset="-122"/>
                        <a:cs typeface="Times New Roman"/>
                      </a:endParaRPr>
                    </a:p>
                  </a:txBody>
                  <a:tcPr marL="68580" marR="68580" marT="0" marB="0">
                    <a:lnL>
                      <a:noFill/>
                    </a:lnL>
                    <a:lnR>
                      <a:noFill/>
                    </a:lnR>
                    <a:lnT>
                      <a:noFill/>
                    </a:lnT>
                    <a:lnB>
                      <a:noFill/>
                    </a:lnB>
                  </a:tcPr>
                </a:tc>
                <a:tc>
                  <a:txBody>
                    <a:bodyPr/>
                    <a:lstStyle/>
                    <a:p>
                      <a:pPr algn="just">
                        <a:lnSpc>
                          <a:spcPct val="100000"/>
                        </a:lnSpc>
                        <a:spcAft>
                          <a:spcPts val="0"/>
                        </a:spcAft>
                      </a:pPr>
                      <a:r>
                        <a:rPr lang="zh-CN" sz="2000" kern="100">
                          <a:latin typeface="微软雅黑" pitchFamily="34" charset="-122"/>
                          <a:ea typeface="微软雅黑" pitchFamily="34" charset="-122"/>
                          <a:cs typeface="Times New Roman"/>
                        </a:rPr>
                        <a:t>：</a:t>
                      </a:r>
                    </a:p>
                  </a:txBody>
                  <a:tcPr marL="68580" marR="68580" marT="0" marB="0">
                    <a:lnL>
                      <a:noFill/>
                    </a:lnL>
                    <a:lnR>
                      <a:noFill/>
                    </a:lnR>
                    <a:lnT>
                      <a:noFill/>
                    </a:lnT>
                    <a:lnB>
                      <a:noFill/>
                    </a:lnB>
                  </a:tcPr>
                </a:tc>
                <a:tc>
                  <a:txBody>
                    <a:bodyPr/>
                    <a:lstStyle/>
                    <a:p>
                      <a:pPr algn="just">
                        <a:lnSpc>
                          <a:spcPct val="100000"/>
                        </a:lnSpc>
                        <a:spcAft>
                          <a:spcPts val="0"/>
                        </a:spcAft>
                      </a:pPr>
                      <a:r>
                        <a:rPr lang="zh-CN" sz="2000" kern="100" dirty="0">
                          <a:latin typeface="微软雅黑" pitchFamily="34" charset="-122"/>
                          <a:ea typeface="微软雅黑" pitchFamily="34" charset="-122"/>
                          <a:cs typeface="Times New Roman"/>
                        </a:rPr>
                        <a:t>工学博士</a:t>
                      </a:r>
                    </a:p>
                  </a:txBody>
                  <a:tcPr marL="68580" marR="68580" marT="0" marB="0">
                    <a:lnL>
                      <a:noFill/>
                    </a:lnL>
                    <a:lnR>
                      <a:noFill/>
                    </a:lnR>
                    <a:lnT>
                      <a:noFill/>
                    </a:lnT>
                    <a:lnB>
                      <a:noFill/>
                    </a:lnB>
                  </a:tcPr>
                </a:tc>
              </a:tr>
              <a:tr h="0">
                <a:tc>
                  <a:txBody>
                    <a:bodyPr/>
                    <a:lstStyle/>
                    <a:p>
                      <a:pPr algn="dist">
                        <a:lnSpc>
                          <a:spcPct val="100000"/>
                        </a:lnSpc>
                        <a:spcAft>
                          <a:spcPts val="0"/>
                        </a:spcAft>
                      </a:pPr>
                      <a:r>
                        <a:rPr lang="zh-CN" sz="2000" kern="100" spc="100" dirty="0">
                          <a:latin typeface="微软雅黑" pitchFamily="34" charset="-122"/>
                          <a:ea typeface="微软雅黑" pitchFamily="34" charset="-122"/>
                          <a:cs typeface="Times New Roman"/>
                        </a:rPr>
                        <a:t>学科、专业</a:t>
                      </a:r>
                      <a:endParaRPr lang="zh-CN" sz="2000" kern="100" dirty="0">
                        <a:latin typeface="微软雅黑" pitchFamily="34" charset="-122"/>
                        <a:ea typeface="微软雅黑" pitchFamily="34" charset="-122"/>
                        <a:cs typeface="Times New Roman"/>
                      </a:endParaRPr>
                    </a:p>
                  </a:txBody>
                  <a:tcPr marL="68580" marR="68580" marT="0" marB="0">
                    <a:lnL>
                      <a:noFill/>
                    </a:lnL>
                    <a:lnR>
                      <a:noFill/>
                    </a:lnR>
                    <a:lnT>
                      <a:noFill/>
                    </a:lnT>
                    <a:lnB>
                      <a:noFill/>
                    </a:lnB>
                  </a:tcPr>
                </a:tc>
                <a:tc>
                  <a:txBody>
                    <a:bodyPr/>
                    <a:lstStyle/>
                    <a:p>
                      <a:pPr algn="just">
                        <a:lnSpc>
                          <a:spcPct val="100000"/>
                        </a:lnSpc>
                        <a:spcAft>
                          <a:spcPts val="0"/>
                        </a:spcAft>
                      </a:pPr>
                      <a:r>
                        <a:rPr lang="zh-CN" sz="2000" kern="100">
                          <a:latin typeface="微软雅黑" pitchFamily="34" charset="-122"/>
                          <a:ea typeface="微软雅黑" pitchFamily="34" charset="-122"/>
                          <a:cs typeface="Times New Roman"/>
                        </a:rPr>
                        <a:t>：</a:t>
                      </a:r>
                    </a:p>
                  </a:txBody>
                  <a:tcPr marL="68580" marR="68580" marT="0" marB="0">
                    <a:lnL>
                      <a:noFill/>
                    </a:lnL>
                    <a:lnR>
                      <a:noFill/>
                    </a:lnR>
                    <a:lnT>
                      <a:noFill/>
                    </a:lnT>
                    <a:lnB>
                      <a:noFill/>
                    </a:lnB>
                  </a:tcPr>
                </a:tc>
                <a:tc>
                  <a:txBody>
                    <a:bodyPr/>
                    <a:lstStyle/>
                    <a:p>
                      <a:pPr algn="just">
                        <a:lnSpc>
                          <a:spcPct val="100000"/>
                        </a:lnSpc>
                        <a:spcAft>
                          <a:spcPts val="0"/>
                        </a:spcAft>
                      </a:pPr>
                      <a:r>
                        <a:rPr lang="zh-CN" sz="2000" kern="100">
                          <a:latin typeface="微软雅黑" pitchFamily="34" charset="-122"/>
                          <a:ea typeface="微软雅黑" pitchFamily="34" charset="-122"/>
                          <a:cs typeface="Times New Roman"/>
                        </a:rPr>
                        <a:t>计算机应用技术</a:t>
                      </a:r>
                    </a:p>
                  </a:txBody>
                  <a:tcPr marL="68580" marR="68580" marT="0" marB="0">
                    <a:lnL>
                      <a:noFill/>
                    </a:lnL>
                    <a:lnR>
                      <a:noFill/>
                    </a:lnR>
                    <a:lnT>
                      <a:noFill/>
                    </a:lnT>
                    <a:lnB>
                      <a:noFill/>
                    </a:lnB>
                  </a:tcPr>
                </a:tc>
              </a:tr>
              <a:tr h="0">
                <a:tc>
                  <a:txBody>
                    <a:bodyPr/>
                    <a:lstStyle/>
                    <a:p>
                      <a:pPr algn="dist">
                        <a:lnSpc>
                          <a:spcPct val="100000"/>
                        </a:lnSpc>
                        <a:spcAft>
                          <a:spcPts val="0"/>
                        </a:spcAft>
                      </a:pPr>
                      <a:r>
                        <a:rPr lang="zh-CN" sz="2000" kern="100" spc="100">
                          <a:latin typeface="微软雅黑" pitchFamily="34" charset="-122"/>
                          <a:ea typeface="微软雅黑" pitchFamily="34" charset="-122"/>
                          <a:cs typeface="Times New Roman"/>
                        </a:rPr>
                        <a:t>所在单位</a:t>
                      </a:r>
                      <a:endParaRPr lang="zh-CN" sz="2000" kern="100">
                        <a:latin typeface="微软雅黑" pitchFamily="34" charset="-122"/>
                        <a:ea typeface="微软雅黑" pitchFamily="34" charset="-122"/>
                        <a:cs typeface="Times New Roman"/>
                      </a:endParaRPr>
                    </a:p>
                  </a:txBody>
                  <a:tcPr marL="68580" marR="68580" marT="0" marB="0">
                    <a:lnL>
                      <a:noFill/>
                    </a:lnL>
                    <a:lnR>
                      <a:noFill/>
                    </a:lnR>
                    <a:lnT>
                      <a:noFill/>
                    </a:lnT>
                    <a:lnB>
                      <a:noFill/>
                    </a:lnB>
                  </a:tcPr>
                </a:tc>
                <a:tc>
                  <a:txBody>
                    <a:bodyPr/>
                    <a:lstStyle/>
                    <a:p>
                      <a:pPr algn="just">
                        <a:lnSpc>
                          <a:spcPct val="100000"/>
                        </a:lnSpc>
                        <a:spcAft>
                          <a:spcPts val="0"/>
                        </a:spcAft>
                      </a:pPr>
                      <a:r>
                        <a:rPr lang="zh-CN" sz="2000" kern="100">
                          <a:latin typeface="微软雅黑" pitchFamily="34" charset="-122"/>
                          <a:ea typeface="微软雅黑" pitchFamily="34" charset="-122"/>
                          <a:cs typeface="Times New Roman"/>
                        </a:rPr>
                        <a:t>：</a:t>
                      </a:r>
                    </a:p>
                  </a:txBody>
                  <a:tcPr marL="68580" marR="68580" marT="0" marB="0">
                    <a:lnL>
                      <a:noFill/>
                    </a:lnL>
                    <a:lnR>
                      <a:noFill/>
                    </a:lnR>
                    <a:lnT>
                      <a:noFill/>
                    </a:lnT>
                    <a:lnB>
                      <a:noFill/>
                    </a:lnB>
                  </a:tcPr>
                </a:tc>
                <a:tc>
                  <a:txBody>
                    <a:bodyPr/>
                    <a:lstStyle/>
                    <a:p>
                      <a:pPr algn="just">
                        <a:lnSpc>
                          <a:spcPct val="100000"/>
                        </a:lnSpc>
                        <a:spcAft>
                          <a:spcPts val="0"/>
                        </a:spcAft>
                      </a:pPr>
                      <a:r>
                        <a:rPr lang="zh-CN" sz="2000" kern="100" dirty="0">
                          <a:latin typeface="微软雅黑" pitchFamily="34" charset="-122"/>
                          <a:ea typeface="微软雅黑" pitchFamily="34" charset="-122"/>
                          <a:cs typeface="Times New Roman"/>
                        </a:rPr>
                        <a:t>计算机科学与技术学院</a:t>
                      </a:r>
                    </a:p>
                  </a:txBody>
                  <a:tcPr marL="68580" marR="68580" marT="0" marB="0">
                    <a:lnL>
                      <a:noFill/>
                    </a:lnL>
                    <a:lnR>
                      <a:noFill/>
                    </a:lnR>
                    <a:lnT>
                      <a:noFill/>
                    </a:lnT>
                    <a:lnB>
                      <a:noFill/>
                    </a:lnB>
                  </a:tcPr>
                </a:tc>
              </a:tr>
              <a:tr h="0">
                <a:tc>
                  <a:txBody>
                    <a:bodyPr/>
                    <a:lstStyle/>
                    <a:p>
                      <a:pPr algn="dist">
                        <a:lnSpc>
                          <a:spcPct val="100000"/>
                        </a:lnSpc>
                        <a:spcAft>
                          <a:spcPts val="0"/>
                        </a:spcAft>
                      </a:pPr>
                      <a:r>
                        <a:rPr lang="zh-CN" sz="2000" kern="100" spc="100" dirty="0" smtClean="0">
                          <a:latin typeface="微软雅黑" pitchFamily="34" charset="-122"/>
                          <a:ea typeface="微软雅黑" pitchFamily="34" charset="-122"/>
                          <a:cs typeface="Times New Roman"/>
                        </a:rPr>
                        <a:t>答辩日期</a:t>
                      </a:r>
                      <a:endParaRPr lang="zh-CN" sz="2000" kern="100" dirty="0">
                        <a:latin typeface="微软雅黑" pitchFamily="34" charset="-122"/>
                        <a:ea typeface="微软雅黑" pitchFamily="34" charset="-122"/>
                        <a:cs typeface="Times New Roman"/>
                      </a:endParaRPr>
                    </a:p>
                  </a:txBody>
                  <a:tcPr marL="68580" marR="68580" marT="0" marB="0">
                    <a:lnL>
                      <a:noFill/>
                    </a:lnL>
                    <a:lnR>
                      <a:noFill/>
                    </a:lnR>
                    <a:lnT>
                      <a:noFill/>
                    </a:lnT>
                    <a:lnB>
                      <a:noFill/>
                    </a:lnB>
                  </a:tcPr>
                </a:tc>
                <a:tc>
                  <a:txBody>
                    <a:bodyPr/>
                    <a:lstStyle/>
                    <a:p>
                      <a:pPr algn="just">
                        <a:lnSpc>
                          <a:spcPct val="100000"/>
                        </a:lnSpc>
                        <a:spcAft>
                          <a:spcPts val="0"/>
                        </a:spcAft>
                      </a:pPr>
                      <a:r>
                        <a:rPr lang="zh-CN" sz="2000" kern="100">
                          <a:latin typeface="微软雅黑" pitchFamily="34" charset="-122"/>
                          <a:ea typeface="微软雅黑" pitchFamily="34" charset="-122"/>
                          <a:cs typeface="Times New Roman"/>
                        </a:rPr>
                        <a:t>：</a:t>
                      </a:r>
                    </a:p>
                  </a:txBody>
                  <a:tcPr marL="68580" marR="68580" marT="0" marB="0">
                    <a:lnL>
                      <a:noFill/>
                    </a:lnL>
                    <a:lnR>
                      <a:noFill/>
                    </a:lnR>
                    <a:lnT>
                      <a:noFill/>
                    </a:lnT>
                    <a:lnB>
                      <a:noFill/>
                    </a:lnB>
                  </a:tcPr>
                </a:tc>
                <a:tc>
                  <a:txBody>
                    <a:bodyPr/>
                    <a:lstStyle/>
                    <a:p>
                      <a:pPr algn="just">
                        <a:lnSpc>
                          <a:spcPct val="100000"/>
                        </a:lnSpc>
                        <a:spcAft>
                          <a:spcPts val="0"/>
                        </a:spcAft>
                      </a:pPr>
                      <a:r>
                        <a:rPr lang="en-US" sz="2000" kern="100" dirty="0" smtClean="0">
                          <a:latin typeface="微软雅黑" pitchFamily="34" charset="-122"/>
                          <a:ea typeface="微软雅黑" pitchFamily="34" charset="-122"/>
                          <a:cs typeface="Times New Roman"/>
                        </a:rPr>
                        <a:t>2013</a:t>
                      </a:r>
                      <a:r>
                        <a:rPr lang="zh-CN" sz="2000" kern="100" dirty="0" smtClean="0">
                          <a:latin typeface="微软雅黑" pitchFamily="34" charset="-122"/>
                          <a:ea typeface="微软雅黑" pitchFamily="34" charset="-122"/>
                          <a:cs typeface="Times New Roman"/>
                        </a:rPr>
                        <a:t>年</a:t>
                      </a:r>
                      <a:r>
                        <a:rPr lang="en-US" altLang="zh-CN" sz="2000" kern="100" dirty="0" smtClean="0">
                          <a:latin typeface="微软雅黑" pitchFamily="34" charset="-122"/>
                          <a:ea typeface="微软雅黑" pitchFamily="34" charset="-122"/>
                          <a:cs typeface="Times New Roman"/>
                        </a:rPr>
                        <a:t>3</a:t>
                      </a:r>
                      <a:r>
                        <a:rPr lang="zh-CN" sz="2000" kern="100" dirty="0" smtClean="0">
                          <a:latin typeface="微软雅黑" pitchFamily="34" charset="-122"/>
                          <a:ea typeface="微软雅黑" pitchFamily="34" charset="-122"/>
                          <a:cs typeface="Times New Roman"/>
                        </a:rPr>
                        <a:t>月 </a:t>
                      </a:r>
                      <a:endParaRPr lang="zh-CN" sz="2000" kern="100" dirty="0">
                        <a:latin typeface="微软雅黑" pitchFamily="34" charset="-122"/>
                        <a:ea typeface="微软雅黑" pitchFamily="34" charset="-122"/>
                        <a:cs typeface="Times New Roman"/>
                      </a:endParaRPr>
                    </a:p>
                  </a:txBody>
                  <a:tcPr marL="68580" marR="68580" marT="0" marB="0">
                    <a:lnL>
                      <a:noFill/>
                    </a:lnL>
                    <a:lnR>
                      <a:noFill/>
                    </a:lnR>
                    <a:lnT>
                      <a:noFill/>
                    </a:lnT>
                    <a:lnB>
                      <a:noFill/>
                    </a:lnB>
                  </a:tcPr>
                </a:tc>
              </a:tr>
              <a:tr h="0">
                <a:tc>
                  <a:txBody>
                    <a:bodyPr/>
                    <a:lstStyle/>
                    <a:p>
                      <a:pPr algn="dist">
                        <a:lnSpc>
                          <a:spcPct val="100000"/>
                        </a:lnSpc>
                        <a:spcAft>
                          <a:spcPts val="0"/>
                        </a:spcAft>
                      </a:pPr>
                      <a:endParaRPr lang="zh-CN" sz="2000" kern="100" dirty="0">
                        <a:latin typeface="微软雅黑" pitchFamily="34" charset="-122"/>
                        <a:ea typeface="微软雅黑" pitchFamily="34" charset="-122"/>
                        <a:cs typeface="Times New Roman"/>
                      </a:endParaRPr>
                    </a:p>
                  </a:txBody>
                  <a:tcPr marL="68580" marR="68580" marT="0" marB="0">
                    <a:lnL>
                      <a:noFill/>
                    </a:lnL>
                    <a:lnR>
                      <a:noFill/>
                    </a:lnR>
                    <a:lnT>
                      <a:noFill/>
                    </a:lnT>
                    <a:lnB>
                      <a:noFill/>
                    </a:lnB>
                  </a:tcPr>
                </a:tc>
                <a:tc>
                  <a:txBody>
                    <a:bodyPr/>
                    <a:lstStyle/>
                    <a:p>
                      <a:pPr algn="just">
                        <a:lnSpc>
                          <a:spcPct val="100000"/>
                        </a:lnSpc>
                        <a:spcAft>
                          <a:spcPts val="0"/>
                        </a:spcAft>
                      </a:pPr>
                      <a:endParaRPr lang="zh-CN" sz="2000" kern="100">
                        <a:latin typeface="微软雅黑" pitchFamily="34" charset="-122"/>
                        <a:ea typeface="微软雅黑" pitchFamily="34" charset="-122"/>
                        <a:cs typeface="Times New Roman"/>
                      </a:endParaRPr>
                    </a:p>
                  </a:txBody>
                  <a:tcPr marL="68580" marR="68580" marT="0" marB="0">
                    <a:lnL>
                      <a:noFill/>
                    </a:lnL>
                    <a:lnR>
                      <a:noFill/>
                    </a:lnR>
                    <a:lnT>
                      <a:noFill/>
                    </a:lnT>
                    <a:lnB>
                      <a:noFill/>
                    </a:lnB>
                  </a:tcPr>
                </a:tc>
                <a:tc>
                  <a:txBody>
                    <a:bodyPr/>
                    <a:lstStyle/>
                    <a:p>
                      <a:pPr algn="just">
                        <a:lnSpc>
                          <a:spcPct val="100000"/>
                        </a:lnSpc>
                        <a:spcAft>
                          <a:spcPts val="0"/>
                        </a:spcAft>
                      </a:pPr>
                      <a:endParaRPr lang="zh-CN" sz="2000" kern="100" dirty="0">
                        <a:latin typeface="微软雅黑" pitchFamily="34" charset="-122"/>
                        <a:ea typeface="微软雅黑" pitchFamily="34" charset="-122"/>
                        <a:cs typeface="Times New Roman"/>
                      </a:endParaRPr>
                    </a:p>
                  </a:txBody>
                  <a:tcPr marL="68580" marR="68580" marT="0" marB="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上弧形箭头 63"/>
          <p:cNvSpPr/>
          <p:nvPr/>
        </p:nvSpPr>
        <p:spPr bwMode="auto">
          <a:xfrm flipH="1">
            <a:off x="2555776" y="3068960"/>
            <a:ext cx="2304256" cy="864096"/>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23555"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依存句法分析</a:t>
            </a:r>
            <a:r>
              <a:rPr lang="zh-CN" altLang="en-US" sz="3600" b="1" dirty="0" smtClean="0">
                <a:latin typeface="微软雅黑" pitchFamily="34" charset="-122"/>
                <a:ea typeface="微软雅黑" pitchFamily="34" charset="-122"/>
              </a:rPr>
              <a:t>介绍</a:t>
            </a:r>
          </a:p>
        </p:txBody>
      </p:sp>
      <p:sp>
        <p:nvSpPr>
          <p:cNvPr id="29" name="TextBox 28"/>
          <p:cNvSpPr txBox="1"/>
          <p:nvPr/>
        </p:nvSpPr>
        <p:spPr>
          <a:xfrm>
            <a:off x="2267744" y="3933056"/>
            <a:ext cx="864096" cy="400110"/>
          </a:xfrm>
          <a:prstGeom prst="rect">
            <a:avLst/>
          </a:prstGeom>
          <a:noFill/>
        </p:spPr>
        <p:txBody>
          <a:bodyPr wrap="square" rtlCol="0" anchor="b">
            <a:spAutoFit/>
          </a:bodyPr>
          <a:lstStyle/>
          <a:p>
            <a:r>
              <a:rPr lang="zh-CN" altLang="en-US" sz="2000" dirty="0" smtClean="0">
                <a:latin typeface="+mj-lt"/>
              </a:rPr>
              <a:t>欧文</a:t>
            </a:r>
            <a:r>
              <a:rPr lang="en-US" altLang="zh-CN" sz="2000" baseline="-25000" dirty="0" smtClean="0">
                <a:latin typeface="+mj-lt"/>
              </a:rPr>
              <a:t>1</a:t>
            </a:r>
            <a:endParaRPr lang="zh-CN" altLang="en-US" sz="2000" baseline="-25000" dirty="0">
              <a:latin typeface="+mj-lt"/>
            </a:endParaRPr>
          </a:p>
        </p:txBody>
      </p:sp>
      <p:sp>
        <p:nvSpPr>
          <p:cNvPr id="31" name="TextBox 30"/>
          <p:cNvSpPr txBox="1"/>
          <p:nvPr/>
        </p:nvSpPr>
        <p:spPr>
          <a:xfrm>
            <a:off x="3347864" y="3933056"/>
            <a:ext cx="864096" cy="400110"/>
          </a:xfrm>
          <a:prstGeom prst="rect">
            <a:avLst/>
          </a:prstGeom>
          <a:noFill/>
        </p:spPr>
        <p:txBody>
          <a:bodyPr wrap="square" rtlCol="0" anchor="b">
            <a:spAutoFit/>
          </a:bodyPr>
          <a:lstStyle/>
          <a:p>
            <a:r>
              <a:rPr lang="zh-CN" altLang="en-US" sz="2000" dirty="0" smtClean="0">
                <a:latin typeface="+mj-lt"/>
              </a:rPr>
              <a:t>现在</a:t>
            </a:r>
            <a:r>
              <a:rPr lang="en-US" altLang="zh-CN" sz="2000" baseline="-25000" dirty="0" smtClean="0">
                <a:latin typeface="+mj-lt"/>
              </a:rPr>
              <a:t>2</a:t>
            </a:r>
            <a:endParaRPr lang="zh-CN" altLang="en-US" sz="2000" baseline="-25000" dirty="0">
              <a:latin typeface="+mj-lt"/>
            </a:endParaRPr>
          </a:p>
        </p:txBody>
      </p:sp>
      <p:sp>
        <p:nvSpPr>
          <p:cNvPr id="32" name="TextBox 31"/>
          <p:cNvSpPr txBox="1"/>
          <p:nvPr/>
        </p:nvSpPr>
        <p:spPr>
          <a:xfrm>
            <a:off x="4499992" y="3933056"/>
            <a:ext cx="864096" cy="400110"/>
          </a:xfrm>
          <a:prstGeom prst="rect">
            <a:avLst/>
          </a:prstGeom>
          <a:noFill/>
        </p:spPr>
        <p:txBody>
          <a:bodyPr wrap="square" rtlCol="0" anchor="b">
            <a:spAutoFit/>
          </a:bodyPr>
          <a:lstStyle/>
          <a:p>
            <a:r>
              <a:rPr lang="zh-CN" altLang="en-US" sz="2000" dirty="0" smtClean="0">
                <a:latin typeface="+mj-lt"/>
              </a:rPr>
              <a:t>效力</a:t>
            </a:r>
            <a:r>
              <a:rPr lang="en-US" altLang="zh-CN" sz="2000" baseline="-25000" dirty="0" smtClean="0">
                <a:latin typeface="+mj-lt"/>
              </a:rPr>
              <a:t>3</a:t>
            </a:r>
            <a:endParaRPr lang="zh-CN" altLang="en-US" sz="2000" baseline="-25000" dirty="0">
              <a:latin typeface="+mj-lt"/>
            </a:endParaRPr>
          </a:p>
        </p:txBody>
      </p:sp>
      <p:sp>
        <p:nvSpPr>
          <p:cNvPr id="33" name="TextBox 32"/>
          <p:cNvSpPr txBox="1"/>
          <p:nvPr/>
        </p:nvSpPr>
        <p:spPr>
          <a:xfrm>
            <a:off x="5652120" y="3933056"/>
            <a:ext cx="864096" cy="400110"/>
          </a:xfrm>
          <a:prstGeom prst="rect">
            <a:avLst/>
          </a:prstGeom>
          <a:noFill/>
        </p:spPr>
        <p:txBody>
          <a:bodyPr wrap="square" rtlCol="0" anchor="b">
            <a:spAutoFit/>
          </a:bodyPr>
          <a:lstStyle/>
          <a:p>
            <a:r>
              <a:rPr lang="zh-CN" altLang="en-US" sz="2000" dirty="0" smtClean="0">
                <a:latin typeface="+mj-lt"/>
              </a:rPr>
              <a:t>于</a:t>
            </a:r>
            <a:r>
              <a:rPr lang="en-US" altLang="zh-CN" sz="2000" baseline="-25000" dirty="0" smtClean="0">
                <a:latin typeface="+mj-lt"/>
              </a:rPr>
              <a:t>4</a:t>
            </a:r>
            <a:endParaRPr lang="zh-CN" altLang="en-US" sz="2000" baseline="-25000" dirty="0">
              <a:latin typeface="+mj-lt"/>
            </a:endParaRPr>
          </a:p>
        </p:txBody>
      </p:sp>
      <p:sp>
        <p:nvSpPr>
          <p:cNvPr id="34" name="TextBox 33"/>
          <p:cNvSpPr txBox="1"/>
          <p:nvPr/>
        </p:nvSpPr>
        <p:spPr>
          <a:xfrm>
            <a:off x="6516216" y="3933056"/>
            <a:ext cx="1584176" cy="400110"/>
          </a:xfrm>
          <a:prstGeom prst="rect">
            <a:avLst/>
          </a:prstGeom>
          <a:noFill/>
        </p:spPr>
        <p:txBody>
          <a:bodyPr wrap="square" rtlCol="0" anchor="b">
            <a:spAutoFit/>
          </a:bodyPr>
          <a:lstStyle/>
          <a:p>
            <a:r>
              <a:rPr lang="zh-CN" altLang="en-US" sz="2000" dirty="0" smtClean="0">
                <a:latin typeface="+mj-lt"/>
              </a:rPr>
              <a:t>利物浦队</a:t>
            </a:r>
            <a:r>
              <a:rPr lang="en-US" altLang="zh-CN" sz="2000" baseline="-25000" dirty="0" smtClean="0">
                <a:latin typeface="+mj-lt"/>
              </a:rPr>
              <a:t>5</a:t>
            </a:r>
            <a:endParaRPr lang="zh-CN" altLang="en-US" sz="2000" baseline="-25000" dirty="0">
              <a:latin typeface="+mj-lt"/>
            </a:endParaRPr>
          </a:p>
        </p:txBody>
      </p:sp>
      <p:sp>
        <p:nvSpPr>
          <p:cNvPr id="35" name="TextBox 34"/>
          <p:cNvSpPr txBox="1"/>
          <p:nvPr/>
        </p:nvSpPr>
        <p:spPr>
          <a:xfrm>
            <a:off x="8172400" y="3933056"/>
            <a:ext cx="792088" cy="400110"/>
          </a:xfrm>
          <a:prstGeom prst="rect">
            <a:avLst/>
          </a:prstGeom>
          <a:noFill/>
        </p:spPr>
        <p:txBody>
          <a:bodyPr wrap="square" rtlCol="0" anchor="b">
            <a:spAutoFit/>
          </a:bodyPr>
          <a:lstStyle/>
          <a:p>
            <a:r>
              <a:rPr lang="zh-CN" altLang="en-US" sz="2000" dirty="0" smtClean="0">
                <a:latin typeface="+mj-lt"/>
              </a:rPr>
              <a:t>。</a:t>
            </a:r>
            <a:r>
              <a:rPr lang="en-US" altLang="zh-CN" sz="2000" baseline="-25000" dirty="0" smtClean="0">
                <a:latin typeface="+mj-lt"/>
              </a:rPr>
              <a:t>6</a:t>
            </a:r>
            <a:endParaRPr lang="zh-CN" altLang="en-US" sz="2000" baseline="-25000" dirty="0">
              <a:latin typeface="+mj-lt"/>
            </a:endParaRPr>
          </a:p>
        </p:txBody>
      </p:sp>
      <p:sp>
        <p:nvSpPr>
          <p:cNvPr id="36" name="TextBox 35"/>
          <p:cNvSpPr txBox="1"/>
          <p:nvPr/>
        </p:nvSpPr>
        <p:spPr>
          <a:xfrm>
            <a:off x="1187624" y="3933056"/>
            <a:ext cx="864096" cy="400110"/>
          </a:xfrm>
          <a:prstGeom prst="rect">
            <a:avLst/>
          </a:prstGeom>
          <a:noFill/>
        </p:spPr>
        <p:txBody>
          <a:bodyPr wrap="square" rtlCol="0" anchor="b">
            <a:spAutoFit/>
          </a:bodyPr>
          <a:lstStyle/>
          <a:p>
            <a:r>
              <a:rPr lang="en-US" altLang="zh-CN" sz="2000" dirty="0" smtClean="0">
                <a:latin typeface="+mj-lt"/>
              </a:rPr>
              <a:t>$</a:t>
            </a:r>
            <a:r>
              <a:rPr lang="en-US" altLang="zh-CN" sz="2000" baseline="-25000" dirty="0" smtClean="0">
                <a:latin typeface="+mj-lt"/>
              </a:rPr>
              <a:t>0</a:t>
            </a:r>
            <a:endParaRPr lang="zh-CN" altLang="en-US" sz="2000" baseline="-25000" dirty="0">
              <a:latin typeface="+mj-lt"/>
            </a:endParaRPr>
          </a:p>
        </p:txBody>
      </p:sp>
      <p:sp>
        <p:nvSpPr>
          <p:cNvPr id="57" name="TextBox 56"/>
          <p:cNvSpPr txBox="1"/>
          <p:nvPr/>
        </p:nvSpPr>
        <p:spPr>
          <a:xfrm>
            <a:off x="3491880" y="2924944"/>
            <a:ext cx="432048"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SUB</a:t>
            </a:r>
            <a:endParaRPr lang="zh-CN" altLang="en-US" sz="1500" b="1" dirty="0" smtClean="0">
              <a:solidFill>
                <a:srgbClr val="0000FF"/>
              </a:solidFill>
            </a:endParaRPr>
          </a:p>
        </p:txBody>
      </p:sp>
      <p:sp>
        <p:nvSpPr>
          <p:cNvPr id="75" name="TextBox 74"/>
          <p:cNvSpPr txBox="1"/>
          <p:nvPr/>
        </p:nvSpPr>
        <p:spPr>
          <a:xfrm>
            <a:off x="2358802" y="4467890"/>
            <a:ext cx="557014"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NR</a:t>
            </a:r>
            <a:endParaRPr lang="zh-CN" altLang="en-US" b="1" baseline="-25000" dirty="0">
              <a:latin typeface="Arial Unicode MS" pitchFamily="34" charset="-122"/>
              <a:ea typeface="Arial Unicode MS" pitchFamily="34" charset="-122"/>
              <a:cs typeface="Arial Unicode MS" pitchFamily="34" charset="-122"/>
            </a:endParaRPr>
          </a:p>
        </p:txBody>
      </p:sp>
      <p:sp>
        <p:nvSpPr>
          <p:cNvPr id="76" name="TextBox 75"/>
          <p:cNvSpPr txBox="1"/>
          <p:nvPr/>
        </p:nvSpPr>
        <p:spPr>
          <a:xfrm>
            <a:off x="3438922" y="4467890"/>
            <a:ext cx="629022"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NT</a:t>
            </a:r>
            <a:endParaRPr lang="zh-CN" altLang="en-US" b="1" dirty="0" smtClean="0">
              <a:latin typeface="Arial Unicode MS" pitchFamily="34" charset="-122"/>
              <a:ea typeface="Arial Unicode MS" pitchFamily="34" charset="-122"/>
              <a:cs typeface="Arial Unicode MS" pitchFamily="34" charset="-122"/>
            </a:endParaRPr>
          </a:p>
        </p:txBody>
      </p:sp>
      <p:sp>
        <p:nvSpPr>
          <p:cNvPr id="77" name="TextBox 76"/>
          <p:cNvSpPr txBox="1"/>
          <p:nvPr/>
        </p:nvSpPr>
        <p:spPr>
          <a:xfrm>
            <a:off x="4591050" y="4467890"/>
            <a:ext cx="629022"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VV</a:t>
            </a:r>
            <a:endParaRPr lang="zh-CN" altLang="en-US" b="1" dirty="0" smtClean="0">
              <a:latin typeface="Arial Unicode MS" pitchFamily="34" charset="-122"/>
              <a:ea typeface="Arial Unicode MS" pitchFamily="34" charset="-122"/>
              <a:cs typeface="Arial Unicode MS" pitchFamily="34" charset="-122"/>
            </a:endParaRPr>
          </a:p>
        </p:txBody>
      </p:sp>
      <p:sp>
        <p:nvSpPr>
          <p:cNvPr id="78" name="TextBox 77"/>
          <p:cNvSpPr txBox="1"/>
          <p:nvPr/>
        </p:nvSpPr>
        <p:spPr>
          <a:xfrm>
            <a:off x="5796136" y="4467890"/>
            <a:ext cx="629022"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P</a:t>
            </a:r>
            <a:endParaRPr lang="zh-CN" altLang="en-US" b="1" dirty="0" smtClean="0">
              <a:latin typeface="Arial Unicode MS" pitchFamily="34" charset="-122"/>
              <a:ea typeface="Arial Unicode MS" pitchFamily="34" charset="-122"/>
              <a:cs typeface="Arial Unicode MS" pitchFamily="34" charset="-122"/>
            </a:endParaRPr>
          </a:p>
        </p:txBody>
      </p:sp>
      <p:sp>
        <p:nvSpPr>
          <p:cNvPr id="79" name="TextBox 78"/>
          <p:cNvSpPr txBox="1"/>
          <p:nvPr/>
        </p:nvSpPr>
        <p:spPr>
          <a:xfrm>
            <a:off x="6804248" y="4467890"/>
            <a:ext cx="773038"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NR</a:t>
            </a:r>
            <a:endParaRPr lang="zh-CN" altLang="en-US" b="1" dirty="0" smtClean="0">
              <a:latin typeface="Arial Unicode MS" pitchFamily="34" charset="-122"/>
              <a:ea typeface="Arial Unicode MS" pitchFamily="34" charset="-122"/>
              <a:cs typeface="Arial Unicode MS" pitchFamily="34" charset="-122"/>
            </a:endParaRPr>
          </a:p>
        </p:txBody>
      </p:sp>
      <p:sp>
        <p:nvSpPr>
          <p:cNvPr id="80" name="TextBox 79"/>
          <p:cNvSpPr txBox="1"/>
          <p:nvPr/>
        </p:nvSpPr>
        <p:spPr>
          <a:xfrm>
            <a:off x="8100392" y="4467890"/>
            <a:ext cx="792088"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PU</a:t>
            </a:r>
            <a:endParaRPr lang="zh-CN" altLang="en-US" b="1" dirty="0" smtClean="0">
              <a:latin typeface="Arial Unicode MS" pitchFamily="34" charset="-122"/>
              <a:ea typeface="Arial Unicode MS" pitchFamily="34" charset="-122"/>
              <a:cs typeface="Arial Unicode MS" pitchFamily="34" charset="-122"/>
            </a:endParaRPr>
          </a:p>
        </p:txBody>
      </p:sp>
      <p:sp>
        <p:nvSpPr>
          <p:cNvPr id="81" name="TextBox 80"/>
          <p:cNvSpPr txBox="1"/>
          <p:nvPr/>
        </p:nvSpPr>
        <p:spPr>
          <a:xfrm>
            <a:off x="1206674" y="4467890"/>
            <a:ext cx="864096"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a:t>
            </a:r>
            <a:endParaRPr lang="zh-CN" altLang="en-US" b="1" dirty="0" smtClean="0">
              <a:latin typeface="Arial Unicode MS" pitchFamily="34" charset="-122"/>
              <a:ea typeface="Arial Unicode MS" pitchFamily="34" charset="-122"/>
              <a:cs typeface="Arial Unicode MS" pitchFamily="34" charset="-122"/>
            </a:endParaRPr>
          </a:p>
        </p:txBody>
      </p:sp>
      <p:sp>
        <p:nvSpPr>
          <p:cNvPr id="82" name="左大括号 81"/>
          <p:cNvSpPr/>
          <p:nvPr/>
        </p:nvSpPr>
        <p:spPr bwMode="auto">
          <a:xfrm>
            <a:off x="755576" y="4077072"/>
            <a:ext cx="288032" cy="648072"/>
          </a:xfrm>
          <a:prstGeom prst="leftBrace">
            <a:avLst/>
          </a:prstGeom>
          <a:no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90" name="TextBox 89"/>
          <p:cNvSpPr txBox="1"/>
          <p:nvPr/>
        </p:nvSpPr>
        <p:spPr>
          <a:xfrm>
            <a:off x="107504" y="4181018"/>
            <a:ext cx="720080" cy="400110"/>
          </a:xfrm>
          <a:prstGeom prst="rect">
            <a:avLst/>
          </a:prstGeom>
          <a:noFill/>
        </p:spPr>
        <p:txBody>
          <a:bodyPr wrap="square" rtlCol="0" anchor="b">
            <a:spAutoFit/>
          </a:bodyPr>
          <a:lstStyle/>
          <a:p>
            <a:r>
              <a:rPr lang="zh-CN" altLang="en-US" sz="2000" dirty="0" smtClean="0">
                <a:latin typeface="+mj-lt"/>
              </a:rPr>
              <a:t>输入</a:t>
            </a:r>
            <a:endParaRPr lang="zh-CN" altLang="en-US" sz="2000" baseline="-25000" dirty="0">
              <a:latin typeface="+mj-lt"/>
            </a:endParaRPr>
          </a:p>
        </p:txBody>
      </p:sp>
      <p:sp>
        <p:nvSpPr>
          <p:cNvPr id="91" name="左大括号 90"/>
          <p:cNvSpPr/>
          <p:nvPr/>
        </p:nvSpPr>
        <p:spPr bwMode="auto">
          <a:xfrm>
            <a:off x="755576" y="2604974"/>
            <a:ext cx="288032" cy="1184066"/>
          </a:xfrm>
          <a:prstGeom prst="leftBrace">
            <a:avLst/>
          </a:prstGeom>
          <a:no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92" name="TextBox 91"/>
          <p:cNvSpPr txBox="1"/>
          <p:nvPr/>
        </p:nvSpPr>
        <p:spPr>
          <a:xfrm>
            <a:off x="107504" y="2956882"/>
            <a:ext cx="720080" cy="400110"/>
          </a:xfrm>
          <a:prstGeom prst="rect">
            <a:avLst/>
          </a:prstGeom>
          <a:noFill/>
        </p:spPr>
        <p:txBody>
          <a:bodyPr wrap="square" rtlCol="0" anchor="b">
            <a:spAutoFit/>
          </a:bodyPr>
          <a:lstStyle/>
          <a:p>
            <a:r>
              <a:rPr lang="zh-CN" altLang="en-US" sz="2000" dirty="0" smtClean="0">
                <a:latin typeface="+mj-lt"/>
              </a:rPr>
              <a:t>输出</a:t>
            </a:r>
            <a:endParaRPr lang="zh-CN" altLang="en-US" sz="2000" baseline="-25000" dirty="0">
              <a:latin typeface="+mj-lt"/>
            </a:endParaRPr>
          </a:p>
        </p:txBody>
      </p:sp>
      <p:sp>
        <p:nvSpPr>
          <p:cNvPr id="93" name="线形标注 1 92"/>
          <p:cNvSpPr/>
          <p:nvPr/>
        </p:nvSpPr>
        <p:spPr bwMode="auto">
          <a:xfrm>
            <a:off x="5508104" y="1844824"/>
            <a:ext cx="1296144" cy="432048"/>
          </a:xfrm>
          <a:prstGeom prst="borderCallout1">
            <a:avLst>
              <a:gd name="adj1" fmla="val 86946"/>
              <a:gd name="adj2" fmla="val -926"/>
              <a:gd name="adj3" fmla="val 295924"/>
              <a:gd name="adj4" fmla="val -99534"/>
            </a:avLst>
          </a:prstGeom>
          <a:solidFill>
            <a:schemeClr val="accent6">
              <a:lumMod val="75000"/>
              <a:alpha val="80000"/>
            </a:schemeClr>
          </a:solidFill>
          <a:ln w="15875" cap="flat" cmpd="sng" algn="ctr">
            <a:solidFill>
              <a:schemeClr val="tx1"/>
            </a:solidFill>
            <a:prstDash val="solid"/>
            <a:round/>
            <a:headEnd type="none" w="med" len="med"/>
            <a:tailEnd type="arrow"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chemeClr val="bg1"/>
                </a:solidFill>
                <a:ea typeface="宋体" charset="-122"/>
              </a:rPr>
              <a:t>依存弧</a:t>
            </a:r>
            <a:endParaRPr kumimoji="0" lang="zh-CN" altLang="en-US" sz="1800" b="0" i="0" u="none" strike="noStrike" cap="none" normalizeH="0" baseline="0" dirty="0" smtClean="0">
              <a:ln>
                <a:noFill/>
              </a:ln>
              <a:solidFill>
                <a:schemeClr val="bg1"/>
              </a:solidFill>
              <a:effectLst/>
              <a:latin typeface="Arial" charset="0"/>
              <a:ea typeface="宋体" charset="-122"/>
            </a:endParaRPr>
          </a:p>
        </p:txBody>
      </p:sp>
      <p:sp>
        <p:nvSpPr>
          <p:cNvPr id="94" name="线形标注 1 93"/>
          <p:cNvSpPr/>
          <p:nvPr/>
        </p:nvSpPr>
        <p:spPr bwMode="auto">
          <a:xfrm>
            <a:off x="5508104" y="1268760"/>
            <a:ext cx="1296144" cy="432048"/>
          </a:xfrm>
          <a:prstGeom prst="borderCallout1">
            <a:avLst>
              <a:gd name="adj1" fmla="val 86946"/>
              <a:gd name="adj2" fmla="val -926"/>
              <a:gd name="adj3" fmla="val 382345"/>
              <a:gd name="adj4" fmla="val -131868"/>
            </a:avLst>
          </a:prstGeom>
          <a:solidFill>
            <a:schemeClr val="accent6">
              <a:lumMod val="75000"/>
              <a:alpha val="80000"/>
            </a:schemeClr>
          </a:solidFill>
          <a:ln w="15875" cap="flat" cmpd="sng" algn="ctr">
            <a:solidFill>
              <a:schemeClr val="tx1"/>
            </a:solidFill>
            <a:prstDash val="solid"/>
            <a:round/>
            <a:headEnd type="none" w="med" len="med"/>
            <a:tailEnd type="arrow"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chemeClr val="bg1"/>
                </a:solidFill>
                <a:ea typeface="宋体" charset="-122"/>
              </a:rPr>
              <a:t>依存关系</a:t>
            </a:r>
            <a:endParaRPr kumimoji="0" lang="zh-CN" altLang="en-US" sz="1800" b="0" i="0" u="none" strike="noStrike" cap="none" normalizeH="0" baseline="0" dirty="0" smtClean="0">
              <a:ln>
                <a:noFill/>
              </a:ln>
              <a:solidFill>
                <a:schemeClr val="bg1"/>
              </a:solidFill>
              <a:effectLst/>
              <a:latin typeface="Arial" charset="0"/>
              <a:ea typeface="宋体" charset="-122"/>
            </a:endParaRPr>
          </a:p>
        </p:txBody>
      </p:sp>
      <p:sp>
        <p:nvSpPr>
          <p:cNvPr id="37" name="上弧形箭头 36"/>
          <p:cNvSpPr/>
          <p:nvPr/>
        </p:nvSpPr>
        <p:spPr bwMode="auto">
          <a:xfrm flipH="1">
            <a:off x="3563888" y="3429000"/>
            <a:ext cx="1296144"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38" name="TextBox 37"/>
          <p:cNvSpPr txBox="1"/>
          <p:nvPr/>
        </p:nvSpPr>
        <p:spPr>
          <a:xfrm>
            <a:off x="3851920" y="3326795"/>
            <a:ext cx="648072"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VMOD</a:t>
            </a:r>
            <a:endParaRPr lang="zh-CN" altLang="en-US" sz="1500" b="1" dirty="0" smtClean="0">
              <a:solidFill>
                <a:srgbClr val="0000FF"/>
              </a:solidFill>
            </a:endParaRPr>
          </a:p>
        </p:txBody>
      </p:sp>
      <p:sp>
        <p:nvSpPr>
          <p:cNvPr id="39" name="上弧形箭头 38"/>
          <p:cNvSpPr/>
          <p:nvPr/>
        </p:nvSpPr>
        <p:spPr bwMode="auto">
          <a:xfrm>
            <a:off x="5004048" y="3429000"/>
            <a:ext cx="936104"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40" name="TextBox 39"/>
          <p:cNvSpPr txBox="1"/>
          <p:nvPr/>
        </p:nvSpPr>
        <p:spPr>
          <a:xfrm>
            <a:off x="5220072" y="3326795"/>
            <a:ext cx="648072"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VMOD</a:t>
            </a:r>
            <a:endParaRPr lang="zh-CN" altLang="en-US" sz="1500" b="1" dirty="0" smtClean="0">
              <a:solidFill>
                <a:srgbClr val="0000FF"/>
              </a:solidFill>
            </a:endParaRPr>
          </a:p>
        </p:txBody>
      </p:sp>
      <p:sp>
        <p:nvSpPr>
          <p:cNvPr id="41" name="上弧形箭头 40"/>
          <p:cNvSpPr/>
          <p:nvPr/>
        </p:nvSpPr>
        <p:spPr bwMode="auto">
          <a:xfrm>
            <a:off x="6012160" y="3429000"/>
            <a:ext cx="1152128"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42" name="TextBox 41"/>
          <p:cNvSpPr txBox="1"/>
          <p:nvPr/>
        </p:nvSpPr>
        <p:spPr>
          <a:xfrm>
            <a:off x="6281140" y="3299273"/>
            <a:ext cx="576064"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PMOD</a:t>
            </a:r>
            <a:endParaRPr lang="zh-CN" altLang="en-US" sz="1500" b="1" dirty="0" smtClean="0">
              <a:solidFill>
                <a:srgbClr val="0000FF"/>
              </a:solidFill>
            </a:endParaRPr>
          </a:p>
        </p:txBody>
      </p:sp>
      <p:sp>
        <p:nvSpPr>
          <p:cNvPr id="43" name="上弧形箭头 42"/>
          <p:cNvSpPr/>
          <p:nvPr/>
        </p:nvSpPr>
        <p:spPr bwMode="auto">
          <a:xfrm>
            <a:off x="5004048" y="2708920"/>
            <a:ext cx="3312368" cy="1224136"/>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44" name="TextBox 43"/>
          <p:cNvSpPr txBox="1"/>
          <p:nvPr/>
        </p:nvSpPr>
        <p:spPr>
          <a:xfrm>
            <a:off x="6660232" y="2564904"/>
            <a:ext cx="216024"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P</a:t>
            </a:r>
            <a:endParaRPr lang="zh-CN" altLang="en-US" sz="1500" b="1" dirty="0" smtClean="0">
              <a:solidFill>
                <a:srgbClr val="0000FF"/>
              </a:solidFill>
            </a:endParaRPr>
          </a:p>
        </p:txBody>
      </p:sp>
      <p:sp>
        <p:nvSpPr>
          <p:cNvPr id="45" name="上弧形箭头 44"/>
          <p:cNvSpPr/>
          <p:nvPr/>
        </p:nvSpPr>
        <p:spPr bwMode="auto">
          <a:xfrm>
            <a:off x="1331640" y="2564904"/>
            <a:ext cx="3672408" cy="1368152"/>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46" name="TextBox 45"/>
          <p:cNvSpPr txBox="1"/>
          <p:nvPr/>
        </p:nvSpPr>
        <p:spPr>
          <a:xfrm>
            <a:off x="2843808" y="2420888"/>
            <a:ext cx="576064"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ROOT</a:t>
            </a:r>
            <a:endParaRPr lang="zh-CN" altLang="en-US" sz="1500" b="1" dirty="0">
              <a:solidFill>
                <a:srgbClr val="0000FF"/>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strips(downLeft)">
                                      <p:cBhvr>
                                        <p:cTn id="13" dur="500"/>
                                        <p:tgtEl>
                                          <p:spTgt spid="6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fltVal val="0"/>
                                          </p:val>
                                        </p:tav>
                                        <p:tav tm="100000">
                                          <p:val>
                                            <p:strVal val="#ppt_w"/>
                                          </p:val>
                                        </p:tav>
                                      </p:tavLst>
                                    </p:anim>
                                    <p:anim calcmode="lin" valueType="num">
                                      <p:cBhvr>
                                        <p:cTn id="31" dur="500" fill="hold"/>
                                        <p:tgtEl>
                                          <p:spTgt spid="37"/>
                                        </p:tgtEl>
                                        <p:attrNameLst>
                                          <p:attrName>ppt_h</p:attrName>
                                        </p:attrNameLst>
                                      </p:cBhvr>
                                      <p:tavLst>
                                        <p:tav tm="0">
                                          <p:val>
                                            <p:fltVal val="0"/>
                                          </p:val>
                                        </p:tav>
                                        <p:tav tm="100000">
                                          <p:val>
                                            <p:strVal val="#ppt_h"/>
                                          </p:val>
                                        </p:tav>
                                      </p:tavLst>
                                    </p:anim>
                                    <p:animEffect transition="in" filter="fade">
                                      <p:cBhvr>
                                        <p:cTn id="32" dur="500"/>
                                        <p:tgtEl>
                                          <p:spTgt spid="3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500" fill="hold"/>
                                        <p:tgtEl>
                                          <p:spTgt spid="38"/>
                                        </p:tgtEl>
                                        <p:attrNameLst>
                                          <p:attrName>ppt_w</p:attrName>
                                        </p:attrNameLst>
                                      </p:cBhvr>
                                      <p:tavLst>
                                        <p:tav tm="0">
                                          <p:val>
                                            <p:fltVal val="0"/>
                                          </p:val>
                                        </p:tav>
                                        <p:tav tm="100000">
                                          <p:val>
                                            <p:strVal val="#ppt_w"/>
                                          </p:val>
                                        </p:tav>
                                      </p:tavLst>
                                    </p:anim>
                                    <p:anim calcmode="lin" valueType="num">
                                      <p:cBhvr>
                                        <p:cTn id="36" dur="500" fill="hold"/>
                                        <p:tgtEl>
                                          <p:spTgt spid="38"/>
                                        </p:tgtEl>
                                        <p:attrNameLst>
                                          <p:attrName>ppt_h</p:attrName>
                                        </p:attrNameLst>
                                      </p:cBhvr>
                                      <p:tavLst>
                                        <p:tav tm="0">
                                          <p:val>
                                            <p:fltVal val="0"/>
                                          </p:val>
                                        </p:tav>
                                        <p:tav tm="100000">
                                          <p:val>
                                            <p:strVal val="#ppt_h"/>
                                          </p:val>
                                        </p:tav>
                                      </p:tavLst>
                                    </p:anim>
                                    <p:animEffect transition="in" filter="fade">
                                      <p:cBhvr>
                                        <p:cTn id="37" dur="500"/>
                                        <p:tgtEl>
                                          <p:spTgt spid="3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Effect transition="in" filter="fade">
                                      <p:cBhvr>
                                        <p:cTn id="42" dur="500"/>
                                        <p:tgtEl>
                                          <p:spTgt spid="39"/>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p:cTn id="50" dur="500" fill="hold"/>
                                        <p:tgtEl>
                                          <p:spTgt spid="41"/>
                                        </p:tgtEl>
                                        <p:attrNameLst>
                                          <p:attrName>ppt_w</p:attrName>
                                        </p:attrNameLst>
                                      </p:cBhvr>
                                      <p:tavLst>
                                        <p:tav tm="0">
                                          <p:val>
                                            <p:fltVal val="0"/>
                                          </p:val>
                                        </p:tav>
                                        <p:tav tm="100000">
                                          <p:val>
                                            <p:strVal val="#ppt_w"/>
                                          </p:val>
                                        </p:tav>
                                      </p:tavLst>
                                    </p:anim>
                                    <p:anim calcmode="lin" valueType="num">
                                      <p:cBhvr>
                                        <p:cTn id="51" dur="500" fill="hold"/>
                                        <p:tgtEl>
                                          <p:spTgt spid="41"/>
                                        </p:tgtEl>
                                        <p:attrNameLst>
                                          <p:attrName>ppt_h</p:attrName>
                                        </p:attrNameLst>
                                      </p:cBhvr>
                                      <p:tavLst>
                                        <p:tav tm="0">
                                          <p:val>
                                            <p:fltVal val="0"/>
                                          </p:val>
                                        </p:tav>
                                        <p:tav tm="100000">
                                          <p:val>
                                            <p:strVal val="#ppt_h"/>
                                          </p:val>
                                        </p:tav>
                                      </p:tavLst>
                                    </p:anim>
                                    <p:animEffect transition="in" filter="fade">
                                      <p:cBhvr>
                                        <p:cTn id="52" dur="500"/>
                                        <p:tgtEl>
                                          <p:spTgt spid="41"/>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Effect transition="in" filter="fade">
                                      <p:cBhvr>
                                        <p:cTn id="57" dur="500"/>
                                        <p:tgtEl>
                                          <p:spTgt spid="4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p:cTn id="60" dur="500" fill="hold"/>
                                        <p:tgtEl>
                                          <p:spTgt spid="43"/>
                                        </p:tgtEl>
                                        <p:attrNameLst>
                                          <p:attrName>ppt_w</p:attrName>
                                        </p:attrNameLst>
                                      </p:cBhvr>
                                      <p:tavLst>
                                        <p:tav tm="0">
                                          <p:val>
                                            <p:fltVal val="0"/>
                                          </p:val>
                                        </p:tav>
                                        <p:tav tm="100000">
                                          <p:val>
                                            <p:strVal val="#ppt_w"/>
                                          </p:val>
                                        </p:tav>
                                      </p:tavLst>
                                    </p:anim>
                                    <p:anim calcmode="lin" valueType="num">
                                      <p:cBhvr>
                                        <p:cTn id="61" dur="500" fill="hold"/>
                                        <p:tgtEl>
                                          <p:spTgt spid="43"/>
                                        </p:tgtEl>
                                        <p:attrNameLst>
                                          <p:attrName>ppt_h</p:attrName>
                                        </p:attrNameLst>
                                      </p:cBhvr>
                                      <p:tavLst>
                                        <p:tav tm="0">
                                          <p:val>
                                            <p:fltVal val="0"/>
                                          </p:val>
                                        </p:tav>
                                        <p:tav tm="100000">
                                          <p:val>
                                            <p:strVal val="#ppt_h"/>
                                          </p:val>
                                        </p:tav>
                                      </p:tavLst>
                                    </p:anim>
                                    <p:animEffect transition="in" filter="fade">
                                      <p:cBhvr>
                                        <p:cTn id="62" dur="500"/>
                                        <p:tgtEl>
                                          <p:spTgt spid="43"/>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anim calcmode="lin" valueType="num">
                                      <p:cBhvr>
                                        <p:cTn id="65" dur="500" fill="hold"/>
                                        <p:tgtEl>
                                          <p:spTgt spid="44"/>
                                        </p:tgtEl>
                                        <p:attrNameLst>
                                          <p:attrName>ppt_w</p:attrName>
                                        </p:attrNameLst>
                                      </p:cBhvr>
                                      <p:tavLst>
                                        <p:tav tm="0">
                                          <p:val>
                                            <p:fltVal val="0"/>
                                          </p:val>
                                        </p:tav>
                                        <p:tav tm="100000">
                                          <p:val>
                                            <p:strVal val="#ppt_w"/>
                                          </p:val>
                                        </p:tav>
                                      </p:tavLst>
                                    </p:anim>
                                    <p:anim calcmode="lin" valueType="num">
                                      <p:cBhvr>
                                        <p:cTn id="66" dur="500" fill="hold"/>
                                        <p:tgtEl>
                                          <p:spTgt spid="44"/>
                                        </p:tgtEl>
                                        <p:attrNameLst>
                                          <p:attrName>ppt_h</p:attrName>
                                        </p:attrNameLst>
                                      </p:cBhvr>
                                      <p:tavLst>
                                        <p:tav tm="0">
                                          <p:val>
                                            <p:fltVal val="0"/>
                                          </p:val>
                                        </p:tav>
                                        <p:tav tm="100000">
                                          <p:val>
                                            <p:strVal val="#ppt_h"/>
                                          </p:val>
                                        </p:tav>
                                      </p:tavLst>
                                    </p:anim>
                                    <p:animEffect transition="in" filter="fade">
                                      <p:cBhvr>
                                        <p:cTn id="67" dur="500"/>
                                        <p:tgtEl>
                                          <p:spTgt spid="44"/>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p:cTn id="70" dur="500" fill="hold"/>
                                        <p:tgtEl>
                                          <p:spTgt spid="45"/>
                                        </p:tgtEl>
                                        <p:attrNameLst>
                                          <p:attrName>ppt_w</p:attrName>
                                        </p:attrNameLst>
                                      </p:cBhvr>
                                      <p:tavLst>
                                        <p:tav tm="0">
                                          <p:val>
                                            <p:fltVal val="0"/>
                                          </p:val>
                                        </p:tav>
                                        <p:tav tm="100000">
                                          <p:val>
                                            <p:strVal val="#ppt_w"/>
                                          </p:val>
                                        </p:tav>
                                      </p:tavLst>
                                    </p:anim>
                                    <p:anim calcmode="lin" valueType="num">
                                      <p:cBhvr>
                                        <p:cTn id="71" dur="500" fill="hold"/>
                                        <p:tgtEl>
                                          <p:spTgt spid="45"/>
                                        </p:tgtEl>
                                        <p:attrNameLst>
                                          <p:attrName>ppt_h</p:attrName>
                                        </p:attrNameLst>
                                      </p:cBhvr>
                                      <p:tavLst>
                                        <p:tav tm="0">
                                          <p:val>
                                            <p:fltVal val="0"/>
                                          </p:val>
                                        </p:tav>
                                        <p:tav tm="100000">
                                          <p:val>
                                            <p:strVal val="#ppt_h"/>
                                          </p:val>
                                        </p:tav>
                                      </p:tavLst>
                                    </p:anim>
                                    <p:animEffect transition="in" filter="fade">
                                      <p:cBhvr>
                                        <p:cTn id="72" dur="500"/>
                                        <p:tgtEl>
                                          <p:spTgt spid="4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ppt_w</p:attrName>
                                        </p:attrNameLst>
                                      </p:cBhvr>
                                      <p:tavLst>
                                        <p:tav tm="0">
                                          <p:val>
                                            <p:fltVal val="0"/>
                                          </p:val>
                                        </p:tav>
                                        <p:tav tm="100000">
                                          <p:val>
                                            <p:strVal val="#ppt_w"/>
                                          </p:val>
                                        </p:tav>
                                      </p:tavLst>
                                    </p:anim>
                                    <p:anim calcmode="lin" valueType="num">
                                      <p:cBhvr>
                                        <p:cTn id="76" dur="500" fill="hold"/>
                                        <p:tgtEl>
                                          <p:spTgt spid="46"/>
                                        </p:tgtEl>
                                        <p:attrNameLst>
                                          <p:attrName>ppt_h</p:attrName>
                                        </p:attrNameLst>
                                      </p:cBhvr>
                                      <p:tavLst>
                                        <p:tav tm="0">
                                          <p:val>
                                            <p:fltVal val="0"/>
                                          </p:val>
                                        </p:tav>
                                        <p:tav tm="100000">
                                          <p:val>
                                            <p:strVal val="#ppt_h"/>
                                          </p:val>
                                        </p:tav>
                                      </p:tavLst>
                                    </p:anim>
                                    <p:animEffect transition="in" filter="fade">
                                      <p:cBhvr>
                                        <p:cTn id="7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57" grpId="0" animBg="1"/>
      <p:bldP spid="91" grpId="0" animBg="1"/>
      <p:bldP spid="92" grpId="0"/>
      <p:bldP spid="93" grpId="0" animBg="1"/>
      <p:bldP spid="94"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本课题主要研究内容</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latin typeface="微软雅黑" pitchFamily="34" charset="-122"/>
                <a:ea typeface="微软雅黑" pitchFamily="34" charset="-122"/>
                <a:cs typeface="Times New Roman" pitchFamily="18" charset="0"/>
              </a:rPr>
              <a:t>3 </a:t>
            </a:r>
            <a:r>
              <a:rPr lang="zh-CN" altLang="en-US" sz="1600" b="1" dirty="0" smtClean="0">
                <a:latin typeface="微软雅黑" pitchFamily="34" charset="-122"/>
                <a:ea typeface="微软雅黑" pitchFamily="34" charset="-122"/>
                <a:cs typeface="Times New Roman" pitchFamily="18" charset="0"/>
              </a:rPr>
              <a:t>汉语词性与依存句法分析</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联合模型</a:t>
            </a:r>
            <a:endParaRPr lang="zh-CN" altLang="en-US" sz="1600" b="1" dirty="0">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latin typeface="微软雅黑" pitchFamily="34" charset="-122"/>
                <a:ea typeface="微软雅黑" pitchFamily="34" charset="-122"/>
                <a:cs typeface="Times New Roman" pitchFamily="18" charset="0"/>
              </a:rPr>
              <a:t>5 </a:t>
            </a:r>
            <a:r>
              <a:rPr lang="zh-CN" altLang="en-US" sz="1600" b="1" dirty="0" smtClean="0">
                <a:latin typeface="微软雅黑" pitchFamily="34" charset="-122"/>
                <a:ea typeface="微软雅黑" pitchFamily="34" charset="-122"/>
                <a:cs typeface="Times New Roman" pitchFamily="18" charset="0"/>
              </a:rPr>
              <a:t>基于准同步文法的</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多树库融合方法</a:t>
            </a:r>
            <a:endParaRPr lang="zh-CN" altLang="en-US" sz="1600" b="1" dirty="0">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en-US" altLang="zh-CN" sz="1600" b="1" dirty="0" smtClean="0">
                <a:latin typeface="微软雅黑" pitchFamily="34" charset="-122"/>
                <a:ea typeface="微软雅黑" pitchFamily="34" charset="-122"/>
                <a:cs typeface="Times New Roman" pitchFamily="18" charset="0"/>
              </a:rPr>
              <a:t>2 </a:t>
            </a:r>
            <a:r>
              <a:rPr lang="zh-CN" altLang="en-US" sz="1600" b="1" dirty="0" smtClean="0">
                <a:latin typeface="微软雅黑" pitchFamily="34" charset="-122"/>
                <a:ea typeface="微软雅黑" pitchFamily="34" charset="-122"/>
                <a:cs typeface="Times New Roman" pitchFamily="18" charset="0"/>
              </a:rPr>
              <a:t>基于柱搜索和标点的快速</a:t>
            </a:r>
            <a:endParaRPr lang="en-US" altLang="zh-CN" sz="1600" b="1" dirty="0" smtClean="0">
              <a:latin typeface="微软雅黑" pitchFamily="34" charset="-122"/>
              <a:ea typeface="微软雅黑" pitchFamily="34" charset="-122"/>
              <a:cs typeface="Times New Roman" pitchFamily="18" charset="0"/>
            </a:endParaRPr>
          </a:p>
          <a:p>
            <a:pPr algn="ctr" eaLnBrk="0" hangingPunct="0"/>
            <a:r>
              <a:rPr lang="zh-CN" altLang="en-US" sz="1600" b="1" dirty="0" smtClean="0">
                <a:latin typeface="微软雅黑" pitchFamily="34" charset="-122"/>
                <a:ea typeface="微软雅黑" pitchFamily="34" charset="-122"/>
                <a:cs typeface="Times New Roman" pitchFamily="18" charset="0"/>
              </a:rPr>
              <a:t>高阶依存句法分析方法 </a:t>
            </a:r>
            <a:endParaRPr lang="zh-CN" altLang="en-US" sz="1600" b="1" dirty="0">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latin typeface="微软雅黑" pitchFamily="34" charset="-122"/>
                <a:ea typeface="微软雅黑" pitchFamily="34" charset="-122"/>
                <a:cs typeface="Times New Roman" pitchFamily="18" charset="0"/>
              </a:rPr>
              <a:t>4 </a:t>
            </a:r>
            <a:r>
              <a:rPr lang="zh-CN" altLang="en-US" sz="1600" b="1" dirty="0" smtClean="0">
                <a:latin typeface="微软雅黑" pitchFamily="34" charset="-122"/>
                <a:ea typeface="微软雅黑" pitchFamily="34" charset="-122"/>
                <a:cs typeface="Times New Roman" pitchFamily="18" charset="0"/>
              </a:rPr>
              <a:t>面向联合模型的</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分离被动进取训练算法</a:t>
            </a:r>
            <a:endParaRPr lang="zh-CN" altLang="en-US" sz="1600" b="1" dirty="0">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3" name="Rectangle 43"/>
          <p:cNvSpPr>
            <a:spLocks noChangeArrowheads="1"/>
          </p:cNvSpPr>
          <p:nvPr/>
        </p:nvSpPr>
        <p:spPr bwMode="auto">
          <a:xfrm>
            <a:off x="288032" y="3198687"/>
            <a:ext cx="104360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latin typeface="微软雅黑" pitchFamily="34" charset="-122"/>
                <a:ea typeface="微软雅黑" pitchFamily="34" charset="-122"/>
                <a:cs typeface="Times New Roman" pitchFamily="18" charset="0"/>
              </a:rPr>
              <a:t>1</a:t>
            </a:r>
            <a:r>
              <a:rPr lang="zh-CN" altLang="en-US" sz="1600" b="1" dirty="0" smtClean="0">
                <a:latin typeface="微软雅黑" pitchFamily="34" charset="-122"/>
                <a:ea typeface="微软雅黑" pitchFamily="34" charset="-122"/>
                <a:cs typeface="Times New Roman" pitchFamily="18" charset="0"/>
              </a:rPr>
              <a:t> 概述</a:t>
            </a:r>
            <a:endParaRPr lang="zh-CN" altLang="en-US" sz="1600" b="1" dirty="0">
              <a:latin typeface="微软雅黑" pitchFamily="34" charset="-122"/>
              <a:ea typeface="微软雅黑" pitchFamily="34" charset="-122"/>
              <a:cs typeface="Times New Roman" pitchFamily="18" charset="0"/>
            </a:endParaRPr>
          </a:p>
        </p:txBody>
      </p:sp>
      <p:sp>
        <p:nvSpPr>
          <p:cNvPr id="14" name="Rectangle 43"/>
          <p:cNvSpPr>
            <a:spLocks noChangeArrowheads="1"/>
          </p:cNvSpPr>
          <p:nvPr/>
        </p:nvSpPr>
        <p:spPr bwMode="auto">
          <a:xfrm>
            <a:off x="7812360" y="3197736"/>
            <a:ext cx="864096"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latin typeface="微软雅黑" pitchFamily="34" charset="-122"/>
                <a:ea typeface="微软雅黑" pitchFamily="34" charset="-122"/>
                <a:cs typeface="Times New Roman" pitchFamily="18" charset="0"/>
              </a:rPr>
              <a:t>总结</a:t>
            </a:r>
            <a:endParaRPr lang="zh-CN" altLang="en-US" sz="1600" b="1" dirty="0">
              <a:latin typeface="微软雅黑" pitchFamily="34" charset="-122"/>
              <a:ea typeface="微软雅黑" pitchFamily="34" charset="-122"/>
              <a:cs typeface="Times New Roman" pitchFamily="18" charset="0"/>
            </a:endParaRPr>
          </a:p>
        </p:txBody>
      </p:sp>
      <p:cxnSp>
        <p:nvCxnSpPr>
          <p:cNvPr id="15" name="肘形连接符 14"/>
          <p:cNvCxnSpPr>
            <a:stCxn id="18471" idx="3"/>
            <a:endCxn id="14" idx="1"/>
          </p:cNvCxnSpPr>
          <p:nvPr/>
        </p:nvCxnSpPr>
        <p:spPr>
          <a:xfrm flipV="1">
            <a:off x="7308304" y="3521772"/>
            <a:ext cx="504056" cy="818"/>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18" name="肘形连接符 17"/>
          <p:cNvCxnSpPr>
            <a:stCxn id="13" idx="3"/>
            <a:endCxn id="18475" idx="1"/>
          </p:cNvCxnSpPr>
          <p:nvPr/>
        </p:nvCxnSpPr>
        <p:spPr>
          <a:xfrm flipV="1">
            <a:off x="1331640" y="3522117"/>
            <a:ext cx="504056" cy="606"/>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29" name="肘形连接符 28"/>
          <p:cNvCxnSpPr>
            <a:stCxn id="55305" idx="3"/>
            <a:endCxn id="14" idx="1"/>
          </p:cNvCxnSpPr>
          <p:nvPr/>
        </p:nvCxnSpPr>
        <p:spPr bwMode="auto">
          <a:xfrm>
            <a:off x="4716016" y="2268191"/>
            <a:ext cx="3096344" cy="1253581"/>
          </a:xfrm>
          <a:prstGeom prst="bentConnector3">
            <a:avLst>
              <a:gd name="adj1" fmla="val 91098"/>
            </a:avLst>
          </a:prstGeom>
          <a:solidFill>
            <a:srgbClr val="FFFFFF">
              <a:alpha val="0"/>
            </a:srgbClr>
          </a:solidFill>
          <a:ln w="9525">
            <a:solidFill>
              <a:schemeClr val="bg1">
                <a:lumMod val="50000"/>
              </a:schemeClr>
            </a:solidFill>
            <a:miter lim="800000"/>
            <a:headEnd/>
            <a:tailEnd/>
          </a:ln>
        </p:spPr>
      </p:cxnSp>
      <p:cxnSp>
        <p:nvCxnSpPr>
          <p:cNvPr id="32" name="肘形连接符 31"/>
          <p:cNvCxnSpPr>
            <a:stCxn id="55304" idx="3"/>
            <a:endCxn id="14" idx="1"/>
          </p:cNvCxnSpPr>
          <p:nvPr/>
        </p:nvCxnSpPr>
        <p:spPr bwMode="auto">
          <a:xfrm flipV="1">
            <a:off x="4716016" y="3521772"/>
            <a:ext cx="3096344" cy="1368497"/>
          </a:xfrm>
          <a:prstGeom prst="bentConnector3">
            <a:avLst>
              <a:gd name="adj1" fmla="val 91139"/>
            </a:avLst>
          </a:prstGeom>
          <a:solidFill>
            <a:srgbClr val="FFFFFF">
              <a:alpha val="0"/>
            </a:srgbClr>
          </a:solidFill>
          <a:ln w="9525">
            <a:solidFill>
              <a:schemeClr val="bg1">
                <a:lumMod val="50000"/>
              </a:schemeClr>
            </a:solidFill>
            <a:miter lim="800000"/>
            <a:headEnd/>
            <a:tailEn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12"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Left)">
                                      <p:cBhvr>
                                        <p:cTn id="11" dur="500"/>
                                        <p:tgtEl>
                                          <p:spTgt spid="18"/>
                                        </p:tgtEl>
                                      </p:cBhvr>
                                    </p:animEffect>
                                  </p:childTnLst>
                                </p:cTn>
                              </p:par>
                              <p:par>
                                <p:cTn id="12" presetID="18" presetClass="entr" presetSubtype="12" fill="hold" nodeType="with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strips(downLeft)">
                                      <p:cBhvr>
                                        <p:cTn id="14" dur="500"/>
                                        <p:tgtEl>
                                          <p:spTgt spid="57"/>
                                        </p:tgtEl>
                                      </p:cBhvr>
                                    </p:animEffect>
                                  </p:childTnLst>
                                </p:cTn>
                              </p:par>
                              <p:par>
                                <p:cTn id="15" presetID="18" presetClass="entr" presetSubtype="12"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strips(downLeft)">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55305"/>
                                        </p:tgtEl>
                                        <p:attrNameLst>
                                          <p:attrName>style.visibility</p:attrName>
                                        </p:attrNameLst>
                                      </p:cBhvr>
                                      <p:to>
                                        <p:strVal val="visible"/>
                                      </p:to>
                                    </p:set>
                                    <p:animEffect transition="in" filter="strips(downLeft)">
                                      <p:cBhvr>
                                        <p:cTn id="22" dur="500"/>
                                        <p:tgtEl>
                                          <p:spTgt spid="55305"/>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18475"/>
                                        </p:tgtEl>
                                        <p:attrNameLst>
                                          <p:attrName>style.visibility</p:attrName>
                                        </p:attrNameLst>
                                      </p:cBhvr>
                                      <p:to>
                                        <p:strVal val="visible"/>
                                      </p:to>
                                    </p:set>
                                    <p:animEffect transition="in" filter="strips(downLeft)">
                                      <p:cBhvr>
                                        <p:cTn id="27" dur="500"/>
                                        <p:tgtEl>
                                          <p:spTgt spid="18475"/>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strips(downLeft)">
                                      <p:cBhvr>
                                        <p:cTn id="32" dur="500"/>
                                        <p:tgtEl>
                                          <p:spTgt spid="48"/>
                                        </p:tgtEl>
                                      </p:cBhvr>
                                    </p:animEffect>
                                  </p:childTnLst>
                                </p:cTn>
                              </p:par>
                              <p:par>
                                <p:cTn id="33" presetID="18" presetClass="entr" presetSubtype="12" fill="hold" grpId="0" nodeType="withEffect">
                                  <p:stCondLst>
                                    <p:cond delay="0"/>
                                  </p:stCondLst>
                                  <p:childTnLst>
                                    <p:set>
                                      <p:cBhvr>
                                        <p:cTn id="34" dur="1" fill="hold">
                                          <p:stCondLst>
                                            <p:cond delay="0"/>
                                          </p:stCondLst>
                                        </p:cTn>
                                        <p:tgtEl>
                                          <p:spTgt spid="18471"/>
                                        </p:tgtEl>
                                        <p:attrNameLst>
                                          <p:attrName>style.visibility</p:attrName>
                                        </p:attrNameLst>
                                      </p:cBhvr>
                                      <p:to>
                                        <p:strVal val="visible"/>
                                      </p:to>
                                    </p:set>
                                    <p:animEffect transition="in" filter="strips(downLeft)">
                                      <p:cBhvr>
                                        <p:cTn id="35" dur="500"/>
                                        <p:tgtEl>
                                          <p:spTgt spid="18471"/>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12" fill="hold" grpId="0" nodeType="clickEffect">
                                  <p:stCondLst>
                                    <p:cond delay="0"/>
                                  </p:stCondLst>
                                  <p:childTnLst>
                                    <p:set>
                                      <p:cBhvr>
                                        <p:cTn id="39" dur="1" fill="hold">
                                          <p:stCondLst>
                                            <p:cond delay="0"/>
                                          </p:stCondLst>
                                        </p:cTn>
                                        <p:tgtEl>
                                          <p:spTgt spid="55304"/>
                                        </p:tgtEl>
                                        <p:attrNameLst>
                                          <p:attrName>style.visibility</p:attrName>
                                        </p:attrNameLst>
                                      </p:cBhvr>
                                      <p:to>
                                        <p:strVal val="visible"/>
                                      </p:to>
                                    </p:set>
                                    <p:animEffect transition="in" filter="strips(downLeft)">
                                      <p:cBhvr>
                                        <p:cTn id="40" dur="500"/>
                                        <p:tgtEl>
                                          <p:spTgt spid="55304"/>
                                        </p:tgtEl>
                                      </p:cBhvr>
                                    </p:animEffect>
                                  </p:childTnLst>
                                </p:cTn>
                              </p:par>
                            </p:childTnLst>
                          </p:cTn>
                        </p:par>
                      </p:childTnLst>
                    </p:cTn>
                  </p:par>
                  <p:par>
                    <p:cTn id="41" fill="hold">
                      <p:stCondLst>
                        <p:cond delay="indefinite"/>
                      </p:stCondLst>
                      <p:childTnLst>
                        <p:par>
                          <p:cTn id="42" fill="hold">
                            <p:stCondLst>
                              <p:cond delay="0"/>
                            </p:stCondLst>
                            <p:childTnLst>
                              <p:par>
                                <p:cTn id="43" presetID="18" presetClass="entr" presetSubtype="12"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strips(downLeft)">
                                      <p:cBhvr>
                                        <p:cTn id="45" dur="500"/>
                                        <p:tgtEl>
                                          <p:spTgt spid="29"/>
                                        </p:tgtEl>
                                      </p:cBhvr>
                                    </p:animEffect>
                                  </p:childTnLst>
                                </p:cTn>
                              </p:par>
                              <p:par>
                                <p:cTn id="46" presetID="18" presetClass="entr" presetSubtype="12" fill="hold"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strips(downLeft)">
                                      <p:cBhvr>
                                        <p:cTn id="48" dur="500"/>
                                        <p:tgtEl>
                                          <p:spTgt spid="32"/>
                                        </p:tgtEl>
                                      </p:cBhvr>
                                    </p:animEffect>
                                  </p:childTnLst>
                                </p:cTn>
                              </p:par>
                              <p:par>
                                <p:cTn id="49" presetID="18" presetClass="entr" presetSubtype="12"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strips(downLeft)">
                                      <p:cBhvr>
                                        <p:cTn id="51" dur="500"/>
                                        <p:tgtEl>
                                          <p:spTgt spid="15"/>
                                        </p:tgtEl>
                                      </p:cBhvr>
                                    </p:animEffect>
                                  </p:childTnLst>
                                </p:cTn>
                              </p:par>
                              <p:par>
                                <p:cTn id="52" presetID="18" presetClass="entr" presetSubtype="12"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strips(downLeft)">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75" grpId="0" animBg="1"/>
      <p:bldP spid="55304" grpId="0" animBg="1"/>
      <p:bldP spid="55305" grpId="0" animBg="1"/>
      <p:bldP spid="18471"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本课题主要研究内容</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3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汉语词性与依存句法分析</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联合模型</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5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基于准同步文法的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多树库融合方法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2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基于柱搜索和标点的快速</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高阶依存句法分析方法 </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4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面向联合模型的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分离被动进取训练算法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3" name="Rectangle 43"/>
          <p:cNvSpPr>
            <a:spLocks noChangeArrowheads="1"/>
          </p:cNvSpPr>
          <p:nvPr/>
        </p:nvSpPr>
        <p:spPr bwMode="auto">
          <a:xfrm>
            <a:off x="288032" y="3198687"/>
            <a:ext cx="104360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1</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 概述</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4" name="Rectangle 43"/>
          <p:cNvSpPr>
            <a:spLocks noChangeArrowheads="1"/>
          </p:cNvSpPr>
          <p:nvPr/>
        </p:nvSpPr>
        <p:spPr bwMode="auto">
          <a:xfrm>
            <a:off x="7812360" y="3197736"/>
            <a:ext cx="864096"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总结</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15" name="肘形连接符 14"/>
          <p:cNvCxnSpPr>
            <a:stCxn id="18471" idx="3"/>
            <a:endCxn id="14" idx="1"/>
          </p:cNvCxnSpPr>
          <p:nvPr/>
        </p:nvCxnSpPr>
        <p:spPr>
          <a:xfrm flipV="1">
            <a:off x="7308304" y="3521772"/>
            <a:ext cx="504056" cy="818"/>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18" name="肘形连接符 17"/>
          <p:cNvCxnSpPr>
            <a:stCxn id="13" idx="3"/>
            <a:endCxn id="18475" idx="1"/>
          </p:cNvCxnSpPr>
          <p:nvPr/>
        </p:nvCxnSpPr>
        <p:spPr>
          <a:xfrm flipV="1">
            <a:off x="1331640" y="3522117"/>
            <a:ext cx="504056" cy="606"/>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29" name="肘形连接符 28"/>
          <p:cNvCxnSpPr>
            <a:stCxn id="55305" idx="3"/>
            <a:endCxn id="14" idx="1"/>
          </p:cNvCxnSpPr>
          <p:nvPr/>
        </p:nvCxnSpPr>
        <p:spPr bwMode="auto">
          <a:xfrm>
            <a:off x="4716016" y="2268191"/>
            <a:ext cx="3096344" cy="1253581"/>
          </a:xfrm>
          <a:prstGeom prst="bentConnector3">
            <a:avLst>
              <a:gd name="adj1" fmla="val 91098"/>
            </a:avLst>
          </a:prstGeom>
          <a:solidFill>
            <a:srgbClr val="FFFFFF">
              <a:alpha val="0"/>
            </a:srgbClr>
          </a:solidFill>
          <a:ln w="9525">
            <a:solidFill>
              <a:schemeClr val="bg1">
                <a:lumMod val="50000"/>
              </a:schemeClr>
            </a:solidFill>
            <a:miter lim="800000"/>
            <a:headEnd/>
            <a:tailEnd/>
          </a:ln>
        </p:spPr>
      </p:cxnSp>
      <p:cxnSp>
        <p:nvCxnSpPr>
          <p:cNvPr id="32" name="肘形连接符 31"/>
          <p:cNvCxnSpPr>
            <a:stCxn id="55304" idx="3"/>
            <a:endCxn id="14" idx="1"/>
          </p:cNvCxnSpPr>
          <p:nvPr/>
        </p:nvCxnSpPr>
        <p:spPr bwMode="auto">
          <a:xfrm flipV="1">
            <a:off x="4716016" y="3521772"/>
            <a:ext cx="3096344" cy="1368497"/>
          </a:xfrm>
          <a:prstGeom prst="bentConnector3">
            <a:avLst>
              <a:gd name="adj1" fmla="val 91139"/>
            </a:avLst>
          </a:prstGeom>
          <a:solidFill>
            <a:srgbClr val="FFFFFF">
              <a:alpha val="0"/>
            </a:srgbClr>
          </a:solidFill>
          <a:ln w="9525">
            <a:solidFill>
              <a:schemeClr val="bg1">
                <a:lumMod val="50000"/>
              </a:schemeClr>
            </a:solidFill>
            <a:miter lim="800000"/>
            <a:headEnd/>
            <a:tailEnd/>
          </a:ln>
        </p:spPr>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本课题主要研究内容</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3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汉语词性与依存句法分析</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联合模型</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5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基于准同步文法的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多树库融合方法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2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基于柱搜索和标点的快速</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高阶依存句法分析方法 </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4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面向联合模型的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分离被动进取训练算法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3" name="Rectangle 43"/>
          <p:cNvSpPr>
            <a:spLocks noChangeArrowheads="1"/>
          </p:cNvSpPr>
          <p:nvPr/>
        </p:nvSpPr>
        <p:spPr bwMode="auto">
          <a:xfrm>
            <a:off x="288032" y="3198687"/>
            <a:ext cx="104360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latin typeface="微软雅黑" pitchFamily="34" charset="-122"/>
                <a:ea typeface="微软雅黑" pitchFamily="34" charset="-122"/>
                <a:cs typeface="Times New Roman" pitchFamily="18" charset="0"/>
              </a:rPr>
              <a:t>1</a:t>
            </a:r>
            <a:r>
              <a:rPr lang="zh-CN" altLang="en-US" sz="1600" b="1" dirty="0" smtClean="0">
                <a:latin typeface="微软雅黑" pitchFamily="34" charset="-122"/>
                <a:ea typeface="微软雅黑" pitchFamily="34" charset="-122"/>
                <a:cs typeface="Times New Roman" pitchFamily="18" charset="0"/>
              </a:rPr>
              <a:t> 概述</a:t>
            </a:r>
            <a:endParaRPr lang="zh-CN" altLang="en-US" sz="1600" b="1" dirty="0">
              <a:latin typeface="微软雅黑" pitchFamily="34" charset="-122"/>
              <a:ea typeface="微软雅黑" pitchFamily="34" charset="-122"/>
              <a:cs typeface="Times New Roman" pitchFamily="18" charset="0"/>
            </a:endParaRPr>
          </a:p>
        </p:txBody>
      </p:sp>
      <p:sp>
        <p:nvSpPr>
          <p:cNvPr id="14" name="Rectangle 43"/>
          <p:cNvSpPr>
            <a:spLocks noChangeArrowheads="1"/>
          </p:cNvSpPr>
          <p:nvPr/>
        </p:nvSpPr>
        <p:spPr bwMode="auto">
          <a:xfrm>
            <a:off x="7812360" y="3197736"/>
            <a:ext cx="864096"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总结</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15" name="肘形连接符 14"/>
          <p:cNvCxnSpPr>
            <a:stCxn id="18471" idx="3"/>
            <a:endCxn id="14" idx="1"/>
          </p:cNvCxnSpPr>
          <p:nvPr/>
        </p:nvCxnSpPr>
        <p:spPr>
          <a:xfrm flipV="1">
            <a:off x="7308304" y="3521772"/>
            <a:ext cx="504056" cy="818"/>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18" name="肘形连接符 17"/>
          <p:cNvCxnSpPr>
            <a:stCxn id="13" idx="3"/>
            <a:endCxn id="18475" idx="1"/>
          </p:cNvCxnSpPr>
          <p:nvPr/>
        </p:nvCxnSpPr>
        <p:spPr>
          <a:xfrm flipV="1">
            <a:off x="1331640" y="3522117"/>
            <a:ext cx="504056" cy="606"/>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29" name="肘形连接符 28"/>
          <p:cNvCxnSpPr>
            <a:stCxn id="55305" idx="3"/>
            <a:endCxn id="14" idx="1"/>
          </p:cNvCxnSpPr>
          <p:nvPr/>
        </p:nvCxnSpPr>
        <p:spPr bwMode="auto">
          <a:xfrm>
            <a:off x="4716016" y="2268191"/>
            <a:ext cx="3096344" cy="1253581"/>
          </a:xfrm>
          <a:prstGeom prst="bentConnector3">
            <a:avLst>
              <a:gd name="adj1" fmla="val 91098"/>
            </a:avLst>
          </a:prstGeom>
          <a:solidFill>
            <a:srgbClr val="FFFFFF">
              <a:alpha val="0"/>
            </a:srgbClr>
          </a:solidFill>
          <a:ln w="9525">
            <a:solidFill>
              <a:schemeClr val="bg1">
                <a:lumMod val="50000"/>
              </a:schemeClr>
            </a:solidFill>
            <a:miter lim="800000"/>
            <a:headEnd/>
            <a:tailEnd/>
          </a:ln>
        </p:spPr>
      </p:cxnSp>
      <p:cxnSp>
        <p:nvCxnSpPr>
          <p:cNvPr id="32" name="肘形连接符 31"/>
          <p:cNvCxnSpPr>
            <a:stCxn id="55304" idx="3"/>
            <a:endCxn id="14" idx="1"/>
          </p:cNvCxnSpPr>
          <p:nvPr/>
        </p:nvCxnSpPr>
        <p:spPr bwMode="auto">
          <a:xfrm flipV="1">
            <a:off x="4716016" y="3521772"/>
            <a:ext cx="3096344" cy="1368497"/>
          </a:xfrm>
          <a:prstGeom prst="bentConnector3">
            <a:avLst>
              <a:gd name="adj1" fmla="val 91139"/>
            </a:avLst>
          </a:prstGeom>
          <a:solidFill>
            <a:srgbClr val="FFFFFF">
              <a:alpha val="0"/>
            </a:srgbClr>
          </a:solidFill>
          <a:ln w="9525">
            <a:solidFill>
              <a:schemeClr val="bg1">
                <a:lumMod val="50000"/>
              </a:schemeClr>
            </a:solidFill>
            <a:miter lim="800000"/>
            <a:headEnd/>
            <a:tailEnd/>
          </a:ln>
        </p:spPr>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研究背景和意义</a:t>
            </a:r>
          </a:p>
        </p:txBody>
      </p:sp>
      <p:sp>
        <p:nvSpPr>
          <p:cNvPr id="39939" name="Rectangle 3"/>
          <p:cNvSpPr>
            <a:spLocks noGrp="1" noChangeArrowheads="1"/>
          </p:cNvSpPr>
          <p:nvPr>
            <p:ph type="body" idx="1"/>
          </p:nvPr>
        </p:nvSpPr>
        <p:spPr/>
        <p:txBody>
          <a:bodyPr/>
          <a:lstStyle/>
          <a:p>
            <a:pPr eaLnBrk="1" hangingPunct="1"/>
            <a:r>
              <a:rPr lang="zh-CN" altLang="en-US" sz="2400" dirty="0" smtClean="0">
                <a:latin typeface="微软雅黑" pitchFamily="34" charset="-122"/>
                <a:ea typeface="微软雅黑" pitchFamily="34" charset="-122"/>
              </a:rPr>
              <a:t>研究背景</a:t>
            </a:r>
            <a:endParaRPr lang="en-US" altLang="zh-CN" sz="2400" dirty="0" smtClean="0">
              <a:latin typeface="微软雅黑" pitchFamily="34" charset="-122"/>
              <a:ea typeface="微软雅黑" pitchFamily="34" charset="-122"/>
            </a:endParaRPr>
          </a:p>
          <a:p>
            <a:pPr lvl="1" eaLnBrk="1" hangingPunct="1"/>
            <a:r>
              <a:rPr lang="zh-CN" altLang="en-US" sz="2000" dirty="0" smtClean="0">
                <a:latin typeface="微软雅黑" pitchFamily="34" charset="-122"/>
                <a:ea typeface="微软雅黑" pitchFamily="34" charset="-122"/>
              </a:rPr>
              <a:t>随着互联网的快速发展，迫切需要自然语言处理技术对海量文本数据深入理解和挖掘。</a:t>
            </a:r>
            <a:endParaRPr lang="en-US" altLang="zh-CN" sz="2000" dirty="0" smtClean="0">
              <a:latin typeface="微软雅黑" pitchFamily="34" charset="-122"/>
              <a:ea typeface="微软雅黑" pitchFamily="34" charset="-122"/>
            </a:endParaRPr>
          </a:p>
          <a:p>
            <a:pPr lvl="1" eaLnBrk="1" hangingPunct="1"/>
            <a:r>
              <a:rPr lang="zh-CN" altLang="en-US" sz="2000" dirty="0" smtClean="0">
                <a:latin typeface="微软雅黑" pitchFamily="34" charset="-122"/>
                <a:ea typeface="微软雅黑" pitchFamily="34" charset="-122"/>
              </a:rPr>
              <a:t>句法分析将输入文本从序列形式转化为树状结构，刻画句子内部的句法关系，是自然语言处理的核心问题。</a:t>
            </a:r>
            <a:endParaRPr lang="en-US" altLang="zh-CN" sz="2000" dirty="0" smtClean="0">
              <a:latin typeface="微软雅黑" pitchFamily="34" charset="-122"/>
              <a:ea typeface="微软雅黑" pitchFamily="34" charset="-122"/>
            </a:endParaRPr>
          </a:p>
          <a:p>
            <a:pPr lvl="1" eaLnBrk="1" hangingPunct="1"/>
            <a:r>
              <a:rPr lang="zh-CN" altLang="en-US" sz="2000" dirty="0" smtClean="0">
                <a:latin typeface="微软雅黑" pitchFamily="34" charset="-122"/>
                <a:ea typeface="微软雅黑" pitchFamily="34" charset="-122"/>
              </a:rPr>
              <a:t>依存句法分析形式简洁，易于理解和应用，越来越受到研究者的关注，成为自然语言处理研究的热点。</a:t>
            </a:r>
            <a:endParaRPr lang="en-US" altLang="zh-CN" sz="2000" dirty="0" smtClean="0">
              <a:latin typeface="微软雅黑" pitchFamily="34" charset="-122"/>
              <a:ea typeface="微软雅黑" pitchFamily="34" charset="-122"/>
            </a:endParaRPr>
          </a:p>
          <a:p>
            <a:pPr eaLnBrk="1" hangingPunct="1"/>
            <a:r>
              <a:rPr lang="zh-CN" altLang="en-US" sz="2400" dirty="0" smtClean="0">
                <a:latin typeface="微软雅黑" pitchFamily="34" charset="-122"/>
                <a:ea typeface="微软雅黑" pitchFamily="34" charset="-122"/>
              </a:rPr>
              <a:t>研究意义</a:t>
            </a:r>
            <a:endParaRPr lang="en-US" altLang="zh-CN" sz="2400" dirty="0" smtClean="0">
              <a:latin typeface="微软雅黑" pitchFamily="34" charset="-122"/>
              <a:ea typeface="微软雅黑" pitchFamily="34" charset="-122"/>
            </a:endParaRPr>
          </a:p>
          <a:p>
            <a:pPr lvl="1"/>
            <a:r>
              <a:rPr lang="zh-CN" altLang="en-US" sz="2000" dirty="0" smtClean="0">
                <a:latin typeface="微软雅黑" pitchFamily="34" charset="-122"/>
                <a:ea typeface="微软雅黑" pitchFamily="34" charset="-122"/>
              </a:rPr>
              <a:t>应用于上层信息处理任务，如语义角色标注、机器翻译、问答技术、信息抽取等。</a:t>
            </a:r>
            <a:endParaRPr lang="en-US" altLang="zh-CN" sz="2000" dirty="0" smtClean="0">
              <a:latin typeface="微软雅黑" pitchFamily="34" charset="-122"/>
              <a:ea typeface="微软雅黑" pitchFamily="34" charset="-122"/>
            </a:endParaRPr>
          </a:p>
          <a:p>
            <a:pPr lvl="1"/>
            <a:r>
              <a:rPr lang="zh-CN" altLang="en-US" sz="2000" dirty="0" smtClean="0">
                <a:latin typeface="微软雅黑" pitchFamily="34" charset="-122"/>
                <a:ea typeface="微软雅黑" pitchFamily="34" charset="-122"/>
              </a:rPr>
              <a:t>帮助底层自然语言处理任务，如分词、词性标注、命名实体识别等。</a:t>
            </a:r>
            <a:endParaRPr lang="en-US" altLang="zh-CN" sz="2000" dirty="0" smtClean="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依存句法分析的形式化定义</a:t>
            </a:r>
          </a:p>
        </p:txBody>
      </p:sp>
      <mc:AlternateContent xmlns:mc="http://schemas.openxmlformats.org/markup-compatibility/2006">
        <mc:Choice xmlns:a14="http://schemas.microsoft.com/office/drawing/2010/main" xmlns="" Requires="a14">
          <p:sp>
            <p:nvSpPr>
              <p:cNvPr id="39939" name="Rectangle 3"/>
              <p:cNvSpPr>
                <a:spLocks noGrp="1" noChangeArrowheads="1"/>
              </p:cNvSpPr>
              <p:nvPr>
                <p:ph type="body" idx="1"/>
              </p:nvPr>
            </p:nvSpPr>
            <p:spPr/>
            <p:txBody>
              <a:bodyPr/>
              <a:lstStyle/>
              <a:p>
                <a:r>
                  <a:rPr lang="zh-CN" altLang="en-US" sz="2400" dirty="0" smtClean="0">
                    <a:latin typeface="微软雅黑" pitchFamily="34" charset="-122"/>
                    <a:ea typeface="微软雅黑" pitchFamily="34" charset="-122"/>
                  </a:rPr>
                  <a:t>给定输入句子 </a:t>
                </a:r>
                <a14:m>
                  <m:oMath xmlns:m="http://schemas.openxmlformats.org/officeDocument/2006/math">
                    <m:r>
                      <a:rPr lang="en-US" altLang="zh-CN" sz="2400" b="1" i="1" smtClean="0">
                        <a:latin typeface="Cambria Math"/>
                        <a:ea typeface="微软雅黑" pitchFamily="34" charset="-122"/>
                      </a:rPr>
                      <m:t>𝒙</m:t>
                    </m:r>
                    <m:r>
                      <a:rPr lang="en-US" altLang="zh-CN" sz="2400" b="0" i="1" smtClean="0">
                        <a:latin typeface="Cambria Math"/>
                        <a:ea typeface="微软雅黑" pitchFamily="34" charset="-122"/>
                      </a:rPr>
                      <m:t>=</m:t>
                    </m:r>
                    <m:sSub>
                      <m:sSubPr>
                        <m:ctrlPr>
                          <a:rPr lang="en-US" altLang="zh-CN" sz="2400" b="0" i="1" smtClean="0">
                            <a:latin typeface="Cambria Math"/>
                            <a:ea typeface="微软雅黑" pitchFamily="34" charset="-122"/>
                          </a:rPr>
                        </m:ctrlPr>
                      </m:sSubPr>
                      <m:e>
                        <m:r>
                          <a:rPr lang="en-US" altLang="zh-CN" sz="2400" b="0" i="1" smtClean="0">
                            <a:latin typeface="Cambria Math"/>
                            <a:ea typeface="微软雅黑" pitchFamily="34" charset="-122"/>
                          </a:rPr>
                          <m:t>𝑤</m:t>
                        </m:r>
                      </m:e>
                      <m:sub>
                        <m:r>
                          <a:rPr lang="en-US" altLang="zh-CN" sz="2400" b="0" i="1" smtClean="0">
                            <a:latin typeface="Cambria Math"/>
                            <a:ea typeface="微软雅黑" pitchFamily="34" charset="-122"/>
                          </a:rPr>
                          <m:t>1</m:t>
                        </m:r>
                      </m:sub>
                    </m:sSub>
                    <m:sSub>
                      <m:sSubPr>
                        <m:ctrlPr>
                          <a:rPr lang="en-US" altLang="zh-CN" sz="2400" i="1">
                            <a:latin typeface="Cambria Math"/>
                            <a:ea typeface="微软雅黑" pitchFamily="34" charset="-122"/>
                          </a:rPr>
                        </m:ctrlPr>
                      </m:sSubPr>
                      <m:e>
                        <m:r>
                          <a:rPr lang="en-US" altLang="zh-CN" sz="2400" i="1">
                            <a:latin typeface="Cambria Math"/>
                            <a:ea typeface="微软雅黑" pitchFamily="34" charset="-122"/>
                          </a:rPr>
                          <m:t>𝑤</m:t>
                        </m:r>
                      </m:e>
                      <m:sub>
                        <m:r>
                          <a:rPr lang="en-US" altLang="zh-CN" sz="2400" b="0" i="1" smtClean="0">
                            <a:latin typeface="Cambria Math"/>
                            <a:ea typeface="微软雅黑" pitchFamily="34" charset="-122"/>
                          </a:rPr>
                          <m:t>2</m:t>
                        </m:r>
                      </m:sub>
                    </m:sSub>
                    <m:r>
                      <a:rPr lang="en-US" altLang="zh-CN" sz="2400" b="0" i="1" smtClean="0">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i="1">
                            <a:latin typeface="Cambria Math"/>
                            <a:ea typeface="微软雅黑" pitchFamily="34" charset="-122"/>
                          </a:rPr>
                          <m:t>𝑤</m:t>
                        </m:r>
                      </m:e>
                      <m:sub>
                        <m:r>
                          <a:rPr lang="en-US" altLang="zh-CN" sz="2400" b="0" i="1" smtClean="0">
                            <a:latin typeface="Cambria Math"/>
                            <a:ea typeface="微软雅黑" pitchFamily="34" charset="-122"/>
                          </a:rPr>
                          <m:t>𝑛</m:t>
                        </m:r>
                      </m:sub>
                    </m:sSub>
                  </m:oMath>
                </a14:m>
                <a:r>
                  <a:rPr lang="en-US" altLang="zh-CN" sz="2400" dirty="0" smtClean="0">
                    <a:latin typeface="微软雅黑" pitchFamily="34" charset="-122"/>
                    <a:ea typeface="微软雅黑" pitchFamily="34" charset="-122"/>
                  </a:rPr>
                  <a:t>,</a:t>
                </a:r>
                <a:r>
                  <a:rPr lang="zh-CN" altLang="en-US" sz="2400" dirty="0" smtClean="0">
                    <a:latin typeface="微软雅黑" pitchFamily="34" charset="-122"/>
                    <a:ea typeface="微软雅黑" pitchFamily="34" charset="-122"/>
                  </a:rPr>
                  <a:t> 确定最优的依存树 </a:t>
                </a:r>
                <a14:m>
                  <m:oMath xmlns:m="http://schemas.openxmlformats.org/officeDocument/2006/math">
                    <m:acc>
                      <m:accPr>
                        <m:chr m:val="̂"/>
                        <m:ctrlPr>
                          <a:rPr lang="en-US" altLang="zh-CN" sz="2400" b="1" i="1" smtClean="0">
                            <a:latin typeface="Cambria Math"/>
                            <a:ea typeface="微软雅黑" pitchFamily="34" charset="-122"/>
                          </a:rPr>
                        </m:ctrlPr>
                      </m:accPr>
                      <m:e>
                        <m:r>
                          <a:rPr lang="en-US" altLang="zh-CN" sz="2400" b="1" i="1" smtClean="0">
                            <a:latin typeface="Cambria Math"/>
                            <a:ea typeface="微软雅黑" pitchFamily="34" charset="-122"/>
                          </a:rPr>
                          <m:t>𝒅</m:t>
                        </m:r>
                      </m:e>
                    </m:acc>
                    <m:r>
                      <a:rPr lang="en-US" altLang="zh-CN" sz="2400" i="1">
                        <a:latin typeface="Cambria Math"/>
                        <a:ea typeface="微软雅黑" pitchFamily="34" charset="-122"/>
                      </a:rPr>
                      <m:t>=</m:t>
                    </m:r>
                    <m:r>
                      <a:rPr lang="en-US" altLang="zh-CN" sz="2400" b="0" i="1" smtClean="0">
                        <a:latin typeface="Cambria Math"/>
                        <a:ea typeface="微软雅黑" pitchFamily="34" charset="-122"/>
                      </a:rPr>
                      <m:t>{</m:t>
                    </m:r>
                    <m:d>
                      <m:dPr>
                        <m:ctrlPr>
                          <a:rPr lang="en-US" altLang="zh-CN" sz="2400" i="1">
                            <a:latin typeface="Cambria Math"/>
                            <a:ea typeface="微软雅黑" pitchFamily="34" charset="-122"/>
                          </a:rPr>
                        </m:ctrlPr>
                      </m:dPr>
                      <m:e>
                        <m:r>
                          <a:rPr lang="en-US" altLang="zh-CN" sz="2400" i="1">
                            <a:latin typeface="Cambria Math"/>
                            <a:ea typeface="微软雅黑" pitchFamily="34" charset="-122"/>
                          </a:rPr>
                          <m:t>h</m:t>
                        </m:r>
                        <m:r>
                          <a:rPr lang="en-US" altLang="zh-CN" sz="2400" i="1">
                            <a:latin typeface="Cambria Math"/>
                            <a:ea typeface="微软雅黑" pitchFamily="34" charset="-122"/>
                          </a:rPr>
                          <m:t>,</m:t>
                        </m:r>
                        <m:r>
                          <a:rPr lang="en-US" altLang="zh-CN" sz="2400" i="1">
                            <a:latin typeface="Cambria Math"/>
                            <a:ea typeface="微软雅黑" pitchFamily="34" charset="-122"/>
                          </a:rPr>
                          <m:t>𝑚</m:t>
                        </m:r>
                        <m:r>
                          <a:rPr lang="en-US" altLang="zh-CN" sz="2400" i="1">
                            <a:latin typeface="Cambria Math"/>
                            <a:ea typeface="微软雅黑" pitchFamily="34" charset="-122"/>
                          </a:rPr>
                          <m:t>,</m:t>
                        </m:r>
                        <m:r>
                          <a:rPr lang="en-US" altLang="zh-CN" sz="2400" i="1">
                            <a:latin typeface="Cambria Math"/>
                            <a:ea typeface="微软雅黑" pitchFamily="34" charset="-122"/>
                          </a:rPr>
                          <m:t>𝑙</m:t>
                        </m:r>
                      </m:e>
                    </m:d>
                    <m:r>
                      <a:rPr lang="en-US" altLang="zh-CN" sz="2400" i="1">
                        <a:latin typeface="Cambria Math"/>
                        <a:ea typeface="微软雅黑" pitchFamily="34" charset="-122"/>
                      </a:rPr>
                      <m:t>:0</m:t>
                    </m:r>
                    <m:r>
                      <a:rPr lang="en-US" altLang="zh-CN" sz="2400" i="1">
                        <a:latin typeface="Cambria Math"/>
                        <a:ea typeface="Cambria Math"/>
                      </a:rPr>
                      <m:t>≤</m:t>
                    </m:r>
                    <m:r>
                      <a:rPr lang="en-US" altLang="zh-CN" sz="2400" i="1">
                        <a:latin typeface="Cambria Math"/>
                        <a:ea typeface="Cambria Math"/>
                      </a:rPr>
                      <m:t>h</m:t>
                    </m:r>
                    <m:r>
                      <a:rPr lang="en-US" altLang="zh-CN" sz="2400" i="1">
                        <a:latin typeface="Cambria Math"/>
                        <a:ea typeface="Cambria Math"/>
                      </a:rPr>
                      <m:t>≤</m:t>
                    </m:r>
                    <m:r>
                      <a:rPr lang="en-US" altLang="zh-CN" sz="2400" b="0" i="1" smtClean="0">
                        <a:latin typeface="Cambria Math"/>
                        <a:ea typeface="Cambria Math"/>
                      </a:rPr>
                      <m:t>𝑛</m:t>
                    </m:r>
                    <m:r>
                      <a:rPr lang="en-US" altLang="zh-CN" sz="2400" b="0" i="1" smtClean="0">
                        <a:latin typeface="Cambria Math"/>
                        <a:ea typeface="Cambria Math"/>
                      </a:rPr>
                      <m:t>;1≤</m:t>
                    </m:r>
                    <m:r>
                      <a:rPr lang="en-US" altLang="zh-CN" sz="2400" b="0" i="1" smtClean="0">
                        <a:latin typeface="Cambria Math"/>
                        <a:ea typeface="Cambria Math"/>
                      </a:rPr>
                      <m:t>𝑚</m:t>
                    </m:r>
                    <m:r>
                      <a:rPr lang="en-US" altLang="zh-CN" sz="2400" i="1">
                        <a:latin typeface="Cambria Math"/>
                        <a:ea typeface="Cambria Math"/>
                      </a:rPr>
                      <m:t>≤</m:t>
                    </m:r>
                    <m:r>
                      <a:rPr lang="en-US" altLang="zh-CN" sz="2400" b="0" i="1" smtClean="0">
                        <a:latin typeface="Cambria Math"/>
                        <a:ea typeface="Cambria Math"/>
                      </a:rPr>
                      <m:t>𝑛</m:t>
                    </m:r>
                    <m:r>
                      <a:rPr lang="en-US" altLang="zh-CN" sz="2400" i="1">
                        <a:latin typeface="Cambria Math"/>
                        <a:ea typeface="Cambria Math"/>
                      </a:rPr>
                      <m:t>;</m:t>
                    </m:r>
                    <m:r>
                      <a:rPr lang="en-US" altLang="zh-CN" sz="2400" b="0" i="1" smtClean="0">
                        <a:latin typeface="Cambria Math"/>
                        <a:ea typeface="Cambria Math"/>
                      </a:rPr>
                      <m:t>𝑙</m:t>
                    </m:r>
                    <m:r>
                      <a:rPr lang="en-US" altLang="zh-CN" sz="2400" b="0" i="1" smtClean="0">
                        <a:latin typeface="Cambria Math"/>
                        <a:ea typeface="Cambria Math"/>
                      </a:rPr>
                      <m:t>∈</m:t>
                    </m:r>
                    <m:r>
                      <a:rPr lang="en-US" altLang="zh-CN" sz="2400" b="0" i="1" smtClean="0">
                        <a:latin typeface="Cambria Math"/>
                        <a:ea typeface="Cambria Math"/>
                      </a:rPr>
                      <m:t>𝐿</m:t>
                    </m:r>
                    <m:r>
                      <a:rPr lang="en-US" altLang="zh-CN" sz="2400" i="1">
                        <a:latin typeface="Cambria Math"/>
                        <a:ea typeface="微软雅黑" pitchFamily="34" charset="-122"/>
                      </a:rPr>
                      <m:t>}</m:t>
                    </m:r>
                  </m:oMath>
                </a14:m>
                <a:endParaRPr lang="en-US" altLang="zh-CN" sz="2400" b="1" i="1" dirty="0" smtClean="0">
                  <a:latin typeface="+mj-lt"/>
                  <a:ea typeface="微软雅黑" pitchFamily="34" charset="-122"/>
                </a:endParaRPr>
              </a:p>
              <a:p>
                <a:endParaRPr lang="en-US" altLang="zh-CN" sz="2400" b="1" i="1" dirty="0">
                  <a:latin typeface="+mj-lt"/>
                  <a:ea typeface="微软雅黑" pitchFamily="34" charset="-122"/>
                </a:endParaRPr>
              </a:p>
              <a:p>
                <a:endParaRPr lang="en-US" altLang="zh-CN" sz="2400" dirty="0" smtClean="0">
                  <a:latin typeface="+mj-lt"/>
                  <a:ea typeface="微软雅黑" pitchFamily="34" charset="-122"/>
                </a:endParaRPr>
              </a:p>
              <a:p>
                <a:r>
                  <a:rPr lang="zh-CN" altLang="en-US" sz="2400" dirty="0" smtClean="0">
                    <a:latin typeface="+mj-lt"/>
                    <a:ea typeface="微软雅黑" pitchFamily="34" charset="-122"/>
                  </a:rPr>
                  <a:t>几个条件：单核心、弱连通、无环、投影</a:t>
                </a:r>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pPr lvl="1"/>
                <a:endParaRPr lang="en-US" altLang="zh-CN" sz="20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微软雅黑" pitchFamily="34" charset="-122"/>
                  <a:ea typeface="微软雅黑" pitchFamily="34" charset="-122"/>
                </a:endParaRPr>
              </a:p>
            </p:txBody>
          </p:sp>
        </mc:Choice>
        <mc:Fallback>
          <p:sp>
            <p:nvSpPr>
              <p:cNvPr id="39939" name="Rectangle 3"/>
              <p:cNvSpPr>
                <a:spLocks noGrp="1" noRot="1" noChangeAspect="1" noMove="1" noResize="1" noEditPoints="1" noAdjustHandles="1" noChangeArrowheads="1" noChangeShapeType="1" noTextEdit="1"/>
              </p:cNvSpPr>
              <p:nvPr>
                <p:ph type="body" idx="1"/>
              </p:nvPr>
            </p:nvSpPr>
            <p:spPr>
              <a:blipFill rotWithShape="1">
                <a:blip r:embed="rId2" cstate="print"/>
                <a:stretch>
                  <a:fillRect t="-1078"/>
                </a:stretch>
              </a:blipFill>
            </p:spPr>
            <p:txBody>
              <a:bodyPr/>
              <a:lstStyle/>
              <a:p>
                <a:r>
                  <a:rPr lang="zh-CN" altLang="en-US">
                    <a:noFill/>
                  </a:rPr>
                  <a:t> </a:t>
                </a:r>
              </a:p>
            </p:txBody>
          </p:sp>
        </mc:Fallback>
      </mc:AlternateContent>
      <p:grpSp>
        <p:nvGrpSpPr>
          <p:cNvPr id="33" name="组合 32"/>
          <p:cNvGrpSpPr/>
          <p:nvPr/>
        </p:nvGrpSpPr>
        <p:grpSpPr>
          <a:xfrm>
            <a:off x="971600" y="4397042"/>
            <a:ext cx="7776864" cy="2416334"/>
            <a:chOff x="1187624" y="2420888"/>
            <a:chExt cx="7776864" cy="2416334"/>
          </a:xfrm>
        </p:grpSpPr>
        <p:sp>
          <p:nvSpPr>
            <p:cNvPr id="7" name="上弧形箭头 6"/>
            <p:cNvSpPr/>
            <p:nvPr/>
          </p:nvSpPr>
          <p:spPr bwMode="auto">
            <a:xfrm flipH="1">
              <a:off x="2555776" y="3068960"/>
              <a:ext cx="2304256" cy="864096"/>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8" name="TextBox 7"/>
            <p:cNvSpPr txBox="1"/>
            <p:nvPr/>
          </p:nvSpPr>
          <p:spPr>
            <a:xfrm>
              <a:off x="2267744" y="3933056"/>
              <a:ext cx="864096" cy="400110"/>
            </a:xfrm>
            <a:prstGeom prst="rect">
              <a:avLst/>
            </a:prstGeom>
            <a:noFill/>
          </p:spPr>
          <p:txBody>
            <a:bodyPr wrap="square" rtlCol="0" anchor="b">
              <a:spAutoFit/>
            </a:bodyPr>
            <a:lstStyle/>
            <a:p>
              <a:r>
                <a:rPr lang="zh-CN" altLang="en-US" sz="2000" dirty="0" smtClean="0">
                  <a:latin typeface="+mj-lt"/>
                </a:rPr>
                <a:t>欧文</a:t>
              </a:r>
              <a:r>
                <a:rPr lang="en-US" altLang="zh-CN" sz="2000" baseline="-25000" dirty="0" smtClean="0">
                  <a:latin typeface="+mj-lt"/>
                </a:rPr>
                <a:t>1</a:t>
              </a:r>
              <a:endParaRPr lang="zh-CN" altLang="en-US" sz="2000" baseline="-25000" dirty="0">
                <a:latin typeface="+mj-lt"/>
              </a:endParaRPr>
            </a:p>
          </p:txBody>
        </p:sp>
        <p:sp>
          <p:nvSpPr>
            <p:cNvPr id="9" name="TextBox 8"/>
            <p:cNvSpPr txBox="1"/>
            <p:nvPr/>
          </p:nvSpPr>
          <p:spPr>
            <a:xfrm>
              <a:off x="3347864" y="3933056"/>
              <a:ext cx="864096" cy="400110"/>
            </a:xfrm>
            <a:prstGeom prst="rect">
              <a:avLst/>
            </a:prstGeom>
            <a:noFill/>
          </p:spPr>
          <p:txBody>
            <a:bodyPr wrap="square" rtlCol="0" anchor="b">
              <a:spAutoFit/>
            </a:bodyPr>
            <a:lstStyle/>
            <a:p>
              <a:r>
                <a:rPr lang="zh-CN" altLang="en-US" sz="2000" dirty="0" smtClean="0">
                  <a:latin typeface="+mj-lt"/>
                </a:rPr>
                <a:t>现在</a:t>
              </a:r>
              <a:r>
                <a:rPr lang="en-US" altLang="zh-CN" sz="2000" baseline="-25000" dirty="0" smtClean="0">
                  <a:latin typeface="+mj-lt"/>
                </a:rPr>
                <a:t>2</a:t>
              </a:r>
              <a:endParaRPr lang="zh-CN" altLang="en-US" sz="2000" baseline="-25000" dirty="0">
                <a:latin typeface="+mj-lt"/>
              </a:endParaRPr>
            </a:p>
          </p:txBody>
        </p:sp>
        <p:sp>
          <p:nvSpPr>
            <p:cNvPr id="10" name="TextBox 9"/>
            <p:cNvSpPr txBox="1"/>
            <p:nvPr/>
          </p:nvSpPr>
          <p:spPr>
            <a:xfrm>
              <a:off x="4499992" y="3933056"/>
              <a:ext cx="864096" cy="400110"/>
            </a:xfrm>
            <a:prstGeom prst="rect">
              <a:avLst/>
            </a:prstGeom>
            <a:noFill/>
          </p:spPr>
          <p:txBody>
            <a:bodyPr wrap="square" rtlCol="0" anchor="b">
              <a:spAutoFit/>
            </a:bodyPr>
            <a:lstStyle/>
            <a:p>
              <a:r>
                <a:rPr lang="zh-CN" altLang="en-US" sz="2000" dirty="0" smtClean="0">
                  <a:latin typeface="+mj-lt"/>
                </a:rPr>
                <a:t>效力</a:t>
              </a:r>
              <a:r>
                <a:rPr lang="en-US" altLang="zh-CN" sz="2000" baseline="-25000" dirty="0" smtClean="0">
                  <a:latin typeface="+mj-lt"/>
                </a:rPr>
                <a:t>3</a:t>
              </a:r>
              <a:endParaRPr lang="zh-CN" altLang="en-US" sz="2000" baseline="-25000" dirty="0">
                <a:latin typeface="+mj-lt"/>
              </a:endParaRPr>
            </a:p>
          </p:txBody>
        </p:sp>
        <p:sp>
          <p:nvSpPr>
            <p:cNvPr id="11" name="TextBox 10"/>
            <p:cNvSpPr txBox="1"/>
            <p:nvPr/>
          </p:nvSpPr>
          <p:spPr>
            <a:xfrm>
              <a:off x="5652120" y="3933056"/>
              <a:ext cx="864096" cy="400110"/>
            </a:xfrm>
            <a:prstGeom prst="rect">
              <a:avLst/>
            </a:prstGeom>
            <a:noFill/>
          </p:spPr>
          <p:txBody>
            <a:bodyPr wrap="square" rtlCol="0" anchor="b">
              <a:spAutoFit/>
            </a:bodyPr>
            <a:lstStyle/>
            <a:p>
              <a:r>
                <a:rPr lang="zh-CN" altLang="en-US" sz="2000" dirty="0" smtClean="0">
                  <a:latin typeface="+mj-lt"/>
                </a:rPr>
                <a:t>于</a:t>
              </a:r>
              <a:r>
                <a:rPr lang="en-US" altLang="zh-CN" sz="2000" baseline="-25000" dirty="0" smtClean="0">
                  <a:latin typeface="+mj-lt"/>
                </a:rPr>
                <a:t>4</a:t>
              </a:r>
              <a:endParaRPr lang="zh-CN" altLang="en-US" sz="2000" baseline="-25000" dirty="0">
                <a:latin typeface="+mj-lt"/>
              </a:endParaRPr>
            </a:p>
          </p:txBody>
        </p:sp>
        <p:sp>
          <p:nvSpPr>
            <p:cNvPr id="12" name="TextBox 11"/>
            <p:cNvSpPr txBox="1"/>
            <p:nvPr/>
          </p:nvSpPr>
          <p:spPr>
            <a:xfrm>
              <a:off x="6516216" y="3933056"/>
              <a:ext cx="1584176" cy="400110"/>
            </a:xfrm>
            <a:prstGeom prst="rect">
              <a:avLst/>
            </a:prstGeom>
            <a:noFill/>
          </p:spPr>
          <p:txBody>
            <a:bodyPr wrap="square" rtlCol="0" anchor="b">
              <a:spAutoFit/>
            </a:bodyPr>
            <a:lstStyle/>
            <a:p>
              <a:r>
                <a:rPr lang="zh-CN" altLang="en-US" sz="2000" dirty="0" smtClean="0">
                  <a:latin typeface="+mj-lt"/>
                </a:rPr>
                <a:t>利物浦队</a:t>
              </a:r>
              <a:r>
                <a:rPr lang="en-US" altLang="zh-CN" sz="2000" baseline="-25000" dirty="0" smtClean="0">
                  <a:latin typeface="+mj-lt"/>
                </a:rPr>
                <a:t>5</a:t>
              </a:r>
              <a:endParaRPr lang="zh-CN" altLang="en-US" sz="2000" baseline="-25000" dirty="0">
                <a:latin typeface="+mj-lt"/>
              </a:endParaRPr>
            </a:p>
          </p:txBody>
        </p:sp>
        <p:sp>
          <p:nvSpPr>
            <p:cNvPr id="13" name="TextBox 12"/>
            <p:cNvSpPr txBox="1"/>
            <p:nvPr/>
          </p:nvSpPr>
          <p:spPr>
            <a:xfrm>
              <a:off x="8172400" y="3933056"/>
              <a:ext cx="792088" cy="400110"/>
            </a:xfrm>
            <a:prstGeom prst="rect">
              <a:avLst/>
            </a:prstGeom>
            <a:noFill/>
          </p:spPr>
          <p:txBody>
            <a:bodyPr wrap="square" rtlCol="0" anchor="b">
              <a:spAutoFit/>
            </a:bodyPr>
            <a:lstStyle/>
            <a:p>
              <a:r>
                <a:rPr lang="zh-CN" altLang="en-US" sz="2000" dirty="0" smtClean="0">
                  <a:latin typeface="+mj-lt"/>
                </a:rPr>
                <a:t>。</a:t>
              </a:r>
              <a:r>
                <a:rPr lang="en-US" altLang="zh-CN" sz="2000" baseline="-25000" dirty="0" smtClean="0">
                  <a:latin typeface="+mj-lt"/>
                </a:rPr>
                <a:t>6</a:t>
              </a:r>
              <a:endParaRPr lang="zh-CN" altLang="en-US" sz="2000" baseline="-25000" dirty="0">
                <a:latin typeface="+mj-lt"/>
              </a:endParaRPr>
            </a:p>
          </p:txBody>
        </p:sp>
        <p:sp>
          <p:nvSpPr>
            <p:cNvPr id="14" name="TextBox 13"/>
            <p:cNvSpPr txBox="1"/>
            <p:nvPr/>
          </p:nvSpPr>
          <p:spPr>
            <a:xfrm>
              <a:off x="1187624" y="3933056"/>
              <a:ext cx="864096" cy="400110"/>
            </a:xfrm>
            <a:prstGeom prst="rect">
              <a:avLst/>
            </a:prstGeom>
            <a:noFill/>
          </p:spPr>
          <p:txBody>
            <a:bodyPr wrap="square" rtlCol="0" anchor="b">
              <a:spAutoFit/>
            </a:bodyPr>
            <a:lstStyle/>
            <a:p>
              <a:r>
                <a:rPr lang="en-US" altLang="zh-CN" sz="2000" dirty="0" smtClean="0">
                  <a:latin typeface="+mj-lt"/>
                </a:rPr>
                <a:t>$</a:t>
              </a:r>
              <a:r>
                <a:rPr lang="en-US" altLang="zh-CN" sz="2000" baseline="-25000" dirty="0" smtClean="0">
                  <a:latin typeface="+mj-lt"/>
                </a:rPr>
                <a:t>0</a:t>
              </a:r>
              <a:endParaRPr lang="zh-CN" altLang="en-US" sz="2000" baseline="-25000" dirty="0">
                <a:latin typeface="+mj-lt"/>
              </a:endParaRPr>
            </a:p>
          </p:txBody>
        </p:sp>
        <p:sp>
          <p:nvSpPr>
            <p:cNvPr id="15" name="TextBox 14"/>
            <p:cNvSpPr txBox="1"/>
            <p:nvPr/>
          </p:nvSpPr>
          <p:spPr>
            <a:xfrm>
              <a:off x="3491880" y="2924944"/>
              <a:ext cx="432048"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SUB</a:t>
              </a:r>
              <a:endParaRPr lang="zh-CN" altLang="en-US" sz="1500" b="1" dirty="0" smtClean="0">
                <a:solidFill>
                  <a:srgbClr val="0000FF"/>
                </a:solidFill>
              </a:endParaRPr>
            </a:p>
          </p:txBody>
        </p:sp>
        <p:sp>
          <p:nvSpPr>
            <p:cNvPr id="16" name="上弧形箭头 15"/>
            <p:cNvSpPr/>
            <p:nvPr/>
          </p:nvSpPr>
          <p:spPr bwMode="auto">
            <a:xfrm flipH="1">
              <a:off x="3563888" y="3429000"/>
              <a:ext cx="1296144"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17" name="TextBox 16"/>
            <p:cNvSpPr txBox="1"/>
            <p:nvPr/>
          </p:nvSpPr>
          <p:spPr>
            <a:xfrm>
              <a:off x="3851920" y="3326795"/>
              <a:ext cx="648072"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VMOD</a:t>
              </a:r>
              <a:endParaRPr lang="zh-CN" altLang="en-US" sz="1500" b="1" dirty="0" smtClean="0">
                <a:solidFill>
                  <a:srgbClr val="0000FF"/>
                </a:solidFill>
              </a:endParaRPr>
            </a:p>
          </p:txBody>
        </p:sp>
        <p:sp>
          <p:nvSpPr>
            <p:cNvPr id="18" name="上弧形箭头 17"/>
            <p:cNvSpPr/>
            <p:nvPr/>
          </p:nvSpPr>
          <p:spPr bwMode="auto">
            <a:xfrm>
              <a:off x="5004048" y="3429000"/>
              <a:ext cx="936104"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19" name="TextBox 18"/>
            <p:cNvSpPr txBox="1"/>
            <p:nvPr/>
          </p:nvSpPr>
          <p:spPr>
            <a:xfrm>
              <a:off x="5220072" y="3326795"/>
              <a:ext cx="648072"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VMOD</a:t>
              </a:r>
              <a:endParaRPr lang="zh-CN" altLang="en-US" sz="1500" b="1" dirty="0" smtClean="0">
                <a:solidFill>
                  <a:srgbClr val="0000FF"/>
                </a:solidFill>
              </a:endParaRPr>
            </a:p>
          </p:txBody>
        </p:sp>
        <p:sp>
          <p:nvSpPr>
            <p:cNvPr id="20" name="上弧形箭头 19"/>
            <p:cNvSpPr/>
            <p:nvPr/>
          </p:nvSpPr>
          <p:spPr bwMode="auto">
            <a:xfrm>
              <a:off x="6012160" y="3429000"/>
              <a:ext cx="1152128"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21" name="TextBox 20"/>
            <p:cNvSpPr txBox="1"/>
            <p:nvPr/>
          </p:nvSpPr>
          <p:spPr>
            <a:xfrm>
              <a:off x="6281140" y="3299273"/>
              <a:ext cx="576064"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PMOD</a:t>
              </a:r>
              <a:endParaRPr lang="zh-CN" altLang="en-US" sz="1500" b="1" dirty="0" smtClean="0">
                <a:solidFill>
                  <a:srgbClr val="0000FF"/>
                </a:solidFill>
              </a:endParaRPr>
            </a:p>
          </p:txBody>
        </p:sp>
        <p:sp>
          <p:nvSpPr>
            <p:cNvPr id="22" name="上弧形箭头 21"/>
            <p:cNvSpPr/>
            <p:nvPr/>
          </p:nvSpPr>
          <p:spPr bwMode="auto">
            <a:xfrm>
              <a:off x="5004048" y="2708920"/>
              <a:ext cx="3312368" cy="1224136"/>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23" name="TextBox 22"/>
            <p:cNvSpPr txBox="1"/>
            <p:nvPr/>
          </p:nvSpPr>
          <p:spPr>
            <a:xfrm>
              <a:off x="6660232" y="2564904"/>
              <a:ext cx="216024"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P</a:t>
              </a:r>
              <a:endParaRPr lang="zh-CN" altLang="en-US" sz="1500" b="1" dirty="0" smtClean="0">
                <a:solidFill>
                  <a:srgbClr val="0000FF"/>
                </a:solidFill>
              </a:endParaRPr>
            </a:p>
          </p:txBody>
        </p:sp>
        <p:sp>
          <p:nvSpPr>
            <p:cNvPr id="24" name="上弧形箭头 23"/>
            <p:cNvSpPr/>
            <p:nvPr/>
          </p:nvSpPr>
          <p:spPr bwMode="auto">
            <a:xfrm>
              <a:off x="1331640" y="2564904"/>
              <a:ext cx="3672408" cy="1368152"/>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25" name="TextBox 24"/>
            <p:cNvSpPr txBox="1"/>
            <p:nvPr/>
          </p:nvSpPr>
          <p:spPr>
            <a:xfrm>
              <a:off x="2843808" y="2420888"/>
              <a:ext cx="576064"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ROOT</a:t>
              </a:r>
              <a:endParaRPr lang="zh-CN" altLang="en-US" sz="1500" b="1" dirty="0">
                <a:solidFill>
                  <a:srgbClr val="0000FF"/>
                </a:solidFill>
              </a:endParaRPr>
            </a:p>
          </p:txBody>
        </p:sp>
        <p:sp>
          <p:nvSpPr>
            <p:cNvPr id="26" name="TextBox 25"/>
            <p:cNvSpPr txBox="1"/>
            <p:nvPr/>
          </p:nvSpPr>
          <p:spPr>
            <a:xfrm>
              <a:off x="2358802" y="4467890"/>
              <a:ext cx="557014"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NR</a:t>
              </a:r>
              <a:endParaRPr lang="zh-CN" altLang="en-US" b="1" baseline="-25000" dirty="0">
                <a:latin typeface="Arial Unicode MS" pitchFamily="34" charset="-122"/>
                <a:ea typeface="Arial Unicode MS" pitchFamily="34" charset="-122"/>
                <a:cs typeface="Arial Unicode MS" pitchFamily="34" charset="-122"/>
              </a:endParaRPr>
            </a:p>
          </p:txBody>
        </p:sp>
        <p:sp>
          <p:nvSpPr>
            <p:cNvPr id="27" name="TextBox 26"/>
            <p:cNvSpPr txBox="1"/>
            <p:nvPr/>
          </p:nvSpPr>
          <p:spPr>
            <a:xfrm>
              <a:off x="3438922" y="4467890"/>
              <a:ext cx="629022"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NT</a:t>
              </a:r>
              <a:endParaRPr lang="zh-CN" altLang="en-US" b="1" dirty="0" smtClean="0">
                <a:latin typeface="Arial Unicode MS" pitchFamily="34" charset="-122"/>
                <a:ea typeface="Arial Unicode MS" pitchFamily="34" charset="-122"/>
                <a:cs typeface="Arial Unicode MS" pitchFamily="34" charset="-122"/>
              </a:endParaRPr>
            </a:p>
          </p:txBody>
        </p:sp>
        <p:sp>
          <p:nvSpPr>
            <p:cNvPr id="28" name="TextBox 27"/>
            <p:cNvSpPr txBox="1"/>
            <p:nvPr/>
          </p:nvSpPr>
          <p:spPr>
            <a:xfrm>
              <a:off x="4591050" y="4467890"/>
              <a:ext cx="629022"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VV</a:t>
              </a:r>
              <a:endParaRPr lang="zh-CN" altLang="en-US" b="1" dirty="0" smtClean="0">
                <a:latin typeface="Arial Unicode MS" pitchFamily="34" charset="-122"/>
                <a:ea typeface="Arial Unicode MS" pitchFamily="34" charset="-122"/>
                <a:cs typeface="Arial Unicode MS" pitchFamily="34" charset="-122"/>
              </a:endParaRPr>
            </a:p>
          </p:txBody>
        </p:sp>
        <p:sp>
          <p:nvSpPr>
            <p:cNvPr id="29" name="TextBox 28"/>
            <p:cNvSpPr txBox="1"/>
            <p:nvPr/>
          </p:nvSpPr>
          <p:spPr>
            <a:xfrm>
              <a:off x="5796136" y="4467890"/>
              <a:ext cx="629022"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P</a:t>
              </a:r>
              <a:endParaRPr lang="zh-CN" altLang="en-US" b="1" dirty="0" smtClean="0">
                <a:latin typeface="Arial Unicode MS" pitchFamily="34" charset="-122"/>
                <a:ea typeface="Arial Unicode MS" pitchFamily="34" charset="-122"/>
                <a:cs typeface="Arial Unicode MS" pitchFamily="34" charset="-122"/>
              </a:endParaRPr>
            </a:p>
          </p:txBody>
        </p:sp>
        <p:sp>
          <p:nvSpPr>
            <p:cNvPr id="30" name="TextBox 29"/>
            <p:cNvSpPr txBox="1"/>
            <p:nvPr/>
          </p:nvSpPr>
          <p:spPr>
            <a:xfrm>
              <a:off x="6804248" y="4467890"/>
              <a:ext cx="773038"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NR</a:t>
              </a:r>
              <a:endParaRPr lang="zh-CN" altLang="en-US" b="1" dirty="0" smtClean="0">
                <a:latin typeface="Arial Unicode MS" pitchFamily="34" charset="-122"/>
                <a:ea typeface="Arial Unicode MS" pitchFamily="34" charset="-122"/>
                <a:cs typeface="Arial Unicode MS" pitchFamily="34" charset="-122"/>
              </a:endParaRPr>
            </a:p>
          </p:txBody>
        </p:sp>
        <p:sp>
          <p:nvSpPr>
            <p:cNvPr id="31" name="TextBox 30"/>
            <p:cNvSpPr txBox="1"/>
            <p:nvPr/>
          </p:nvSpPr>
          <p:spPr>
            <a:xfrm>
              <a:off x="8100392" y="4467890"/>
              <a:ext cx="792088"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PU</a:t>
              </a:r>
              <a:endParaRPr lang="zh-CN" altLang="en-US" b="1" dirty="0" smtClean="0">
                <a:latin typeface="Arial Unicode MS" pitchFamily="34" charset="-122"/>
                <a:ea typeface="Arial Unicode MS" pitchFamily="34" charset="-122"/>
                <a:cs typeface="Arial Unicode MS" pitchFamily="34" charset="-122"/>
              </a:endParaRPr>
            </a:p>
          </p:txBody>
        </p:sp>
        <p:sp>
          <p:nvSpPr>
            <p:cNvPr id="32" name="TextBox 31"/>
            <p:cNvSpPr txBox="1"/>
            <p:nvPr/>
          </p:nvSpPr>
          <p:spPr>
            <a:xfrm>
              <a:off x="1206674" y="4467890"/>
              <a:ext cx="864096" cy="369332"/>
            </a:xfrm>
            <a:prstGeom prst="rect">
              <a:avLst/>
            </a:prstGeom>
            <a:noFill/>
          </p:spPr>
          <p:txBody>
            <a:bodyPr wrap="square" rtlCol="0" anchor="b">
              <a:spAutoFit/>
            </a:bodyPr>
            <a:lstStyle/>
            <a:p>
              <a:r>
                <a:rPr lang="en-US" altLang="zh-CN" b="1" dirty="0" smtClean="0">
                  <a:latin typeface="Arial Unicode MS" pitchFamily="34" charset="-122"/>
                  <a:ea typeface="Arial Unicode MS" pitchFamily="34" charset="-122"/>
                  <a:cs typeface="Arial Unicode MS" pitchFamily="34" charset="-122"/>
                </a:rPr>
                <a:t>#</a:t>
              </a:r>
              <a:endParaRPr lang="zh-CN" altLang="en-US" b="1" dirty="0" smtClean="0">
                <a:latin typeface="Arial Unicode MS" pitchFamily="34" charset="-122"/>
                <a:ea typeface="Arial Unicode MS" pitchFamily="34" charset="-122"/>
                <a:cs typeface="Arial Unicode MS" pitchFamily="34" charset="-122"/>
              </a:endParaRPr>
            </a:p>
          </p:txBody>
        </p:sp>
      </p:grpSp>
      <mc:AlternateContent xmlns:mc="http://schemas.openxmlformats.org/markup-compatibility/2006">
        <mc:Choice xmlns:a14="http://schemas.microsoft.com/office/drawing/2010/main" xmlns="" Requires="a14">
          <p:sp>
            <p:nvSpPr>
              <p:cNvPr id="2" name="TextBox 1"/>
              <p:cNvSpPr txBox="1"/>
              <p:nvPr/>
            </p:nvSpPr>
            <p:spPr>
              <a:xfrm>
                <a:off x="2162552" y="2760484"/>
                <a:ext cx="4209648" cy="6685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altLang="zh-CN" sz="2400" b="1" i="1" smtClean="0">
                              <a:latin typeface="Cambria Math"/>
                              <a:ea typeface="微软雅黑" pitchFamily="34" charset="-122"/>
                            </a:rPr>
                          </m:ctrlPr>
                        </m:accPr>
                        <m:e>
                          <m:r>
                            <a:rPr lang="en-US" altLang="zh-CN" sz="2400" b="1" i="1">
                              <a:latin typeface="Cambria Math"/>
                              <a:ea typeface="微软雅黑" pitchFamily="34" charset="-122"/>
                            </a:rPr>
                            <m:t>𝒅</m:t>
                          </m:r>
                        </m:e>
                      </m:acc>
                      <m:r>
                        <a:rPr lang="en-US" altLang="zh-CN" sz="2400" i="1">
                          <a:latin typeface="Cambria Math"/>
                          <a:ea typeface="微软雅黑" pitchFamily="34" charset="-122"/>
                        </a:rPr>
                        <m:t>=</m:t>
                      </m:r>
                      <m:func>
                        <m:funcPr>
                          <m:ctrlPr>
                            <a:rPr lang="en-US" altLang="zh-CN" sz="2400" i="1">
                              <a:latin typeface="Cambria Math"/>
                              <a:ea typeface="微软雅黑" pitchFamily="34" charset="-122"/>
                            </a:rPr>
                          </m:ctrlPr>
                        </m:funcPr>
                        <m:fName>
                          <m:limLow>
                            <m:limLowPr>
                              <m:ctrlPr>
                                <a:rPr lang="en-US" altLang="zh-CN" sz="2400" i="1">
                                  <a:latin typeface="Cambria Math"/>
                                  <a:ea typeface="微软雅黑" pitchFamily="34" charset="-122"/>
                                </a:rPr>
                              </m:ctrlPr>
                            </m:limLowPr>
                            <m:e>
                              <m:r>
                                <m:rPr>
                                  <m:sty m:val="p"/>
                                </m:rPr>
                                <a:rPr lang="en-US" altLang="zh-CN" sz="2400">
                                  <a:latin typeface="Cambria Math"/>
                                  <a:ea typeface="微软雅黑" pitchFamily="34" charset="-122"/>
                                </a:rPr>
                                <m:t>argm</m:t>
                              </m:r>
                              <m:r>
                                <m:rPr>
                                  <m:sty m:val="p"/>
                                </m:rPr>
                                <a:rPr lang="en-US" altLang="zh-CN" sz="2400" b="0" i="0" smtClean="0">
                                  <a:latin typeface="Cambria Math"/>
                                  <a:ea typeface="微软雅黑" pitchFamily="34" charset="-122"/>
                                </a:rPr>
                                <m:t>ax</m:t>
                              </m:r>
                            </m:e>
                            <m:lim>
                              <m:r>
                                <a:rPr lang="en-US" altLang="zh-CN" sz="2400" b="1" i="1">
                                  <a:latin typeface="Cambria Math"/>
                                  <a:ea typeface="微软雅黑" pitchFamily="34" charset="-122"/>
                                </a:rPr>
                                <m:t>𝒅</m:t>
                              </m:r>
                            </m:lim>
                          </m:limLow>
                        </m:fName>
                        <m:e>
                          <m:r>
                            <m:rPr>
                              <m:nor/>
                            </m:rPr>
                            <a:rPr lang="en-US" altLang="zh-CN" sz="2400" i="0">
                              <a:latin typeface="Candara" pitchFamily="34" charset="0"/>
                              <a:ea typeface="Cambria Math" pitchFamily="18" charset="0"/>
                            </a:rPr>
                            <m:t>Score</m:t>
                          </m:r>
                          <m:r>
                            <a:rPr lang="en-US" altLang="zh-CN" sz="2400" i="1">
                              <a:latin typeface="Cambria Math"/>
                              <a:ea typeface="微软雅黑" pitchFamily="34" charset="-122"/>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𝒅</m:t>
                          </m:r>
                          <m:r>
                            <a:rPr lang="en-US" altLang="zh-CN" sz="2400" i="1">
                              <a:latin typeface="Cambria Math"/>
                              <a:ea typeface="微软雅黑" pitchFamily="34" charset="-122"/>
                            </a:rPr>
                            <m:t>)</m:t>
                          </m:r>
                        </m:e>
                      </m:func>
                    </m:oMath>
                  </m:oMathPara>
                </a14:m>
                <a:endParaRPr lang="zh-CN" alt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2162552" y="2760484"/>
                <a:ext cx="4209648" cy="668516"/>
              </a:xfrm>
              <a:prstGeom prst="rect">
                <a:avLst/>
              </a:prstGeom>
              <a:blipFill rotWithShape="1">
                <a:blip r:embed="rId3" cstate="print"/>
                <a:stretch>
                  <a:fillRect/>
                </a:stretch>
              </a:blipFill>
            </p:spPr>
            <p:txBody>
              <a:bodyPr/>
              <a:lstStyle/>
              <a:p>
                <a:r>
                  <a:rPr lang="zh-CN" altLang="en-US">
                    <a:noFill/>
                  </a:rPr>
                  <a:t> </a:t>
                </a:r>
              </a:p>
            </p:txBody>
          </p:sp>
        </mc:Fallback>
      </mc:AlternateContent>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依存句法分析的评价指标</a:t>
            </a:r>
          </a:p>
        </p:txBody>
      </p:sp>
      <p:sp>
        <p:nvSpPr>
          <p:cNvPr id="39939" name="Rectangle 3"/>
          <p:cNvSpPr>
            <a:spLocks noGrp="1" noChangeArrowheads="1"/>
          </p:cNvSpPr>
          <p:nvPr>
            <p:ph type="body" idx="1"/>
          </p:nvPr>
        </p:nvSpPr>
        <p:spPr/>
        <p:txBody>
          <a:bodyPr/>
          <a:lstStyle/>
          <a:p>
            <a:r>
              <a:rPr lang="zh-CN" altLang="en-US" sz="2400" dirty="0" smtClean="0">
                <a:latin typeface="+mj-lt"/>
                <a:ea typeface="微软雅黑" pitchFamily="34" charset="-122"/>
              </a:rPr>
              <a:t>不带依存关系的弧准确率 </a:t>
            </a:r>
            <a:r>
              <a:rPr lang="en-US" altLang="zh-CN" sz="2400" dirty="0" smtClean="0">
                <a:latin typeface="+mj-lt"/>
                <a:ea typeface="微软雅黑" pitchFamily="34" charset="-122"/>
              </a:rPr>
              <a:t>(unlabeled attachment score, UAS)</a:t>
            </a:r>
          </a:p>
          <a:p>
            <a:r>
              <a:rPr lang="zh-CN" altLang="en-US" sz="2400" dirty="0" smtClean="0">
                <a:latin typeface="+mj-lt"/>
                <a:ea typeface="微软雅黑" pitchFamily="34" charset="-122"/>
              </a:rPr>
              <a:t>带依存关系的弧准确率 </a:t>
            </a:r>
            <a:r>
              <a:rPr lang="en-US" altLang="zh-CN" sz="2400" dirty="0" smtClean="0">
                <a:latin typeface="+mj-lt"/>
                <a:ea typeface="微软雅黑" pitchFamily="34" charset="-122"/>
              </a:rPr>
              <a:t>(</a:t>
            </a:r>
            <a:r>
              <a:rPr lang="en-US" altLang="zh-CN" sz="2400" dirty="0" smtClean="0">
                <a:ea typeface="微软雅黑" pitchFamily="34" charset="-122"/>
              </a:rPr>
              <a:t>unlabeled attachment score, LAS</a:t>
            </a:r>
            <a:r>
              <a:rPr lang="en-US" altLang="zh-CN" sz="2400" dirty="0" smtClean="0">
                <a:latin typeface="+mj-lt"/>
                <a:ea typeface="微软雅黑" pitchFamily="34" charset="-122"/>
              </a:rPr>
              <a:t>)</a:t>
            </a:r>
          </a:p>
          <a:p>
            <a:r>
              <a:rPr lang="zh-CN" altLang="en-US" sz="2400" dirty="0" smtClean="0">
                <a:latin typeface="+mj-lt"/>
                <a:ea typeface="微软雅黑" pitchFamily="34" charset="-122"/>
              </a:rPr>
              <a:t>全句正确率 </a:t>
            </a:r>
            <a:r>
              <a:rPr lang="en-US" altLang="zh-CN" sz="2400" dirty="0" smtClean="0">
                <a:latin typeface="+mj-lt"/>
                <a:ea typeface="微软雅黑" pitchFamily="34" charset="-122"/>
              </a:rPr>
              <a:t>(Complete Match, CM)</a:t>
            </a:r>
          </a:p>
          <a:p>
            <a:r>
              <a:rPr lang="zh-CN" altLang="en-US" sz="2400" dirty="0" smtClean="0">
                <a:latin typeface="+mj-lt"/>
                <a:ea typeface="微软雅黑" pitchFamily="34" charset="-122"/>
              </a:rPr>
              <a:t>根节点准确率 </a:t>
            </a:r>
            <a:r>
              <a:rPr lang="en-US" altLang="zh-CN" sz="2400" dirty="0" smtClean="0">
                <a:latin typeface="+mj-lt"/>
                <a:ea typeface="微软雅黑" pitchFamily="34" charset="-122"/>
              </a:rPr>
              <a:t>(Root Accuracy, RA)</a:t>
            </a: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pPr lvl="1"/>
            <a:endParaRPr lang="en-US" altLang="zh-CN" sz="20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微软雅黑" pitchFamily="34" charset="-122"/>
              <a:ea typeface="微软雅黑" pitchFamily="34" charset="-122"/>
            </a:endParaRPr>
          </a:p>
        </p:txBody>
      </p:sp>
      <p:grpSp>
        <p:nvGrpSpPr>
          <p:cNvPr id="2" name="组合 32"/>
          <p:cNvGrpSpPr/>
          <p:nvPr/>
        </p:nvGrpSpPr>
        <p:grpSpPr>
          <a:xfrm>
            <a:off x="755576" y="4181018"/>
            <a:ext cx="7776864" cy="1912278"/>
            <a:chOff x="1187624" y="2420888"/>
            <a:chExt cx="7776864" cy="1912278"/>
          </a:xfrm>
        </p:grpSpPr>
        <p:sp>
          <p:nvSpPr>
            <p:cNvPr id="7" name="上弧形箭头 6"/>
            <p:cNvSpPr/>
            <p:nvPr/>
          </p:nvSpPr>
          <p:spPr bwMode="auto">
            <a:xfrm flipH="1">
              <a:off x="2555776" y="3068960"/>
              <a:ext cx="2304256" cy="864096"/>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8" name="TextBox 7"/>
            <p:cNvSpPr txBox="1"/>
            <p:nvPr/>
          </p:nvSpPr>
          <p:spPr>
            <a:xfrm>
              <a:off x="2267744" y="3933056"/>
              <a:ext cx="864096" cy="400110"/>
            </a:xfrm>
            <a:prstGeom prst="rect">
              <a:avLst/>
            </a:prstGeom>
            <a:noFill/>
          </p:spPr>
          <p:txBody>
            <a:bodyPr wrap="square" rtlCol="0" anchor="b">
              <a:spAutoFit/>
            </a:bodyPr>
            <a:lstStyle/>
            <a:p>
              <a:r>
                <a:rPr lang="zh-CN" altLang="en-US" sz="2000" dirty="0" smtClean="0">
                  <a:latin typeface="+mj-lt"/>
                </a:rPr>
                <a:t>欧文</a:t>
              </a:r>
              <a:r>
                <a:rPr lang="en-US" altLang="zh-CN" sz="2000" baseline="-25000" dirty="0" smtClean="0">
                  <a:latin typeface="+mj-lt"/>
                </a:rPr>
                <a:t>1</a:t>
              </a:r>
              <a:endParaRPr lang="zh-CN" altLang="en-US" sz="2000" baseline="-25000" dirty="0">
                <a:latin typeface="+mj-lt"/>
              </a:endParaRPr>
            </a:p>
          </p:txBody>
        </p:sp>
        <p:sp>
          <p:nvSpPr>
            <p:cNvPr id="9" name="TextBox 8"/>
            <p:cNvSpPr txBox="1"/>
            <p:nvPr/>
          </p:nvSpPr>
          <p:spPr>
            <a:xfrm>
              <a:off x="3347864" y="3933056"/>
              <a:ext cx="864096" cy="400110"/>
            </a:xfrm>
            <a:prstGeom prst="rect">
              <a:avLst/>
            </a:prstGeom>
            <a:noFill/>
          </p:spPr>
          <p:txBody>
            <a:bodyPr wrap="square" rtlCol="0" anchor="b">
              <a:spAutoFit/>
            </a:bodyPr>
            <a:lstStyle/>
            <a:p>
              <a:r>
                <a:rPr lang="zh-CN" altLang="en-US" sz="2000" dirty="0" smtClean="0">
                  <a:latin typeface="+mj-lt"/>
                </a:rPr>
                <a:t>现在</a:t>
              </a:r>
              <a:r>
                <a:rPr lang="en-US" altLang="zh-CN" sz="2000" baseline="-25000" dirty="0" smtClean="0">
                  <a:latin typeface="+mj-lt"/>
                </a:rPr>
                <a:t>2</a:t>
              </a:r>
              <a:endParaRPr lang="zh-CN" altLang="en-US" sz="2000" baseline="-25000" dirty="0">
                <a:latin typeface="+mj-lt"/>
              </a:endParaRPr>
            </a:p>
          </p:txBody>
        </p:sp>
        <p:sp>
          <p:nvSpPr>
            <p:cNvPr id="10" name="TextBox 9"/>
            <p:cNvSpPr txBox="1"/>
            <p:nvPr/>
          </p:nvSpPr>
          <p:spPr>
            <a:xfrm>
              <a:off x="4499992" y="3933056"/>
              <a:ext cx="864096" cy="400110"/>
            </a:xfrm>
            <a:prstGeom prst="rect">
              <a:avLst/>
            </a:prstGeom>
            <a:noFill/>
          </p:spPr>
          <p:txBody>
            <a:bodyPr wrap="square" rtlCol="0" anchor="b">
              <a:spAutoFit/>
            </a:bodyPr>
            <a:lstStyle/>
            <a:p>
              <a:r>
                <a:rPr lang="zh-CN" altLang="en-US" sz="2000" dirty="0" smtClean="0">
                  <a:latin typeface="+mj-lt"/>
                </a:rPr>
                <a:t>效力</a:t>
              </a:r>
              <a:r>
                <a:rPr lang="en-US" altLang="zh-CN" sz="2000" baseline="-25000" dirty="0" smtClean="0">
                  <a:latin typeface="+mj-lt"/>
                </a:rPr>
                <a:t>3</a:t>
              </a:r>
              <a:endParaRPr lang="zh-CN" altLang="en-US" sz="2000" baseline="-25000" dirty="0">
                <a:latin typeface="+mj-lt"/>
              </a:endParaRPr>
            </a:p>
          </p:txBody>
        </p:sp>
        <p:sp>
          <p:nvSpPr>
            <p:cNvPr id="11" name="TextBox 10"/>
            <p:cNvSpPr txBox="1"/>
            <p:nvPr/>
          </p:nvSpPr>
          <p:spPr>
            <a:xfrm>
              <a:off x="5652120" y="3933056"/>
              <a:ext cx="864096" cy="400110"/>
            </a:xfrm>
            <a:prstGeom prst="rect">
              <a:avLst/>
            </a:prstGeom>
            <a:noFill/>
          </p:spPr>
          <p:txBody>
            <a:bodyPr wrap="square" rtlCol="0" anchor="b">
              <a:spAutoFit/>
            </a:bodyPr>
            <a:lstStyle/>
            <a:p>
              <a:r>
                <a:rPr lang="zh-CN" altLang="en-US" sz="2000" dirty="0" smtClean="0">
                  <a:latin typeface="+mj-lt"/>
                </a:rPr>
                <a:t>于</a:t>
              </a:r>
              <a:r>
                <a:rPr lang="en-US" altLang="zh-CN" sz="2000" baseline="-25000" dirty="0" smtClean="0">
                  <a:latin typeface="+mj-lt"/>
                </a:rPr>
                <a:t>4</a:t>
              </a:r>
              <a:endParaRPr lang="zh-CN" altLang="en-US" sz="2000" baseline="-25000" dirty="0">
                <a:latin typeface="+mj-lt"/>
              </a:endParaRPr>
            </a:p>
          </p:txBody>
        </p:sp>
        <p:sp>
          <p:nvSpPr>
            <p:cNvPr id="12" name="TextBox 11"/>
            <p:cNvSpPr txBox="1"/>
            <p:nvPr/>
          </p:nvSpPr>
          <p:spPr>
            <a:xfrm>
              <a:off x="6516216" y="3933056"/>
              <a:ext cx="1584176" cy="400110"/>
            </a:xfrm>
            <a:prstGeom prst="rect">
              <a:avLst/>
            </a:prstGeom>
            <a:noFill/>
          </p:spPr>
          <p:txBody>
            <a:bodyPr wrap="square" rtlCol="0" anchor="b">
              <a:spAutoFit/>
            </a:bodyPr>
            <a:lstStyle/>
            <a:p>
              <a:r>
                <a:rPr lang="zh-CN" altLang="en-US" sz="2000" dirty="0" smtClean="0">
                  <a:latin typeface="+mj-lt"/>
                </a:rPr>
                <a:t>利物浦队</a:t>
              </a:r>
              <a:r>
                <a:rPr lang="en-US" altLang="zh-CN" sz="2000" baseline="-25000" dirty="0" smtClean="0">
                  <a:latin typeface="+mj-lt"/>
                </a:rPr>
                <a:t>5</a:t>
              </a:r>
              <a:endParaRPr lang="zh-CN" altLang="en-US" sz="2000" baseline="-25000" dirty="0">
                <a:latin typeface="+mj-lt"/>
              </a:endParaRPr>
            </a:p>
          </p:txBody>
        </p:sp>
        <p:sp>
          <p:nvSpPr>
            <p:cNvPr id="13" name="TextBox 12"/>
            <p:cNvSpPr txBox="1"/>
            <p:nvPr/>
          </p:nvSpPr>
          <p:spPr>
            <a:xfrm>
              <a:off x="8172400" y="3933056"/>
              <a:ext cx="792088" cy="400110"/>
            </a:xfrm>
            <a:prstGeom prst="rect">
              <a:avLst/>
            </a:prstGeom>
            <a:noFill/>
          </p:spPr>
          <p:txBody>
            <a:bodyPr wrap="square" rtlCol="0" anchor="b">
              <a:spAutoFit/>
            </a:bodyPr>
            <a:lstStyle/>
            <a:p>
              <a:r>
                <a:rPr lang="zh-CN" altLang="en-US" sz="2000" dirty="0" smtClean="0">
                  <a:latin typeface="+mj-lt"/>
                </a:rPr>
                <a:t>。</a:t>
              </a:r>
              <a:r>
                <a:rPr lang="en-US" altLang="zh-CN" sz="2000" baseline="-25000" dirty="0" smtClean="0">
                  <a:latin typeface="+mj-lt"/>
                </a:rPr>
                <a:t>6</a:t>
              </a:r>
              <a:endParaRPr lang="zh-CN" altLang="en-US" sz="2000" baseline="-25000" dirty="0">
                <a:latin typeface="+mj-lt"/>
              </a:endParaRPr>
            </a:p>
          </p:txBody>
        </p:sp>
        <p:sp>
          <p:nvSpPr>
            <p:cNvPr id="14" name="TextBox 13"/>
            <p:cNvSpPr txBox="1"/>
            <p:nvPr/>
          </p:nvSpPr>
          <p:spPr>
            <a:xfrm>
              <a:off x="1187624" y="3933056"/>
              <a:ext cx="864096" cy="400110"/>
            </a:xfrm>
            <a:prstGeom prst="rect">
              <a:avLst/>
            </a:prstGeom>
            <a:noFill/>
          </p:spPr>
          <p:txBody>
            <a:bodyPr wrap="square" rtlCol="0" anchor="b">
              <a:spAutoFit/>
            </a:bodyPr>
            <a:lstStyle/>
            <a:p>
              <a:r>
                <a:rPr lang="en-US" altLang="zh-CN" sz="2000" dirty="0" smtClean="0">
                  <a:latin typeface="+mj-lt"/>
                </a:rPr>
                <a:t>$</a:t>
              </a:r>
              <a:r>
                <a:rPr lang="en-US" altLang="zh-CN" sz="2000" baseline="-25000" dirty="0" smtClean="0">
                  <a:latin typeface="+mj-lt"/>
                </a:rPr>
                <a:t>0</a:t>
              </a:r>
              <a:endParaRPr lang="zh-CN" altLang="en-US" sz="2000" baseline="-25000" dirty="0">
                <a:latin typeface="+mj-lt"/>
              </a:endParaRPr>
            </a:p>
          </p:txBody>
        </p:sp>
        <p:sp>
          <p:nvSpPr>
            <p:cNvPr id="15" name="TextBox 14"/>
            <p:cNvSpPr txBox="1"/>
            <p:nvPr/>
          </p:nvSpPr>
          <p:spPr>
            <a:xfrm>
              <a:off x="3491880" y="2924944"/>
              <a:ext cx="432048"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SUB</a:t>
              </a:r>
              <a:endParaRPr lang="zh-CN" altLang="en-US" sz="1500" b="1" dirty="0" smtClean="0">
                <a:solidFill>
                  <a:srgbClr val="0000FF"/>
                </a:solidFill>
              </a:endParaRPr>
            </a:p>
          </p:txBody>
        </p:sp>
        <p:sp>
          <p:nvSpPr>
            <p:cNvPr id="16" name="上弧形箭头 15"/>
            <p:cNvSpPr/>
            <p:nvPr/>
          </p:nvSpPr>
          <p:spPr bwMode="auto">
            <a:xfrm flipH="1">
              <a:off x="3563888" y="3429000"/>
              <a:ext cx="1296144"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17" name="TextBox 16"/>
            <p:cNvSpPr txBox="1"/>
            <p:nvPr/>
          </p:nvSpPr>
          <p:spPr>
            <a:xfrm>
              <a:off x="3851920" y="3326795"/>
              <a:ext cx="648072"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VMOD</a:t>
              </a:r>
              <a:endParaRPr lang="zh-CN" altLang="en-US" sz="1500" b="1" dirty="0" smtClean="0">
                <a:solidFill>
                  <a:srgbClr val="0000FF"/>
                </a:solidFill>
              </a:endParaRPr>
            </a:p>
          </p:txBody>
        </p:sp>
        <p:sp>
          <p:nvSpPr>
            <p:cNvPr id="18" name="上弧形箭头 17"/>
            <p:cNvSpPr/>
            <p:nvPr/>
          </p:nvSpPr>
          <p:spPr bwMode="auto">
            <a:xfrm>
              <a:off x="5004048" y="3429000"/>
              <a:ext cx="936104"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19" name="TextBox 18"/>
            <p:cNvSpPr txBox="1"/>
            <p:nvPr/>
          </p:nvSpPr>
          <p:spPr>
            <a:xfrm>
              <a:off x="5220072" y="3326795"/>
              <a:ext cx="648072"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VMOD</a:t>
              </a:r>
              <a:endParaRPr lang="zh-CN" altLang="en-US" sz="1500" b="1" dirty="0" smtClean="0">
                <a:solidFill>
                  <a:srgbClr val="0000FF"/>
                </a:solidFill>
              </a:endParaRPr>
            </a:p>
          </p:txBody>
        </p:sp>
        <p:sp>
          <p:nvSpPr>
            <p:cNvPr id="20" name="上弧形箭头 19"/>
            <p:cNvSpPr/>
            <p:nvPr/>
          </p:nvSpPr>
          <p:spPr bwMode="auto">
            <a:xfrm>
              <a:off x="6012160" y="3429000"/>
              <a:ext cx="1152128"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21" name="TextBox 20"/>
            <p:cNvSpPr txBox="1"/>
            <p:nvPr/>
          </p:nvSpPr>
          <p:spPr>
            <a:xfrm>
              <a:off x="6281140" y="3299273"/>
              <a:ext cx="576064"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PMOD</a:t>
              </a:r>
              <a:endParaRPr lang="zh-CN" altLang="en-US" sz="1500" b="1" dirty="0" smtClean="0">
                <a:solidFill>
                  <a:srgbClr val="0000FF"/>
                </a:solidFill>
              </a:endParaRPr>
            </a:p>
          </p:txBody>
        </p:sp>
        <p:sp>
          <p:nvSpPr>
            <p:cNvPr id="22" name="上弧形箭头 21"/>
            <p:cNvSpPr/>
            <p:nvPr/>
          </p:nvSpPr>
          <p:spPr bwMode="auto">
            <a:xfrm>
              <a:off x="5004048" y="2708920"/>
              <a:ext cx="3312368" cy="1224136"/>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23" name="TextBox 22"/>
            <p:cNvSpPr txBox="1"/>
            <p:nvPr/>
          </p:nvSpPr>
          <p:spPr>
            <a:xfrm>
              <a:off x="6660232" y="2564904"/>
              <a:ext cx="216024"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P</a:t>
              </a:r>
              <a:endParaRPr lang="zh-CN" altLang="en-US" sz="1500" b="1" dirty="0" smtClean="0">
                <a:solidFill>
                  <a:srgbClr val="0000FF"/>
                </a:solidFill>
              </a:endParaRPr>
            </a:p>
          </p:txBody>
        </p:sp>
        <p:sp>
          <p:nvSpPr>
            <p:cNvPr id="24" name="上弧形箭头 23"/>
            <p:cNvSpPr/>
            <p:nvPr/>
          </p:nvSpPr>
          <p:spPr bwMode="auto">
            <a:xfrm>
              <a:off x="1331640" y="2564904"/>
              <a:ext cx="3672408" cy="1368152"/>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25" name="TextBox 24"/>
            <p:cNvSpPr txBox="1"/>
            <p:nvPr/>
          </p:nvSpPr>
          <p:spPr>
            <a:xfrm>
              <a:off x="2843808" y="2420888"/>
              <a:ext cx="576064" cy="246221"/>
            </a:xfrm>
            <a:prstGeom prst="rect">
              <a:avLst/>
            </a:prstGeom>
            <a:solidFill>
              <a:schemeClr val="bg1">
                <a:alpha val="79000"/>
              </a:schemeClr>
            </a:solidFill>
          </p:spPr>
          <p:txBody>
            <a:bodyPr wrap="none" lIns="36000" tIns="0" rIns="36000" bIns="0" rtlCol="0">
              <a:noAutofit/>
            </a:bodyPr>
            <a:lstStyle/>
            <a:p>
              <a:r>
                <a:rPr lang="en-US" altLang="zh-CN" sz="1500" b="1" dirty="0" smtClean="0">
                  <a:solidFill>
                    <a:srgbClr val="0000FF"/>
                  </a:solidFill>
                </a:rPr>
                <a:t>ROOT</a:t>
              </a:r>
              <a:endParaRPr lang="zh-CN" altLang="en-US" sz="1500" b="1" dirty="0">
                <a:solidFill>
                  <a:srgbClr val="0000FF"/>
                </a:solidFill>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依存句法分析的研究现状</a:t>
            </a:r>
          </a:p>
        </p:txBody>
      </p:sp>
      <p:sp>
        <p:nvSpPr>
          <p:cNvPr id="39939" name="Rectangle 3"/>
          <p:cNvSpPr>
            <a:spLocks noGrp="1" noChangeArrowheads="1"/>
          </p:cNvSpPr>
          <p:nvPr>
            <p:ph type="body" idx="1"/>
          </p:nvPr>
        </p:nvSpPr>
        <p:spPr/>
        <p:txBody>
          <a:bodyPr/>
          <a:lstStyle/>
          <a:p>
            <a:r>
              <a:rPr lang="zh-CN" altLang="en-US" sz="2400" dirty="0" smtClean="0">
                <a:latin typeface="+mj-lt"/>
                <a:ea typeface="微软雅黑" pitchFamily="34" charset="-122"/>
              </a:rPr>
              <a:t>基于图的方法：将依存分析问题看成从一个有向多重完全图中搜索概率最大的依存树。</a:t>
            </a:r>
            <a:endParaRPr lang="en-US" altLang="zh-CN" sz="2400" dirty="0" smtClean="0">
              <a:latin typeface="+mj-lt"/>
              <a:ea typeface="微软雅黑" pitchFamily="34" charset="-122"/>
            </a:endParaRPr>
          </a:p>
          <a:p>
            <a:pPr lvl="1"/>
            <a:r>
              <a:rPr lang="zh-CN" altLang="en-US" sz="2000" dirty="0" smtClean="0">
                <a:latin typeface="+mj-lt"/>
                <a:ea typeface="微软雅黑" pitchFamily="34" charset="-122"/>
              </a:rPr>
              <a:t>更复杂的基于动态规划的解码算法，以利用高阶子树特征</a:t>
            </a:r>
            <a:endParaRPr lang="en-US" altLang="zh-CN" sz="2000" dirty="0" smtClean="0">
              <a:latin typeface="+mj-lt"/>
              <a:ea typeface="微软雅黑" pitchFamily="34" charset="-122"/>
            </a:endParaRPr>
          </a:p>
          <a:p>
            <a:r>
              <a:rPr lang="zh-CN" altLang="en-US" sz="2400" dirty="0" smtClean="0">
                <a:latin typeface="+mj-lt"/>
                <a:ea typeface="微软雅黑" pitchFamily="34" charset="-122"/>
              </a:rPr>
              <a:t>基于转移的方法</a:t>
            </a:r>
            <a:r>
              <a:rPr lang="en-US" altLang="zh-CN" sz="2400" dirty="0" smtClean="0">
                <a:latin typeface="+mj-lt"/>
                <a:ea typeface="微软雅黑" pitchFamily="34" charset="-122"/>
              </a:rPr>
              <a:t>: </a:t>
            </a:r>
            <a:r>
              <a:rPr lang="zh-CN" altLang="en-US" sz="2400" dirty="0" smtClean="0">
                <a:latin typeface="+mj-lt"/>
                <a:ea typeface="微软雅黑" pitchFamily="34" charset="-122"/>
              </a:rPr>
              <a:t>将依存分析问题看成构建概率最大的动作序列。</a:t>
            </a:r>
            <a:endParaRPr lang="en-US" altLang="zh-CN" sz="2400" dirty="0" smtClean="0">
              <a:latin typeface="+mj-lt"/>
              <a:ea typeface="微软雅黑" pitchFamily="34" charset="-122"/>
            </a:endParaRPr>
          </a:p>
          <a:p>
            <a:pPr lvl="1"/>
            <a:r>
              <a:rPr lang="zh-CN" altLang="en-US" sz="2000" dirty="0" smtClean="0">
                <a:latin typeface="+mj-lt"/>
                <a:ea typeface="微软雅黑" pitchFamily="34" charset="-122"/>
              </a:rPr>
              <a:t>利用更复杂的子树特征</a:t>
            </a:r>
            <a:endParaRPr lang="en-US" altLang="zh-CN" sz="2000" dirty="0" smtClean="0">
              <a:latin typeface="+mj-lt"/>
              <a:ea typeface="微软雅黑" pitchFamily="34" charset="-122"/>
            </a:endParaRPr>
          </a:p>
          <a:p>
            <a:pPr lvl="1"/>
            <a:r>
              <a:rPr lang="zh-CN" altLang="en-US" sz="2000" dirty="0" smtClean="0">
                <a:latin typeface="+mj-lt"/>
                <a:ea typeface="微软雅黑" pitchFamily="34" charset="-122"/>
              </a:rPr>
              <a:t>扩大搜索空间：贪心搜索</a:t>
            </a:r>
            <a:r>
              <a:rPr lang="en-US" altLang="zh-CN" sz="2000" dirty="0" smtClean="0">
                <a:latin typeface="+mj-lt"/>
                <a:ea typeface="微软雅黑" pitchFamily="34" charset="-122"/>
              </a:rPr>
              <a:t> → </a:t>
            </a:r>
            <a:r>
              <a:rPr lang="zh-CN" altLang="en-US" sz="2000" dirty="0" smtClean="0">
                <a:latin typeface="+mj-lt"/>
                <a:ea typeface="微软雅黑" pitchFamily="34" charset="-122"/>
              </a:rPr>
              <a:t>柱搜索 </a:t>
            </a:r>
            <a:r>
              <a:rPr lang="en-US" altLang="zh-CN" sz="2000" dirty="0" smtClean="0">
                <a:ea typeface="微软雅黑" pitchFamily="34" charset="-122"/>
              </a:rPr>
              <a:t>→ </a:t>
            </a:r>
            <a:r>
              <a:rPr lang="zh-CN" altLang="en-US" sz="2000" dirty="0" smtClean="0">
                <a:ea typeface="微软雅黑" pitchFamily="34" charset="-122"/>
              </a:rPr>
              <a:t>动态规划 </a:t>
            </a:r>
            <a:endParaRPr lang="en-US" altLang="zh-CN" sz="2000" dirty="0" smtClean="0">
              <a:latin typeface="+mj-lt"/>
              <a:ea typeface="微软雅黑" pitchFamily="34" charset="-122"/>
            </a:endParaRPr>
          </a:p>
          <a:p>
            <a:r>
              <a:rPr lang="zh-CN" altLang="en-US" sz="2400" dirty="0" smtClean="0">
                <a:latin typeface="+mj-lt"/>
                <a:ea typeface="微软雅黑" pitchFamily="34" charset="-122"/>
              </a:rPr>
              <a:t>融合方法：融合基于转移和基于图的方法。</a:t>
            </a:r>
            <a:endParaRPr lang="en-US" altLang="zh-CN" sz="2400" dirty="0" smtClean="0">
              <a:latin typeface="+mj-lt"/>
              <a:ea typeface="微软雅黑" pitchFamily="34" charset="-122"/>
            </a:endParaRPr>
          </a:p>
          <a:p>
            <a:r>
              <a:rPr lang="zh-CN" altLang="en-US" sz="2400" dirty="0" smtClean="0">
                <a:latin typeface="+mj-lt"/>
                <a:ea typeface="微软雅黑" pitchFamily="34" charset="-122"/>
              </a:rPr>
              <a:t>利用未标注数据的半指导方法</a:t>
            </a:r>
            <a:endParaRPr lang="en-US" altLang="zh-CN" sz="2400" dirty="0" smtClean="0">
              <a:latin typeface="+mj-lt"/>
              <a:ea typeface="微软雅黑" pitchFamily="34" charset="-122"/>
            </a:endParaRPr>
          </a:p>
          <a:p>
            <a:pPr lvl="1"/>
            <a:r>
              <a:rPr lang="zh-CN" altLang="en-US" sz="2000" dirty="0" smtClean="0">
                <a:latin typeface="+mj-lt"/>
                <a:ea typeface="微软雅黑" pitchFamily="34" charset="-122"/>
              </a:rPr>
              <a:t>利用未标注文本挖掘词类、子树信息；双语对齐文本；自学习</a:t>
            </a:r>
            <a:endParaRPr lang="en-US" altLang="zh-CN" sz="2000" dirty="0" smtClean="0">
              <a:latin typeface="+mj-lt"/>
              <a:ea typeface="微软雅黑" pitchFamily="34" charset="-122"/>
            </a:endParaRPr>
          </a:p>
          <a:p>
            <a:endParaRPr lang="en-US" altLang="zh-CN" sz="2400" dirty="0" smtClean="0">
              <a:latin typeface="+mj-lt"/>
              <a:ea typeface="微软雅黑" pitchFamily="34" charset="-122"/>
            </a:endParaRPr>
          </a:p>
          <a:p>
            <a:pPr lvl="1"/>
            <a:endParaRPr lang="en-US" altLang="zh-CN" sz="20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依存句法分析的</a:t>
            </a:r>
            <a:r>
              <a:rPr lang="zh-CN" altLang="en-US" sz="3600" b="1" dirty="0">
                <a:latin typeface="微软雅黑" pitchFamily="34" charset="-122"/>
                <a:ea typeface="微软雅黑" pitchFamily="34" charset="-122"/>
              </a:rPr>
              <a:t>挑</a:t>
            </a:r>
            <a:r>
              <a:rPr lang="zh-CN" altLang="en-US" sz="3600" b="1" dirty="0" smtClean="0">
                <a:latin typeface="微软雅黑" pitchFamily="34" charset="-122"/>
                <a:ea typeface="微软雅黑" pitchFamily="34" charset="-122"/>
              </a:rPr>
              <a:t>战和前景</a:t>
            </a:r>
          </a:p>
        </p:txBody>
      </p:sp>
      <p:sp>
        <p:nvSpPr>
          <p:cNvPr id="39939" name="Rectangle 3"/>
          <p:cNvSpPr>
            <a:spLocks noGrp="1" noChangeArrowheads="1"/>
          </p:cNvSpPr>
          <p:nvPr>
            <p:ph type="body" idx="1"/>
          </p:nvPr>
        </p:nvSpPr>
        <p:spPr/>
        <p:txBody>
          <a:bodyPr/>
          <a:lstStyle/>
          <a:p>
            <a:r>
              <a:rPr lang="zh-CN" altLang="en-US" sz="2400" dirty="0" smtClean="0">
                <a:latin typeface="+mj-lt"/>
                <a:ea typeface="微软雅黑" pitchFamily="34" charset="-122"/>
              </a:rPr>
              <a:t>提高依存句法分析的精度，从文本中挖掘出可信的知识。</a:t>
            </a:r>
            <a:endParaRPr lang="en-US" altLang="zh-CN" sz="2400" dirty="0" smtClean="0">
              <a:latin typeface="+mj-lt"/>
              <a:ea typeface="微软雅黑" pitchFamily="34" charset="-122"/>
            </a:endParaRPr>
          </a:p>
          <a:p>
            <a:r>
              <a:rPr lang="zh-CN" altLang="en-US" sz="2400" dirty="0">
                <a:latin typeface="+mj-lt"/>
                <a:ea typeface="微软雅黑" pitchFamily="34" charset="-122"/>
              </a:rPr>
              <a:t>提</a:t>
            </a:r>
            <a:r>
              <a:rPr lang="zh-CN" altLang="en-US" sz="2400" dirty="0" smtClean="0">
                <a:latin typeface="+mj-lt"/>
                <a:ea typeface="微软雅黑" pitchFamily="34" charset="-122"/>
              </a:rPr>
              <a:t>高依存句法分析的效率，以适应海量互联网文本。</a:t>
            </a:r>
            <a:endParaRPr lang="en-US" altLang="zh-CN" sz="2400" dirty="0" smtClean="0">
              <a:latin typeface="+mj-lt"/>
              <a:ea typeface="微软雅黑" pitchFamily="34" charset="-122"/>
            </a:endParaRPr>
          </a:p>
          <a:p>
            <a:r>
              <a:rPr lang="zh-CN" altLang="en-US" sz="2400" dirty="0">
                <a:latin typeface="+mj-lt"/>
                <a:ea typeface="微软雅黑" pitchFamily="34" charset="-122"/>
              </a:rPr>
              <a:t>依存句法分</a:t>
            </a:r>
            <a:r>
              <a:rPr lang="zh-CN" altLang="en-US" sz="2400" dirty="0" smtClean="0">
                <a:latin typeface="+mj-lt"/>
                <a:ea typeface="微软雅黑" pitchFamily="34" charset="-122"/>
              </a:rPr>
              <a:t>析的领域移植问题，提高依存句法分析面对开放的网络文本的准确率。</a:t>
            </a:r>
            <a:endParaRPr lang="en-US" altLang="zh-CN" sz="2400" dirty="0" smtClean="0">
              <a:latin typeface="+mj-lt"/>
              <a:ea typeface="微软雅黑" pitchFamily="34" charset="-122"/>
            </a:endParaRPr>
          </a:p>
          <a:p>
            <a:r>
              <a:rPr lang="zh-CN" altLang="en-US" sz="2400" dirty="0">
                <a:latin typeface="+mj-lt"/>
                <a:ea typeface="微软雅黑" pitchFamily="34" charset="-122"/>
              </a:rPr>
              <a:t>语言相</a:t>
            </a:r>
            <a:r>
              <a:rPr lang="zh-CN" altLang="en-US" sz="2400" dirty="0" smtClean="0">
                <a:latin typeface="+mj-lt"/>
                <a:ea typeface="微软雅黑" pitchFamily="34" charset="-122"/>
              </a:rPr>
              <a:t>关的依存句法分析，充分利用语言相关的特点，提高面对特定语言的依存句法分析的准确率。</a:t>
            </a:r>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000" dirty="0" smtClean="0">
              <a:latin typeface="+mj-lt"/>
              <a:ea typeface="微软雅黑" pitchFamily="34" charset="-122"/>
            </a:endParaRPr>
          </a:p>
          <a:p>
            <a:endParaRPr lang="en-US" altLang="zh-CN" sz="2400" dirty="0" smtClean="0">
              <a:latin typeface="+mj-lt"/>
              <a:ea typeface="微软雅黑" pitchFamily="34" charset="-122"/>
            </a:endParaRPr>
          </a:p>
          <a:p>
            <a:pPr lvl="1"/>
            <a:endParaRPr lang="en-US" altLang="zh-CN" sz="20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微软雅黑" pitchFamily="34" charset="-122"/>
              <a:ea typeface="微软雅黑" pitchFamily="34" charset="-122"/>
            </a:endParaRPr>
          </a:p>
        </p:txBody>
      </p:sp>
    </p:spTree>
    <p:extLst>
      <p:ext uri="{BB962C8B-B14F-4D97-AF65-F5344CB8AC3E}">
        <p14:creationId xmlns:p14="http://schemas.microsoft.com/office/powerpoint/2010/main" xmlns="" val="1316292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本课题主要研究内容</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3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汉语词性与依存句法分析</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联合模型</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5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基于准同步文法的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多树库融合方法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en-US" altLang="zh-CN" sz="1600" b="1" dirty="0" smtClean="0">
                <a:latin typeface="微软雅黑" pitchFamily="34" charset="-122"/>
                <a:ea typeface="微软雅黑" pitchFamily="34" charset="-122"/>
                <a:cs typeface="Times New Roman" pitchFamily="18" charset="0"/>
              </a:rPr>
              <a:t>2 </a:t>
            </a:r>
            <a:r>
              <a:rPr lang="zh-CN" altLang="en-US" sz="1600" b="1" dirty="0" smtClean="0">
                <a:latin typeface="微软雅黑" pitchFamily="34" charset="-122"/>
                <a:ea typeface="微软雅黑" pitchFamily="34" charset="-122"/>
                <a:cs typeface="Times New Roman" pitchFamily="18" charset="0"/>
              </a:rPr>
              <a:t>基于柱搜索和标点的快速</a:t>
            </a:r>
            <a:endParaRPr lang="en-US" altLang="zh-CN" sz="1600" b="1" dirty="0" smtClean="0">
              <a:latin typeface="微软雅黑" pitchFamily="34" charset="-122"/>
              <a:ea typeface="微软雅黑" pitchFamily="34" charset="-122"/>
              <a:cs typeface="Times New Roman" pitchFamily="18" charset="0"/>
            </a:endParaRPr>
          </a:p>
          <a:p>
            <a:pPr algn="ctr" eaLnBrk="0" hangingPunct="0"/>
            <a:r>
              <a:rPr lang="zh-CN" altLang="en-US" sz="1600" b="1" dirty="0" smtClean="0">
                <a:latin typeface="微软雅黑" pitchFamily="34" charset="-122"/>
                <a:ea typeface="微软雅黑" pitchFamily="34" charset="-122"/>
                <a:cs typeface="Times New Roman" pitchFamily="18" charset="0"/>
              </a:rPr>
              <a:t>高阶依存句法分析方法 </a:t>
            </a:r>
            <a:endParaRPr lang="zh-CN" altLang="en-US" sz="1600" b="1" dirty="0">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4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面向联合模型的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分离被动进取训练算法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3" name="Rectangle 43"/>
          <p:cNvSpPr>
            <a:spLocks noChangeArrowheads="1"/>
          </p:cNvSpPr>
          <p:nvPr/>
        </p:nvSpPr>
        <p:spPr bwMode="auto">
          <a:xfrm>
            <a:off x="288032" y="3198687"/>
            <a:ext cx="104360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1</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 概述</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4" name="Rectangle 43"/>
          <p:cNvSpPr>
            <a:spLocks noChangeArrowheads="1"/>
          </p:cNvSpPr>
          <p:nvPr/>
        </p:nvSpPr>
        <p:spPr bwMode="auto">
          <a:xfrm>
            <a:off x="7812360" y="3197736"/>
            <a:ext cx="864096"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总结</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15" name="肘形连接符 14"/>
          <p:cNvCxnSpPr>
            <a:stCxn id="18471" idx="3"/>
            <a:endCxn id="14" idx="1"/>
          </p:cNvCxnSpPr>
          <p:nvPr/>
        </p:nvCxnSpPr>
        <p:spPr>
          <a:xfrm flipV="1">
            <a:off x="7308304" y="3521772"/>
            <a:ext cx="504056" cy="818"/>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18" name="肘形连接符 17"/>
          <p:cNvCxnSpPr>
            <a:stCxn id="13" idx="3"/>
            <a:endCxn id="18475" idx="1"/>
          </p:cNvCxnSpPr>
          <p:nvPr/>
        </p:nvCxnSpPr>
        <p:spPr>
          <a:xfrm flipV="1">
            <a:off x="1331640" y="3522117"/>
            <a:ext cx="504056" cy="606"/>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29" name="肘形连接符 28"/>
          <p:cNvCxnSpPr>
            <a:stCxn id="55305" idx="3"/>
            <a:endCxn id="14" idx="1"/>
          </p:cNvCxnSpPr>
          <p:nvPr/>
        </p:nvCxnSpPr>
        <p:spPr bwMode="auto">
          <a:xfrm>
            <a:off x="4716016" y="2268191"/>
            <a:ext cx="3096344" cy="1253581"/>
          </a:xfrm>
          <a:prstGeom prst="bentConnector3">
            <a:avLst>
              <a:gd name="adj1" fmla="val 91098"/>
            </a:avLst>
          </a:prstGeom>
          <a:solidFill>
            <a:srgbClr val="FFFFFF">
              <a:alpha val="0"/>
            </a:srgbClr>
          </a:solidFill>
          <a:ln w="9525">
            <a:solidFill>
              <a:schemeClr val="bg1">
                <a:lumMod val="50000"/>
              </a:schemeClr>
            </a:solidFill>
            <a:miter lim="800000"/>
            <a:headEnd/>
            <a:tailEnd/>
          </a:ln>
        </p:spPr>
      </p:cxnSp>
      <p:cxnSp>
        <p:nvCxnSpPr>
          <p:cNvPr id="32" name="肘形连接符 31"/>
          <p:cNvCxnSpPr>
            <a:stCxn id="55304" idx="3"/>
            <a:endCxn id="14" idx="1"/>
          </p:cNvCxnSpPr>
          <p:nvPr/>
        </p:nvCxnSpPr>
        <p:spPr bwMode="auto">
          <a:xfrm flipV="1">
            <a:off x="4716016" y="3521772"/>
            <a:ext cx="3096344" cy="1368497"/>
          </a:xfrm>
          <a:prstGeom prst="bentConnector3">
            <a:avLst>
              <a:gd name="adj1" fmla="val 91139"/>
            </a:avLst>
          </a:prstGeom>
          <a:solidFill>
            <a:srgbClr val="FFFFFF">
              <a:alpha val="0"/>
            </a:srgbClr>
          </a:solidFill>
          <a:ln w="9525">
            <a:solidFill>
              <a:schemeClr val="bg1">
                <a:lumMod val="50000"/>
              </a:schemeClr>
            </a:solidFill>
            <a:miter lim="800000"/>
            <a:headEnd/>
            <a:tailEnd/>
          </a:ln>
        </p:spPr>
      </p:cxnSp>
    </p:spTree>
    <p:extLst>
      <p:ext uri="{BB962C8B-B14F-4D97-AF65-F5344CB8AC3E}">
        <p14:creationId xmlns:p14="http://schemas.microsoft.com/office/powerpoint/2010/main" xmlns="" val="14560272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2800" b="1" dirty="0" smtClean="0">
                <a:latin typeface="微软雅黑" pitchFamily="34" charset="-122"/>
                <a:ea typeface="微软雅黑" pitchFamily="34" charset="-122"/>
              </a:rPr>
              <a:t>基于柱搜索和标点的快速高阶依存句法分析方法</a:t>
            </a:r>
          </a:p>
        </p:txBody>
      </p:sp>
      <p:sp>
        <p:nvSpPr>
          <p:cNvPr id="2" name="内容占位符 1"/>
          <p:cNvSpPr>
            <a:spLocks noGrp="1"/>
          </p:cNvSpPr>
          <p:nvPr>
            <p:ph idx="1"/>
          </p:nvPr>
        </p:nvSpPr>
        <p:spPr/>
        <p:txBody>
          <a:bodyPr/>
          <a:lstStyle/>
          <a:p>
            <a:r>
              <a:rPr lang="zh-CN" altLang="en-US" sz="2400" dirty="0" smtClean="0">
                <a:latin typeface="微软雅黑" pitchFamily="34" charset="-122"/>
                <a:ea typeface="微软雅黑" pitchFamily="34" charset="-122"/>
              </a:rPr>
              <a:t>基于柱搜索的高阶依存句法分析</a:t>
            </a:r>
            <a:endParaRPr lang="en-US" altLang="zh-CN" sz="2400" dirty="0" smtClean="0">
              <a:latin typeface="微软雅黑" pitchFamily="34" charset="-122"/>
              <a:ea typeface="微软雅黑" pitchFamily="34" charset="-122"/>
            </a:endParaRPr>
          </a:p>
          <a:p>
            <a:r>
              <a:rPr lang="zh-CN" altLang="en-US" sz="2400" dirty="0">
                <a:latin typeface="微软雅黑" pitchFamily="34" charset="-122"/>
                <a:ea typeface="微软雅黑" pitchFamily="34" charset="-122"/>
              </a:rPr>
              <a:t>基</a:t>
            </a:r>
            <a:r>
              <a:rPr lang="zh-CN" altLang="en-US" sz="2400" dirty="0" smtClean="0">
                <a:latin typeface="微软雅黑" pitchFamily="34" charset="-122"/>
                <a:ea typeface="微软雅黑" pitchFamily="34" charset="-122"/>
              </a:rPr>
              <a:t>于标点的长句分短句方法</a:t>
            </a:r>
            <a:endParaRPr lang="en-US" altLang="zh-CN" sz="2400" dirty="0" smtClean="0">
              <a:latin typeface="微软雅黑" pitchFamily="34" charset="-122"/>
              <a:ea typeface="微软雅黑" pitchFamily="34" charset="-122"/>
            </a:endParaRPr>
          </a:p>
          <a:p>
            <a:r>
              <a:rPr lang="zh-CN" altLang="en-US" sz="2400" dirty="0">
                <a:latin typeface="微软雅黑" pitchFamily="34" charset="-122"/>
                <a:ea typeface="微软雅黑" pitchFamily="34" charset="-122"/>
              </a:rPr>
              <a:t>实</a:t>
            </a:r>
            <a:r>
              <a:rPr lang="zh-CN" altLang="en-US" sz="2400" dirty="0" smtClean="0">
                <a:latin typeface="微软雅黑" pitchFamily="34" charset="-122"/>
                <a:ea typeface="微软雅黑" pitchFamily="34" charset="-122"/>
              </a:rPr>
              <a:t>验结果</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小结</a:t>
            </a:r>
            <a:endParaRPr lang="zh-CN" altLang="en-US" sz="2400" dirty="0">
              <a:latin typeface="微软雅黑" pitchFamily="34" charset="-122"/>
              <a:ea typeface="微软雅黑" pitchFamily="34" charset="-122"/>
            </a:endParaRPr>
          </a:p>
        </p:txBody>
      </p:sp>
    </p:spTree>
    <p:extLst>
      <p:ext uri="{BB962C8B-B14F-4D97-AF65-F5344CB8AC3E}">
        <p14:creationId xmlns:p14="http://schemas.microsoft.com/office/powerpoint/2010/main" xmlns="" val="9675147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468313" y="1844675"/>
            <a:ext cx="8197515" cy="775323"/>
          </a:xfrm>
          <a:noFill/>
          <a:ln w="9525">
            <a:noFill/>
            <a:miter lim="800000"/>
            <a:headEnd/>
            <a:tailEnd/>
          </a:ln>
          <a:effectLst/>
        </p:spPr>
        <p:txBody>
          <a:bodyPr vert="horz" wrap="square" lIns="91440" tIns="45720" rIns="91440" bIns="45720" numCol="1" anchor="t" anchorCtr="0" compatLnSpc="1">
            <a:prstTxWarp prst="textNoShape">
              <a:avLst/>
            </a:prstTxWarp>
          </a:bodyPr>
          <a:lstStyle/>
          <a:p>
            <a:r>
              <a:rPr lang="zh-CN" altLang="en-US" sz="2400" dirty="0">
                <a:latin typeface="+mj-lt"/>
                <a:ea typeface="微软雅黑" pitchFamily="34" charset="-122"/>
              </a:rPr>
              <a:t>一颗依存树的分值等于每条依存弧的分值之和，依存弧之间互相独立</a:t>
            </a:r>
            <a:r>
              <a:rPr lang="zh-CN" altLang="en-US" sz="2400" dirty="0" smtClean="0">
                <a:latin typeface="+mj-lt"/>
                <a:ea typeface="微软雅黑" pitchFamily="34" charset="-122"/>
              </a:rPr>
              <a:t>。</a:t>
            </a:r>
            <a:endParaRPr lang="en-US" altLang="zh-CN" sz="2400" dirty="0">
              <a:latin typeface="+mj-lt"/>
              <a:ea typeface="微软雅黑" pitchFamily="34" charset="-122"/>
            </a:endParaRPr>
          </a:p>
        </p:txBody>
      </p:sp>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一</a:t>
            </a:r>
            <a:r>
              <a:rPr lang="zh-CN" altLang="en-US" sz="3600" b="1" dirty="0" smtClean="0">
                <a:latin typeface="微软雅黑" pitchFamily="34" charset="-122"/>
                <a:ea typeface="微软雅黑" pitchFamily="34" charset="-122"/>
              </a:rPr>
              <a:t>阶依存句法分析模型</a:t>
            </a:r>
          </a:p>
        </p:txBody>
      </p:sp>
      <mc:AlternateContent xmlns:mc="http://schemas.openxmlformats.org/markup-compatibility/2006">
        <mc:Choice xmlns:a14="http://schemas.microsoft.com/office/drawing/2010/main" xmlns="" Requires="a14">
          <p:sp>
            <p:nvSpPr>
              <p:cNvPr id="17" name="TextBox 16"/>
              <p:cNvSpPr txBox="1"/>
              <p:nvPr/>
            </p:nvSpPr>
            <p:spPr>
              <a:xfrm>
                <a:off x="1979712" y="2636912"/>
                <a:ext cx="5256584" cy="8810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nor/>
                        </m:rPr>
                        <a:rPr lang="en-US" altLang="zh-CN" sz="2000" smtClean="0">
                          <a:latin typeface="Candara" pitchFamily="34" charset="0"/>
                          <a:ea typeface="Cambria Math" pitchFamily="18" charset="0"/>
                        </a:rPr>
                        <m:t>Score</m:t>
                      </m:r>
                      <m:d>
                        <m:dPr>
                          <m:ctrlPr>
                            <a:rPr lang="en-US" altLang="zh-CN" sz="2000" i="1">
                              <a:latin typeface="Cambria Math"/>
                              <a:ea typeface="Cambria Math" pitchFamily="18" charset="0"/>
                            </a:rPr>
                          </m:ctrlPr>
                        </m:dPr>
                        <m:e>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b="1" i="1">
                              <a:latin typeface="Cambria Math"/>
                              <a:ea typeface="微软雅黑" pitchFamily="34" charset="-122"/>
                            </a:rPr>
                            <m:t>𝒅</m:t>
                          </m:r>
                        </m:e>
                      </m:d>
                      <m:r>
                        <a:rPr lang="en-US" altLang="zh-CN" sz="2000" b="0" i="0" smtClean="0">
                          <a:latin typeface="Cambria Math"/>
                          <a:ea typeface="微软雅黑" pitchFamily="34" charset="-122"/>
                        </a:rPr>
                        <m:t>=</m:t>
                      </m:r>
                      <m:nary>
                        <m:naryPr>
                          <m:chr m:val="∑"/>
                          <m:supHide m:val="on"/>
                          <m:ctrlPr>
                            <a:rPr lang="en-US" altLang="zh-CN" sz="2000" i="1" smtClean="0">
                              <a:latin typeface="Cambria Math"/>
                              <a:ea typeface="微软雅黑" pitchFamily="34" charset="-122"/>
                            </a:rPr>
                          </m:ctrlPr>
                        </m:naryPr>
                        <m:sub>
                          <m:r>
                            <m:rPr>
                              <m:brk m:alnAt="7"/>
                            </m:rPr>
                            <a:rPr lang="en-US" altLang="zh-CN" sz="2000" b="0" i="1" smtClean="0">
                              <a:latin typeface="Cambria Math"/>
                              <a:ea typeface="微软雅黑" pitchFamily="34" charset="-122"/>
                            </a:rPr>
                            <m:t>{</m:t>
                          </m:r>
                          <m:d>
                            <m:dPr>
                              <m:ctrlPr>
                                <a:rPr lang="en-US" altLang="zh-CN" sz="2000" b="0" i="1" smtClean="0">
                                  <a:latin typeface="Cambria Math"/>
                                  <a:ea typeface="微软雅黑" pitchFamily="34" charset="-122"/>
                                </a:rPr>
                              </m:ctrlPr>
                            </m:dPr>
                            <m:e>
                              <m:r>
                                <m:rPr>
                                  <m:brk m:alnAt="7"/>
                                </m:rPr>
                                <a:rPr lang="en-US" altLang="zh-CN" sz="2000" b="0" i="1" smtClean="0">
                                  <a:latin typeface="Cambria Math"/>
                                  <a:ea typeface="微软雅黑" pitchFamily="34" charset="-122"/>
                                </a:rPr>
                                <m:t>h</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𝑚</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𝑙</m:t>
                              </m:r>
                            </m:e>
                          </m:d>
                          <m:r>
                            <m:rPr>
                              <m:brk m:alnAt="7"/>
                            </m:rPr>
                            <a:rPr lang="en-US" altLang="zh-CN" sz="2000" b="0" i="1" smtClean="0">
                              <a:latin typeface="Cambria Math"/>
                              <a:ea typeface="微软雅黑" pitchFamily="34" charset="-122"/>
                            </a:rPr>
                            <m:t>}</m:t>
                          </m:r>
                          <m:r>
                            <a:rPr lang="en-US" altLang="zh-CN" sz="2000" b="0" i="1" smtClean="0">
                              <a:latin typeface="Cambria Math"/>
                              <a:ea typeface="Cambria Math"/>
                            </a:rPr>
                            <m:t>⊂</m:t>
                          </m:r>
                          <m:r>
                            <a:rPr lang="en-US" altLang="zh-CN" sz="2000" b="1" i="1">
                              <a:latin typeface="Cambria Math"/>
                              <a:ea typeface="微软雅黑" pitchFamily="34" charset="-122"/>
                            </a:rPr>
                            <m:t>𝒅</m:t>
                          </m:r>
                        </m:sub>
                        <m:sup/>
                        <m:e>
                          <m:sSub>
                            <m:sSubPr>
                              <m:ctrlPr>
                                <a:rPr lang="en-US" altLang="zh-CN" sz="2000" i="1">
                                  <a:latin typeface="Cambria Math"/>
                                  <a:ea typeface="微软雅黑" pitchFamily="34" charset="-122"/>
                                </a:rPr>
                              </m:ctrlPr>
                            </m:sSubPr>
                            <m:e>
                              <m:r>
                                <m:rPr>
                                  <m:nor/>
                                </m:rPr>
                                <a:rPr lang="en-US" altLang="zh-CN" sz="2000">
                                  <a:latin typeface="Candara" pitchFamily="34" charset="0"/>
                                  <a:ea typeface="Cambria Math" pitchFamily="18" charset="0"/>
                                </a:rPr>
                                <m:t>Score</m:t>
                              </m:r>
                            </m:e>
                            <m:sub>
                              <m:r>
                                <a:rPr lang="en-US" altLang="zh-CN" sz="2000" i="1">
                                  <a:latin typeface="Cambria Math"/>
                                  <a:ea typeface="微软雅黑" pitchFamily="34" charset="-122"/>
                                </a:rPr>
                                <m:t>𝑑𝑒𝑝</m:t>
                              </m:r>
                            </m:sub>
                          </m:sSub>
                          <m:r>
                            <a:rPr lang="en-US" altLang="zh-CN" sz="2000" i="1">
                              <a:latin typeface="Cambria Math"/>
                              <a:ea typeface="微软雅黑" pitchFamily="34" charset="-122"/>
                            </a:rPr>
                            <m:t>(</m:t>
                          </m:r>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i="1">
                              <a:latin typeface="Cambria Math"/>
                              <a:ea typeface="微软雅黑" pitchFamily="34" charset="-122"/>
                            </a:rPr>
                            <m:t>𝑚</m:t>
                          </m:r>
                          <m:r>
                            <a:rPr lang="en-US" altLang="zh-CN" sz="2000" i="1">
                              <a:latin typeface="Cambria Math"/>
                              <a:ea typeface="微软雅黑" pitchFamily="34" charset="-122"/>
                            </a:rPr>
                            <m:t>,</m:t>
                          </m:r>
                          <m:r>
                            <a:rPr lang="en-US" altLang="zh-CN" sz="2000" i="1">
                              <a:latin typeface="Cambria Math"/>
                              <a:ea typeface="微软雅黑" pitchFamily="34" charset="-122"/>
                            </a:rPr>
                            <m:t>𝑙</m:t>
                          </m:r>
                          <m:r>
                            <a:rPr lang="en-US" altLang="zh-CN" sz="2000" i="1">
                              <a:latin typeface="Cambria Math"/>
                              <a:ea typeface="微软雅黑" pitchFamily="34" charset="-122"/>
                            </a:rPr>
                            <m:t>)</m:t>
                          </m:r>
                        </m:e>
                      </m:nary>
                    </m:oMath>
                  </m:oMathPara>
                </a14:m>
                <a:endParaRPr lang="zh-CN" altLang="en-US" sz="2000" dirty="0"/>
              </a:p>
            </p:txBody>
          </p:sp>
        </mc:Choice>
        <mc:Fallback>
          <p:sp>
            <p:nvSpPr>
              <p:cNvPr id="17" name="TextBox 16"/>
              <p:cNvSpPr txBox="1">
                <a:spLocks noRot="1" noChangeAspect="1" noMove="1" noResize="1" noEditPoints="1" noAdjustHandles="1" noChangeArrowheads="1" noChangeShapeType="1" noTextEdit="1"/>
              </p:cNvSpPr>
              <p:nvPr/>
            </p:nvSpPr>
            <p:spPr>
              <a:xfrm>
                <a:off x="1979712" y="2636912"/>
                <a:ext cx="5256584" cy="881010"/>
              </a:xfrm>
              <a:prstGeom prst="rect">
                <a:avLst/>
              </a:prstGeom>
              <a:blipFill rotWithShape="1">
                <a:blip r:embed="rId3" cstate="print"/>
                <a:stretch>
                  <a:fillRect/>
                </a:stretch>
              </a:blipFill>
            </p:spPr>
            <p:txBody>
              <a:bodyPr/>
              <a:lstStyle/>
              <a:p>
                <a:r>
                  <a:rPr lang="zh-CN" altLang="en-US">
                    <a:noFill/>
                  </a:rPr>
                  <a:t> </a:t>
                </a:r>
              </a:p>
            </p:txBody>
          </p:sp>
        </mc:Fallback>
      </mc:AlternateContent>
      <p:grpSp>
        <p:nvGrpSpPr>
          <p:cNvPr id="62" name="组合 61"/>
          <p:cNvGrpSpPr/>
          <p:nvPr/>
        </p:nvGrpSpPr>
        <p:grpSpPr>
          <a:xfrm>
            <a:off x="2555776" y="4581128"/>
            <a:ext cx="6480720" cy="1408222"/>
            <a:chOff x="827584" y="4766955"/>
            <a:chExt cx="7776864" cy="1654443"/>
          </a:xfrm>
        </p:grpSpPr>
        <p:sp>
          <p:nvSpPr>
            <p:cNvPr id="36" name="上弧形箭头 35"/>
            <p:cNvSpPr/>
            <p:nvPr/>
          </p:nvSpPr>
          <p:spPr bwMode="auto">
            <a:xfrm flipH="1">
              <a:off x="2195736" y="5259396"/>
              <a:ext cx="2304256" cy="761891"/>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37" name="TextBox 36"/>
            <p:cNvSpPr txBox="1"/>
            <p:nvPr/>
          </p:nvSpPr>
          <p:spPr>
            <a:xfrm>
              <a:off x="1907704" y="6098233"/>
              <a:ext cx="864096" cy="323165"/>
            </a:xfrm>
            <a:prstGeom prst="rect">
              <a:avLst/>
            </a:prstGeom>
            <a:noFill/>
          </p:spPr>
          <p:txBody>
            <a:bodyPr wrap="square" rtlCol="0" anchor="b">
              <a:spAutoFit/>
            </a:bodyPr>
            <a:lstStyle/>
            <a:p>
              <a:r>
                <a:rPr lang="zh-CN" altLang="en-US" sz="1500" b="1" dirty="0" smtClean="0">
                  <a:latin typeface="+mj-lt"/>
                </a:rPr>
                <a:t>欧文</a:t>
              </a:r>
              <a:r>
                <a:rPr lang="en-US" altLang="zh-CN" sz="1500" b="1" baseline="-25000" dirty="0" smtClean="0">
                  <a:latin typeface="+mj-lt"/>
                </a:rPr>
                <a:t>1</a:t>
              </a:r>
              <a:endParaRPr lang="zh-CN" altLang="en-US" sz="1500" b="1" baseline="-25000" dirty="0">
                <a:latin typeface="+mj-lt"/>
              </a:endParaRPr>
            </a:p>
          </p:txBody>
        </p:sp>
        <p:sp>
          <p:nvSpPr>
            <p:cNvPr id="38" name="TextBox 37"/>
            <p:cNvSpPr txBox="1"/>
            <p:nvPr/>
          </p:nvSpPr>
          <p:spPr>
            <a:xfrm>
              <a:off x="2987824" y="6098233"/>
              <a:ext cx="864096" cy="323165"/>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39" name="TextBox 38"/>
            <p:cNvSpPr txBox="1"/>
            <p:nvPr/>
          </p:nvSpPr>
          <p:spPr>
            <a:xfrm>
              <a:off x="4211960" y="6098233"/>
              <a:ext cx="864096" cy="323165"/>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40" name="TextBox 39"/>
            <p:cNvSpPr txBox="1"/>
            <p:nvPr/>
          </p:nvSpPr>
          <p:spPr>
            <a:xfrm>
              <a:off x="5364088" y="6098233"/>
              <a:ext cx="864096" cy="323165"/>
            </a:xfrm>
            <a:prstGeom prst="rect">
              <a:avLst/>
            </a:prstGeom>
            <a:noFill/>
          </p:spPr>
          <p:txBody>
            <a:bodyPr wrap="square" rtlCol="0" anchor="b">
              <a:spAutoFit/>
            </a:bodyPr>
            <a:lstStyle/>
            <a:p>
              <a:r>
                <a:rPr lang="zh-CN" altLang="en-US" sz="1500" b="1" dirty="0" smtClean="0">
                  <a:latin typeface="+mj-lt"/>
                </a:rPr>
                <a:t>于</a:t>
              </a:r>
              <a:r>
                <a:rPr lang="en-US" altLang="zh-CN" sz="1500" b="1" baseline="-25000" dirty="0" smtClean="0">
                  <a:latin typeface="+mj-lt"/>
                </a:rPr>
                <a:t>4</a:t>
              </a:r>
              <a:endParaRPr lang="zh-CN" altLang="en-US" sz="1500" b="1" baseline="-25000" dirty="0">
                <a:latin typeface="+mj-lt"/>
              </a:endParaRPr>
            </a:p>
          </p:txBody>
        </p:sp>
        <p:sp>
          <p:nvSpPr>
            <p:cNvPr id="41" name="TextBox 40"/>
            <p:cNvSpPr txBox="1"/>
            <p:nvPr/>
          </p:nvSpPr>
          <p:spPr>
            <a:xfrm>
              <a:off x="6156176" y="6098233"/>
              <a:ext cx="1584176" cy="323165"/>
            </a:xfrm>
            <a:prstGeom prst="rect">
              <a:avLst/>
            </a:prstGeom>
            <a:noFill/>
          </p:spPr>
          <p:txBody>
            <a:bodyPr wrap="square" rtlCol="0" anchor="b">
              <a:spAutoFit/>
            </a:bodyPr>
            <a:lstStyle/>
            <a:p>
              <a:r>
                <a:rPr lang="zh-CN" altLang="en-US" sz="1500" b="1" dirty="0" smtClean="0">
                  <a:latin typeface="+mj-lt"/>
                </a:rPr>
                <a:t>利物浦队</a:t>
              </a:r>
              <a:r>
                <a:rPr lang="en-US" altLang="zh-CN" sz="1500" b="1" baseline="-25000" dirty="0" smtClean="0">
                  <a:latin typeface="+mj-lt"/>
                </a:rPr>
                <a:t>5</a:t>
              </a:r>
              <a:endParaRPr lang="zh-CN" altLang="en-US" sz="1500" b="1" baseline="-25000" dirty="0">
                <a:latin typeface="+mj-lt"/>
              </a:endParaRPr>
            </a:p>
          </p:txBody>
        </p:sp>
        <p:sp>
          <p:nvSpPr>
            <p:cNvPr id="42" name="TextBox 41"/>
            <p:cNvSpPr txBox="1"/>
            <p:nvPr/>
          </p:nvSpPr>
          <p:spPr>
            <a:xfrm>
              <a:off x="7812360" y="6098233"/>
              <a:ext cx="792088" cy="323165"/>
            </a:xfrm>
            <a:prstGeom prst="rect">
              <a:avLst/>
            </a:prstGeom>
            <a:noFill/>
          </p:spPr>
          <p:txBody>
            <a:bodyPr wrap="square" rtlCol="0" anchor="b">
              <a:spAutoFit/>
            </a:bodyPr>
            <a:lstStyle/>
            <a:p>
              <a:r>
                <a:rPr lang="zh-CN" altLang="en-US" sz="1500" b="1" dirty="0" smtClean="0">
                  <a:latin typeface="+mj-lt"/>
                </a:rPr>
                <a:t>。</a:t>
              </a:r>
              <a:r>
                <a:rPr lang="en-US" altLang="zh-CN" sz="1500" b="1" baseline="-25000" dirty="0" smtClean="0">
                  <a:latin typeface="+mj-lt"/>
                </a:rPr>
                <a:t>6</a:t>
              </a:r>
              <a:endParaRPr lang="zh-CN" altLang="en-US" sz="1500" b="1" baseline="-25000" dirty="0">
                <a:latin typeface="+mj-lt"/>
              </a:endParaRPr>
            </a:p>
          </p:txBody>
        </p:sp>
        <p:sp>
          <p:nvSpPr>
            <p:cNvPr id="43" name="TextBox 42"/>
            <p:cNvSpPr txBox="1"/>
            <p:nvPr/>
          </p:nvSpPr>
          <p:spPr>
            <a:xfrm>
              <a:off x="827584" y="6098233"/>
              <a:ext cx="864096" cy="323165"/>
            </a:xfrm>
            <a:prstGeom prst="rect">
              <a:avLst/>
            </a:prstGeom>
            <a:noFill/>
          </p:spPr>
          <p:txBody>
            <a:bodyPr wrap="square" rtlCol="0" anchor="b">
              <a:spAutoFit/>
            </a:bodyPr>
            <a:lstStyle/>
            <a:p>
              <a:r>
                <a:rPr lang="en-US" altLang="zh-CN" sz="1500" b="1" dirty="0" smtClean="0">
                  <a:latin typeface="+mj-lt"/>
                </a:rPr>
                <a:t>$</a:t>
              </a:r>
              <a:r>
                <a:rPr lang="en-US" altLang="zh-CN" sz="1500" b="1" baseline="-25000" dirty="0" smtClean="0">
                  <a:latin typeface="+mj-lt"/>
                </a:rPr>
                <a:t>0</a:t>
              </a:r>
              <a:endParaRPr lang="zh-CN" altLang="en-US" sz="1500" b="1" baseline="-25000" dirty="0">
                <a:latin typeface="+mj-lt"/>
              </a:endParaRPr>
            </a:p>
          </p:txBody>
        </p:sp>
        <p:sp>
          <p:nvSpPr>
            <p:cNvPr id="44" name="TextBox 43"/>
            <p:cNvSpPr txBox="1"/>
            <p:nvPr/>
          </p:nvSpPr>
          <p:spPr>
            <a:xfrm>
              <a:off x="3131840" y="5126995"/>
              <a:ext cx="432048" cy="246221"/>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SUB</a:t>
              </a:r>
              <a:endParaRPr lang="zh-CN" altLang="en-US" sz="1200" b="1" dirty="0" smtClean="0">
                <a:solidFill>
                  <a:srgbClr val="0000FF"/>
                </a:solidFill>
              </a:endParaRPr>
            </a:p>
          </p:txBody>
        </p:sp>
        <p:sp>
          <p:nvSpPr>
            <p:cNvPr id="45" name="上弧形箭头 44"/>
            <p:cNvSpPr/>
            <p:nvPr/>
          </p:nvSpPr>
          <p:spPr bwMode="auto">
            <a:xfrm flipH="1">
              <a:off x="3203848" y="5517232"/>
              <a:ext cx="1296144"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46" name="TextBox 45"/>
            <p:cNvSpPr txBox="1"/>
            <p:nvPr/>
          </p:nvSpPr>
          <p:spPr>
            <a:xfrm>
              <a:off x="3491880" y="5415027"/>
              <a:ext cx="648072"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47" name="上弧形箭头 46"/>
            <p:cNvSpPr/>
            <p:nvPr/>
          </p:nvSpPr>
          <p:spPr bwMode="auto">
            <a:xfrm>
              <a:off x="4644008" y="5589240"/>
              <a:ext cx="936104" cy="432048"/>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48" name="TextBox 47"/>
            <p:cNvSpPr txBox="1"/>
            <p:nvPr/>
          </p:nvSpPr>
          <p:spPr>
            <a:xfrm>
              <a:off x="4860032" y="5517232"/>
              <a:ext cx="504056"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49" name="上弧形箭头 48"/>
            <p:cNvSpPr/>
            <p:nvPr/>
          </p:nvSpPr>
          <p:spPr bwMode="auto">
            <a:xfrm>
              <a:off x="5652120" y="5517232"/>
              <a:ext cx="1152128"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50" name="TextBox 49"/>
            <p:cNvSpPr txBox="1"/>
            <p:nvPr/>
          </p:nvSpPr>
          <p:spPr>
            <a:xfrm>
              <a:off x="5940152" y="5445224"/>
              <a:ext cx="576064"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PMOD</a:t>
              </a:r>
              <a:endParaRPr lang="zh-CN" altLang="en-US" dirty="0"/>
            </a:p>
          </p:txBody>
        </p:sp>
        <p:sp>
          <p:nvSpPr>
            <p:cNvPr id="51" name="上弧形箭头 50"/>
            <p:cNvSpPr/>
            <p:nvPr/>
          </p:nvSpPr>
          <p:spPr bwMode="auto">
            <a:xfrm>
              <a:off x="4644008" y="5013176"/>
              <a:ext cx="3312368" cy="1008112"/>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52" name="TextBox 51"/>
            <p:cNvSpPr txBox="1"/>
            <p:nvPr/>
          </p:nvSpPr>
          <p:spPr>
            <a:xfrm>
              <a:off x="6156176" y="4910971"/>
              <a:ext cx="216024"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smtClean="0"/>
                <a:t> P</a:t>
              </a:r>
              <a:endParaRPr lang="zh-CN" altLang="en-US" dirty="0"/>
            </a:p>
          </p:txBody>
        </p:sp>
        <p:sp>
          <p:nvSpPr>
            <p:cNvPr id="53" name="上弧形箭头 52"/>
            <p:cNvSpPr/>
            <p:nvPr/>
          </p:nvSpPr>
          <p:spPr bwMode="auto">
            <a:xfrm>
              <a:off x="971600" y="4910970"/>
              <a:ext cx="3672408" cy="1110317"/>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54" name="TextBox 53"/>
            <p:cNvSpPr txBox="1"/>
            <p:nvPr/>
          </p:nvSpPr>
          <p:spPr>
            <a:xfrm>
              <a:off x="2483768" y="4766955"/>
              <a:ext cx="576064" cy="246221"/>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ROOT</a:t>
              </a:r>
              <a:endParaRPr lang="zh-CN" altLang="en-US" sz="1200" b="1" dirty="0">
                <a:solidFill>
                  <a:srgbClr val="0000FF"/>
                </a:solidFill>
              </a:endParaRPr>
            </a:p>
          </p:txBody>
        </p:sp>
      </p:grpSp>
      <mc:AlternateContent xmlns:mc="http://schemas.openxmlformats.org/markup-compatibility/2006">
        <mc:Choice xmlns:a14="http://schemas.microsoft.com/office/drawing/2010/main" xmlns="" Requires="a14">
          <p:sp>
            <p:nvSpPr>
              <p:cNvPr id="25" name="矩形 24"/>
              <p:cNvSpPr/>
              <p:nvPr/>
            </p:nvSpPr>
            <p:spPr>
              <a:xfrm>
                <a:off x="2133253" y="3661938"/>
                <a:ext cx="5055743" cy="4237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a:ea typeface="微软雅黑" pitchFamily="34" charset="-122"/>
                            </a:rPr>
                          </m:ctrlPr>
                        </m:sSubPr>
                        <m:e>
                          <m:r>
                            <m:rPr>
                              <m:nor/>
                            </m:rPr>
                            <a:rPr lang="en-US" altLang="zh-CN" sz="2000">
                              <a:latin typeface="Candara" pitchFamily="34" charset="0"/>
                              <a:ea typeface="Cambria Math" pitchFamily="18" charset="0"/>
                            </a:rPr>
                            <m:t>Score</m:t>
                          </m:r>
                        </m:e>
                        <m:sub>
                          <m:r>
                            <a:rPr lang="en-US" altLang="zh-CN" sz="2000" i="1">
                              <a:latin typeface="Cambria Math"/>
                              <a:ea typeface="微软雅黑" pitchFamily="34" charset="-122"/>
                            </a:rPr>
                            <m:t>𝑑𝑒𝑝</m:t>
                          </m:r>
                        </m:sub>
                      </m:sSub>
                      <m:d>
                        <m:dPr>
                          <m:ctrlPr>
                            <a:rPr lang="en-US" altLang="zh-CN" sz="2000" i="1">
                              <a:latin typeface="Cambria Math"/>
                              <a:ea typeface="微软雅黑" pitchFamily="34" charset="-122"/>
                            </a:rPr>
                          </m:ctrlPr>
                        </m:dPr>
                        <m:e>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i="1">
                              <a:latin typeface="Cambria Math"/>
                              <a:ea typeface="微软雅黑" pitchFamily="34" charset="-122"/>
                            </a:rPr>
                            <m:t>𝑚</m:t>
                          </m:r>
                          <m:r>
                            <a:rPr lang="en-US" altLang="zh-CN" sz="2000" i="1">
                              <a:latin typeface="Cambria Math"/>
                              <a:ea typeface="微软雅黑" pitchFamily="34" charset="-122"/>
                            </a:rPr>
                            <m:t>,</m:t>
                          </m:r>
                          <m:r>
                            <a:rPr lang="en-US" altLang="zh-CN" sz="2000" i="1">
                              <a:latin typeface="Cambria Math"/>
                              <a:ea typeface="微软雅黑" pitchFamily="34" charset="-122"/>
                            </a:rPr>
                            <m:t>𝑙</m:t>
                          </m:r>
                        </m:e>
                      </m:d>
                      <m:r>
                        <a:rPr lang="en-US" altLang="zh-CN" sz="2000" b="0" i="1" smtClean="0">
                          <a:latin typeface="Cambria Math"/>
                          <a:ea typeface="微软雅黑" pitchFamily="34" charset="-122"/>
                        </a:rPr>
                        <m:t>=</m:t>
                      </m:r>
                      <m:sSub>
                        <m:sSubPr>
                          <m:ctrlPr>
                            <a:rPr lang="en-US" altLang="zh-CN" sz="2000" b="0" i="1" smtClean="0">
                              <a:latin typeface="Cambria Math"/>
                              <a:ea typeface="微软雅黑" pitchFamily="34" charset="-122"/>
                            </a:rPr>
                          </m:ctrlPr>
                        </m:sSubPr>
                        <m:e>
                          <m:r>
                            <a:rPr lang="en-US" altLang="zh-CN" sz="2000" b="1" i="1" smtClean="0">
                              <a:latin typeface="Cambria Math"/>
                              <a:ea typeface="微软雅黑" pitchFamily="34" charset="-122"/>
                            </a:rPr>
                            <m:t>𝒘</m:t>
                          </m:r>
                        </m:e>
                        <m:sub>
                          <m:r>
                            <a:rPr lang="en-US" altLang="zh-CN" sz="2000" b="0" i="1" smtClean="0">
                              <a:latin typeface="Cambria Math"/>
                              <a:ea typeface="微软雅黑" pitchFamily="34" charset="-122"/>
                            </a:rPr>
                            <m:t>𝑑𝑒𝑝</m:t>
                          </m:r>
                        </m:sub>
                      </m:sSub>
                      <m:sSub>
                        <m:sSubPr>
                          <m:ctrlPr>
                            <a:rPr lang="en-US" altLang="zh-CN" sz="2000" b="0" i="1" smtClean="0">
                              <a:latin typeface="Cambria Math"/>
                              <a:ea typeface="微软雅黑" pitchFamily="34" charset="-122"/>
                            </a:rPr>
                          </m:ctrlPr>
                        </m:sSubPr>
                        <m:e>
                          <m:r>
                            <a:rPr lang="en-US" altLang="zh-CN" sz="2000" b="0" i="1" smtClean="0">
                              <a:latin typeface="Cambria Math"/>
                              <a:ea typeface="Cambria Math"/>
                            </a:rPr>
                            <m:t>⋅</m:t>
                          </m:r>
                          <m:r>
                            <a:rPr lang="en-US" altLang="zh-CN" sz="2000" b="1" i="1" smtClean="0">
                              <a:latin typeface="Cambria Math"/>
                              <a:ea typeface="微软雅黑" pitchFamily="34" charset="-122"/>
                            </a:rPr>
                            <m:t>𝒇</m:t>
                          </m:r>
                        </m:e>
                        <m:sub>
                          <m:r>
                            <a:rPr lang="en-US" altLang="zh-CN" sz="2000" b="0" i="1" smtClean="0">
                              <a:latin typeface="Cambria Math"/>
                              <a:ea typeface="微软雅黑" pitchFamily="34" charset="-122"/>
                            </a:rPr>
                            <m:t>𝑑𝑒𝑝</m:t>
                          </m:r>
                        </m:sub>
                      </m:sSub>
                      <m:r>
                        <a:rPr lang="en-US" altLang="zh-CN" sz="2000" b="0" i="1" smtClean="0">
                          <a:latin typeface="Cambria Math"/>
                          <a:ea typeface="Cambria Math"/>
                        </a:rPr>
                        <m:t>(</m:t>
                      </m:r>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i="1">
                          <a:latin typeface="Cambria Math"/>
                          <a:ea typeface="微软雅黑" pitchFamily="34" charset="-122"/>
                        </a:rPr>
                        <m:t>𝑚</m:t>
                      </m:r>
                      <m:r>
                        <a:rPr lang="en-US" altLang="zh-CN" sz="2000" i="1">
                          <a:latin typeface="Cambria Math"/>
                          <a:ea typeface="微软雅黑" pitchFamily="34" charset="-122"/>
                        </a:rPr>
                        <m:t>,</m:t>
                      </m:r>
                      <m:r>
                        <a:rPr lang="en-US" altLang="zh-CN" sz="2000" i="1">
                          <a:latin typeface="Cambria Math"/>
                          <a:ea typeface="微软雅黑" pitchFamily="34" charset="-122"/>
                        </a:rPr>
                        <m:t>𝑙</m:t>
                      </m:r>
                      <m:r>
                        <a:rPr lang="en-US" altLang="zh-CN" sz="2000" b="0" i="1" smtClean="0">
                          <a:latin typeface="Cambria Math"/>
                          <a:ea typeface="Cambria Math"/>
                        </a:rPr>
                        <m:t>)</m:t>
                      </m:r>
                    </m:oMath>
                  </m:oMathPara>
                </a14:m>
                <a:endParaRPr lang="zh-CN" altLang="en-US" sz="2000" dirty="0"/>
              </a:p>
            </p:txBody>
          </p:sp>
        </mc:Choice>
        <mc:Fallback>
          <p:sp>
            <p:nvSpPr>
              <p:cNvPr id="25" name="矩形 24"/>
              <p:cNvSpPr>
                <a:spLocks noRot="1" noChangeAspect="1" noMove="1" noResize="1" noEditPoints="1" noAdjustHandles="1" noChangeArrowheads="1" noChangeShapeType="1" noTextEdit="1"/>
              </p:cNvSpPr>
              <p:nvPr/>
            </p:nvSpPr>
            <p:spPr>
              <a:xfrm>
                <a:off x="2133253" y="3661938"/>
                <a:ext cx="5055743" cy="423770"/>
              </a:xfrm>
              <a:prstGeom prst="rect">
                <a:avLst/>
              </a:prstGeom>
              <a:blipFill rotWithShape="1">
                <a:blip r:embed="rId4" cstate="print"/>
                <a:stretch>
                  <a:fillRect b="-10145"/>
                </a:stretch>
              </a:blipFill>
            </p:spPr>
            <p:txBody>
              <a:bodyPr/>
              <a:lstStyle/>
              <a:p>
                <a:r>
                  <a:rPr lang="zh-CN" altLang="en-US">
                    <a:noFill/>
                  </a:rPr>
                  <a:t> </a:t>
                </a:r>
              </a:p>
            </p:txBody>
          </p:sp>
        </mc:Fallback>
      </mc:AlternateContent>
      <p:graphicFrame>
        <p:nvGraphicFramePr>
          <p:cNvPr id="63" name="对象 62"/>
          <p:cNvGraphicFramePr>
            <a:graphicFrameLocks noChangeAspect="1"/>
          </p:cNvGraphicFramePr>
          <p:nvPr>
            <p:extLst>
              <p:ext uri="{D42A27DB-BD31-4B8C-83A1-F6EECF244321}">
                <p14:modId xmlns:p14="http://schemas.microsoft.com/office/powerpoint/2010/main" xmlns="" val="4030437376"/>
              </p:ext>
            </p:extLst>
          </p:nvPr>
        </p:nvGraphicFramePr>
        <p:xfrm>
          <a:off x="107504" y="4528397"/>
          <a:ext cx="2228575" cy="1348875"/>
        </p:xfrm>
        <a:graphic>
          <a:graphicData uri="http://schemas.openxmlformats.org/presentationml/2006/ole">
            <p:oleObj spid="_x0000_s2297" name="Visio" r:id="rId5" imgW="1267298" imgH="766133" progId="Visio.Drawing.11">
              <p:embed/>
            </p:oleObj>
          </a:graphicData>
        </a:graphic>
      </p:graphicFrame>
    </p:spTree>
    <p:extLst>
      <p:ext uri="{BB962C8B-B14F-4D97-AF65-F5344CB8AC3E}">
        <p14:creationId xmlns:p14="http://schemas.microsoft.com/office/powerpoint/2010/main" xmlns="" val="4237004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一</a:t>
            </a:r>
            <a:r>
              <a:rPr lang="zh-CN" altLang="en-US" sz="3600" b="1" dirty="0" smtClean="0">
                <a:latin typeface="微软雅黑" pitchFamily="34" charset="-122"/>
                <a:ea typeface="微软雅黑" pitchFamily="34" charset="-122"/>
              </a:rPr>
              <a:t>阶依存句法分析模型</a:t>
            </a:r>
          </a:p>
        </p:txBody>
      </p:sp>
      <mc:AlternateContent xmlns:mc="http://schemas.openxmlformats.org/markup-compatibility/2006">
        <mc:Choice xmlns:a14="http://schemas.microsoft.com/office/drawing/2010/main" xmlns="" Requires="a14">
          <p:sp>
            <p:nvSpPr>
              <p:cNvPr id="39939" name="Rectangle 3"/>
              <p:cNvSpPr>
                <a:spLocks noGrp="1" noChangeArrowheads="1"/>
              </p:cNvSpPr>
              <p:nvPr>
                <p:ph type="body" idx="1"/>
              </p:nvPr>
            </p:nvSpPr>
            <p:spPr>
              <a:xfrm>
                <a:off x="468313" y="1844675"/>
                <a:ext cx="8229600" cy="504205"/>
              </a:xfrm>
            </p:spPr>
            <p:txBody>
              <a:bodyPr/>
              <a:lstStyle/>
              <a:p>
                <a:r>
                  <a:rPr lang="zh-CN" altLang="en-US" sz="2400" dirty="0" smtClean="0">
                    <a:latin typeface="+mj-lt"/>
                    <a:ea typeface="微软雅黑" pitchFamily="34" charset="-122"/>
                  </a:rPr>
                  <a:t>采用基于动态规划的解码算法，时间复杂度为</a:t>
                </a:r>
                <a14:m>
                  <m:oMath xmlns:m="http://schemas.openxmlformats.org/officeDocument/2006/math">
                    <m:r>
                      <m:rPr>
                        <m:sty m:val="p"/>
                      </m:rPr>
                      <a:rPr lang="en-US" altLang="zh-CN" sz="2400" i="1">
                        <a:latin typeface="Cambria Math"/>
                        <a:ea typeface="微软雅黑" pitchFamily="34" charset="-122"/>
                      </a:rPr>
                      <m:t>O</m:t>
                    </m:r>
                    <m:r>
                      <a:rPr lang="en-US" altLang="zh-CN" sz="2400" i="1">
                        <a:latin typeface="Cambria Math"/>
                        <a:ea typeface="微软雅黑" pitchFamily="34" charset="-122"/>
                      </a:rPr>
                      <m:t>(</m:t>
                    </m:r>
                    <m:sSup>
                      <m:sSupPr>
                        <m:ctrlPr>
                          <a:rPr lang="en-US" altLang="zh-CN" sz="2400" i="1" smtClean="0">
                            <a:latin typeface="Cambria Math"/>
                            <a:ea typeface="微软雅黑" pitchFamily="34" charset="-122"/>
                          </a:rPr>
                        </m:ctrlPr>
                      </m:sSupPr>
                      <m:e>
                        <m:r>
                          <a:rPr lang="en-US" altLang="zh-CN" sz="2400" b="0" i="1" smtClean="0">
                            <a:latin typeface="Cambria Math"/>
                            <a:ea typeface="微软雅黑" pitchFamily="34" charset="-122"/>
                          </a:rPr>
                          <m:t>|</m:t>
                        </m:r>
                        <m:r>
                          <a:rPr lang="en-US" altLang="zh-CN" sz="2400" b="0" i="1" smtClean="0">
                            <a:latin typeface="Cambria Math"/>
                            <a:ea typeface="微软雅黑" pitchFamily="34" charset="-122"/>
                          </a:rPr>
                          <m:t>𝐿</m:t>
                        </m:r>
                        <m:r>
                          <a:rPr lang="en-US" altLang="zh-CN" sz="2400" b="0" i="1" smtClean="0">
                            <a:latin typeface="Cambria Math"/>
                            <a:ea typeface="微软雅黑" pitchFamily="34" charset="-122"/>
                          </a:rPr>
                          <m:t>|×</m:t>
                        </m:r>
                        <m:r>
                          <a:rPr lang="en-US" altLang="zh-CN" sz="2400" b="0" i="1" smtClean="0">
                            <a:latin typeface="Cambria Math"/>
                            <a:ea typeface="微软雅黑" pitchFamily="34" charset="-122"/>
                          </a:rPr>
                          <m:t>𝑛</m:t>
                        </m:r>
                      </m:e>
                      <m:sup>
                        <m:r>
                          <a:rPr lang="en-US" altLang="zh-CN" sz="2400" b="0" i="1" smtClean="0">
                            <a:latin typeface="Cambria Math"/>
                            <a:ea typeface="微软雅黑" pitchFamily="34" charset="-122"/>
                          </a:rPr>
                          <m:t>3</m:t>
                        </m:r>
                      </m:sup>
                    </m:sSup>
                    <m:r>
                      <a:rPr lang="en-US" altLang="zh-CN" sz="2400" b="0" i="1" smtClean="0">
                        <a:latin typeface="Cambria Math"/>
                        <a:ea typeface="微软雅黑" pitchFamily="34" charset="-122"/>
                      </a:rPr>
                      <m:t>)</m:t>
                    </m:r>
                  </m:oMath>
                </a14:m>
                <a:endParaRPr lang="en-US" altLang="zh-CN" sz="2400" dirty="0" smtClean="0">
                  <a:latin typeface="微软雅黑" pitchFamily="34" charset="-122"/>
                  <a:ea typeface="微软雅黑" pitchFamily="34" charset="-122"/>
                </a:endParaRPr>
              </a:p>
            </p:txBody>
          </p:sp>
        </mc:Choice>
        <mc:Fallback>
          <p:sp>
            <p:nvSpPr>
              <p:cNvPr id="39939" name="Rectangle 3"/>
              <p:cNvSpPr>
                <a:spLocks noGrp="1" noRot="1" noChangeAspect="1" noMove="1" noResize="1" noEditPoints="1" noAdjustHandles="1" noChangeArrowheads="1" noChangeShapeType="1" noTextEdit="1"/>
              </p:cNvSpPr>
              <p:nvPr>
                <p:ph type="body" idx="1"/>
              </p:nvPr>
            </p:nvSpPr>
            <p:spPr>
              <a:xfrm>
                <a:off x="468313" y="1844675"/>
                <a:ext cx="8229600" cy="504205"/>
              </a:xfrm>
              <a:blipFill rotWithShape="1">
                <a:blip r:embed="rId3" cstate="print"/>
                <a:stretch>
                  <a:fillRect t="-9756" b="-19512"/>
                </a:stretch>
              </a:blipFill>
            </p:spPr>
            <p:txBody>
              <a:bodyPr/>
              <a:lstStyle/>
              <a:p>
                <a:r>
                  <a:rPr lang="zh-CN" altLang="en-US">
                    <a:noFill/>
                  </a:rPr>
                  <a:t> </a:t>
                </a:r>
              </a:p>
            </p:txBody>
          </p:sp>
        </mc:Fallback>
      </mc:AlternateContent>
      <p:grpSp>
        <p:nvGrpSpPr>
          <p:cNvPr id="62" name="组合 61"/>
          <p:cNvGrpSpPr/>
          <p:nvPr/>
        </p:nvGrpSpPr>
        <p:grpSpPr>
          <a:xfrm>
            <a:off x="2627784" y="5229200"/>
            <a:ext cx="6048672" cy="1198084"/>
            <a:chOff x="827584" y="4766955"/>
            <a:chExt cx="7776864" cy="1654443"/>
          </a:xfrm>
        </p:grpSpPr>
        <p:sp>
          <p:nvSpPr>
            <p:cNvPr id="63" name="上弧形箭头 62"/>
            <p:cNvSpPr/>
            <p:nvPr/>
          </p:nvSpPr>
          <p:spPr bwMode="auto">
            <a:xfrm flipH="1">
              <a:off x="2195736" y="5259396"/>
              <a:ext cx="2304256" cy="761891"/>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64" name="TextBox 63"/>
            <p:cNvSpPr txBox="1"/>
            <p:nvPr/>
          </p:nvSpPr>
          <p:spPr>
            <a:xfrm>
              <a:off x="1907704" y="6098233"/>
              <a:ext cx="864096" cy="323165"/>
            </a:xfrm>
            <a:prstGeom prst="rect">
              <a:avLst/>
            </a:prstGeom>
            <a:noFill/>
          </p:spPr>
          <p:txBody>
            <a:bodyPr wrap="square" rtlCol="0" anchor="b">
              <a:spAutoFit/>
            </a:bodyPr>
            <a:lstStyle/>
            <a:p>
              <a:r>
                <a:rPr lang="zh-CN" altLang="en-US" sz="1500" b="1" dirty="0" smtClean="0">
                  <a:latin typeface="+mj-lt"/>
                </a:rPr>
                <a:t>欧文</a:t>
              </a:r>
              <a:r>
                <a:rPr lang="en-US" altLang="zh-CN" sz="1500" b="1" baseline="-25000" dirty="0" smtClean="0">
                  <a:latin typeface="+mj-lt"/>
                </a:rPr>
                <a:t>1</a:t>
              </a:r>
              <a:endParaRPr lang="zh-CN" altLang="en-US" sz="1500" b="1" baseline="-25000" dirty="0">
                <a:latin typeface="+mj-lt"/>
              </a:endParaRPr>
            </a:p>
          </p:txBody>
        </p:sp>
        <p:sp>
          <p:nvSpPr>
            <p:cNvPr id="65" name="TextBox 64"/>
            <p:cNvSpPr txBox="1"/>
            <p:nvPr/>
          </p:nvSpPr>
          <p:spPr>
            <a:xfrm>
              <a:off x="2987824" y="6098233"/>
              <a:ext cx="864096" cy="323165"/>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66" name="TextBox 65"/>
            <p:cNvSpPr txBox="1"/>
            <p:nvPr/>
          </p:nvSpPr>
          <p:spPr>
            <a:xfrm>
              <a:off x="4211960" y="6098233"/>
              <a:ext cx="864096" cy="323165"/>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67" name="TextBox 66"/>
            <p:cNvSpPr txBox="1"/>
            <p:nvPr/>
          </p:nvSpPr>
          <p:spPr>
            <a:xfrm>
              <a:off x="5364088" y="6098233"/>
              <a:ext cx="864096" cy="323165"/>
            </a:xfrm>
            <a:prstGeom prst="rect">
              <a:avLst/>
            </a:prstGeom>
            <a:noFill/>
          </p:spPr>
          <p:txBody>
            <a:bodyPr wrap="square" rtlCol="0" anchor="b">
              <a:spAutoFit/>
            </a:bodyPr>
            <a:lstStyle/>
            <a:p>
              <a:r>
                <a:rPr lang="zh-CN" altLang="en-US" sz="1500" b="1" dirty="0" smtClean="0">
                  <a:latin typeface="+mj-lt"/>
                </a:rPr>
                <a:t>于</a:t>
              </a:r>
              <a:r>
                <a:rPr lang="en-US" altLang="zh-CN" sz="1500" b="1" baseline="-25000" dirty="0" smtClean="0">
                  <a:latin typeface="+mj-lt"/>
                </a:rPr>
                <a:t>4</a:t>
              </a:r>
              <a:endParaRPr lang="zh-CN" altLang="en-US" sz="1500" b="1" baseline="-25000" dirty="0">
                <a:latin typeface="+mj-lt"/>
              </a:endParaRPr>
            </a:p>
          </p:txBody>
        </p:sp>
        <p:sp>
          <p:nvSpPr>
            <p:cNvPr id="68" name="TextBox 67"/>
            <p:cNvSpPr txBox="1"/>
            <p:nvPr/>
          </p:nvSpPr>
          <p:spPr>
            <a:xfrm>
              <a:off x="6156176" y="6098233"/>
              <a:ext cx="1584176" cy="323165"/>
            </a:xfrm>
            <a:prstGeom prst="rect">
              <a:avLst/>
            </a:prstGeom>
            <a:noFill/>
          </p:spPr>
          <p:txBody>
            <a:bodyPr wrap="square" rtlCol="0" anchor="b">
              <a:spAutoFit/>
            </a:bodyPr>
            <a:lstStyle/>
            <a:p>
              <a:r>
                <a:rPr lang="zh-CN" altLang="en-US" sz="1500" b="1" dirty="0" smtClean="0">
                  <a:latin typeface="+mj-lt"/>
                </a:rPr>
                <a:t>利物浦队</a:t>
              </a:r>
              <a:r>
                <a:rPr lang="en-US" altLang="zh-CN" sz="1500" b="1" baseline="-25000" dirty="0" smtClean="0">
                  <a:latin typeface="+mj-lt"/>
                </a:rPr>
                <a:t>5</a:t>
              </a:r>
              <a:endParaRPr lang="zh-CN" altLang="en-US" sz="1500" b="1" baseline="-25000" dirty="0">
                <a:latin typeface="+mj-lt"/>
              </a:endParaRPr>
            </a:p>
          </p:txBody>
        </p:sp>
        <p:sp>
          <p:nvSpPr>
            <p:cNvPr id="69" name="TextBox 68"/>
            <p:cNvSpPr txBox="1"/>
            <p:nvPr/>
          </p:nvSpPr>
          <p:spPr>
            <a:xfrm>
              <a:off x="7812360" y="6098233"/>
              <a:ext cx="792088" cy="323165"/>
            </a:xfrm>
            <a:prstGeom prst="rect">
              <a:avLst/>
            </a:prstGeom>
            <a:noFill/>
          </p:spPr>
          <p:txBody>
            <a:bodyPr wrap="square" rtlCol="0" anchor="b">
              <a:spAutoFit/>
            </a:bodyPr>
            <a:lstStyle/>
            <a:p>
              <a:r>
                <a:rPr lang="zh-CN" altLang="en-US" sz="1500" b="1" dirty="0" smtClean="0">
                  <a:latin typeface="+mj-lt"/>
                </a:rPr>
                <a:t>。</a:t>
              </a:r>
              <a:r>
                <a:rPr lang="en-US" altLang="zh-CN" sz="1500" b="1" baseline="-25000" dirty="0" smtClean="0">
                  <a:latin typeface="+mj-lt"/>
                </a:rPr>
                <a:t>6</a:t>
              </a:r>
              <a:endParaRPr lang="zh-CN" altLang="en-US" sz="1500" b="1" baseline="-25000" dirty="0">
                <a:latin typeface="+mj-lt"/>
              </a:endParaRPr>
            </a:p>
          </p:txBody>
        </p:sp>
        <p:sp>
          <p:nvSpPr>
            <p:cNvPr id="70" name="TextBox 69"/>
            <p:cNvSpPr txBox="1"/>
            <p:nvPr/>
          </p:nvSpPr>
          <p:spPr>
            <a:xfrm>
              <a:off x="827584" y="6098233"/>
              <a:ext cx="864096" cy="323165"/>
            </a:xfrm>
            <a:prstGeom prst="rect">
              <a:avLst/>
            </a:prstGeom>
            <a:noFill/>
          </p:spPr>
          <p:txBody>
            <a:bodyPr wrap="square" rtlCol="0" anchor="b">
              <a:spAutoFit/>
            </a:bodyPr>
            <a:lstStyle/>
            <a:p>
              <a:r>
                <a:rPr lang="en-US" altLang="zh-CN" sz="1500" b="1" dirty="0" smtClean="0">
                  <a:latin typeface="+mj-lt"/>
                </a:rPr>
                <a:t>$</a:t>
              </a:r>
              <a:r>
                <a:rPr lang="en-US" altLang="zh-CN" sz="1500" b="1" baseline="-25000" dirty="0" smtClean="0">
                  <a:latin typeface="+mj-lt"/>
                </a:rPr>
                <a:t>0</a:t>
              </a:r>
              <a:endParaRPr lang="zh-CN" altLang="en-US" sz="1500" b="1" baseline="-25000" dirty="0">
                <a:latin typeface="+mj-lt"/>
              </a:endParaRPr>
            </a:p>
          </p:txBody>
        </p:sp>
        <p:sp>
          <p:nvSpPr>
            <p:cNvPr id="71" name="TextBox 70"/>
            <p:cNvSpPr txBox="1"/>
            <p:nvPr/>
          </p:nvSpPr>
          <p:spPr>
            <a:xfrm>
              <a:off x="3049545" y="5126995"/>
              <a:ext cx="555490" cy="246221"/>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SUB</a:t>
              </a:r>
              <a:endParaRPr lang="zh-CN" altLang="en-US" sz="1200" b="1" dirty="0" smtClean="0">
                <a:solidFill>
                  <a:srgbClr val="0000FF"/>
                </a:solidFill>
              </a:endParaRPr>
            </a:p>
          </p:txBody>
        </p:sp>
        <p:sp>
          <p:nvSpPr>
            <p:cNvPr id="72" name="上弧形箭头 71"/>
            <p:cNvSpPr/>
            <p:nvPr/>
          </p:nvSpPr>
          <p:spPr bwMode="auto">
            <a:xfrm flipH="1">
              <a:off x="3203848" y="5517232"/>
              <a:ext cx="1296144"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73" name="TextBox 72"/>
            <p:cNvSpPr txBox="1"/>
            <p:nvPr/>
          </p:nvSpPr>
          <p:spPr>
            <a:xfrm>
              <a:off x="3491880" y="5415027"/>
              <a:ext cx="648072"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74" name="上弧形箭头 73"/>
            <p:cNvSpPr/>
            <p:nvPr/>
          </p:nvSpPr>
          <p:spPr bwMode="auto">
            <a:xfrm>
              <a:off x="4644008" y="5589240"/>
              <a:ext cx="936104" cy="432048"/>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75" name="TextBox 74"/>
            <p:cNvSpPr txBox="1"/>
            <p:nvPr/>
          </p:nvSpPr>
          <p:spPr>
            <a:xfrm>
              <a:off x="4860032" y="5517232"/>
              <a:ext cx="504056"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76" name="上弧形箭头 75"/>
            <p:cNvSpPr/>
            <p:nvPr/>
          </p:nvSpPr>
          <p:spPr bwMode="auto">
            <a:xfrm>
              <a:off x="5652120" y="5517232"/>
              <a:ext cx="1152128"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77" name="TextBox 76"/>
            <p:cNvSpPr txBox="1"/>
            <p:nvPr/>
          </p:nvSpPr>
          <p:spPr>
            <a:xfrm>
              <a:off x="5940152" y="5445224"/>
              <a:ext cx="576064"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PMOD</a:t>
              </a:r>
              <a:endParaRPr lang="zh-CN" altLang="en-US" dirty="0"/>
            </a:p>
          </p:txBody>
        </p:sp>
        <p:sp>
          <p:nvSpPr>
            <p:cNvPr id="78" name="上弧形箭头 77"/>
            <p:cNvSpPr/>
            <p:nvPr/>
          </p:nvSpPr>
          <p:spPr bwMode="auto">
            <a:xfrm>
              <a:off x="4644008" y="5013176"/>
              <a:ext cx="3312368" cy="1008112"/>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79" name="TextBox 78"/>
            <p:cNvSpPr txBox="1"/>
            <p:nvPr/>
          </p:nvSpPr>
          <p:spPr>
            <a:xfrm>
              <a:off x="6156176" y="4910971"/>
              <a:ext cx="216024"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smtClean="0"/>
                <a:t> P</a:t>
              </a:r>
              <a:endParaRPr lang="zh-CN" altLang="en-US" dirty="0"/>
            </a:p>
          </p:txBody>
        </p:sp>
        <p:sp>
          <p:nvSpPr>
            <p:cNvPr id="80" name="上弧形箭头 79"/>
            <p:cNvSpPr/>
            <p:nvPr/>
          </p:nvSpPr>
          <p:spPr bwMode="auto">
            <a:xfrm>
              <a:off x="971600" y="4910970"/>
              <a:ext cx="3672408" cy="1110317"/>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81" name="TextBox 80"/>
            <p:cNvSpPr txBox="1"/>
            <p:nvPr/>
          </p:nvSpPr>
          <p:spPr>
            <a:xfrm>
              <a:off x="2483768" y="4766955"/>
              <a:ext cx="576064" cy="246221"/>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ROOT</a:t>
              </a:r>
              <a:endParaRPr lang="zh-CN" altLang="en-US" sz="1200" b="1" dirty="0">
                <a:solidFill>
                  <a:srgbClr val="0000FF"/>
                </a:solidFill>
              </a:endParaRPr>
            </a:p>
          </p:txBody>
        </p:sp>
      </p:grpSp>
      <p:graphicFrame>
        <p:nvGraphicFramePr>
          <p:cNvPr id="3" name="对象 2"/>
          <p:cNvGraphicFramePr>
            <a:graphicFrameLocks noChangeAspect="1"/>
          </p:cNvGraphicFramePr>
          <p:nvPr>
            <p:extLst>
              <p:ext uri="{D42A27DB-BD31-4B8C-83A1-F6EECF244321}">
                <p14:modId xmlns:p14="http://schemas.microsoft.com/office/powerpoint/2010/main" xmlns="" val="919661003"/>
              </p:ext>
            </p:extLst>
          </p:nvPr>
        </p:nvGraphicFramePr>
        <p:xfrm>
          <a:off x="2123728" y="2348880"/>
          <a:ext cx="4595146" cy="2463080"/>
        </p:xfrm>
        <a:graphic>
          <a:graphicData uri="http://schemas.openxmlformats.org/presentationml/2006/ole">
            <p:oleObj spid="_x0000_s1298" name="Visio" r:id="rId4" imgW="3547894" imgH="1901316" progId="Visio.Drawing.11">
              <p:embed/>
            </p:oleObj>
          </a:graphicData>
        </a:graphic>
      </p:graphicFrame>
    </p:spTree>
    <p:extLst>
      <p:ext uri="{BB962C8B-B14F-4D97-AF65-F5344CB8AC3E}">
        <p14:creationId xmlns:p14="http://schemas.microsoft.com/office/powerpoint/2010/main" xmlns="" val="15629656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468313" y="1844675"/>
            <a:ext cx="8197515" cy="936253"/>
          </a:xfrm>
          <a:noFill/>
          <a:ln w="9525">
            <a:noFill/>
            <a:miter lim="800000"/>
            <a:headEnd/>
            <a:tailEnd/>
          </a:ln>
          <a:effectLst/>
        </p:spPr>
        <p:txBody>
          <a:bodyPr vert="horz" wrap="square" lIns="91440" tIns="45720" rIns="91440" bIns="45720" numCol="1" anchor="t" anchorCtr="0" compatLnSpc="1">
            <a:prstTxWarp prst="textNoShape">
              <a:avLst/>
            </a:prstTxWarp>
          </a:bodyPr>
          <a:lstStyle/>
          <a:p>
            <a:r>
              <a:rPr lang="zh-CN" altLang="en-US" sz="2400" dirty="0">
                <a:latin typeface="+mj-lt"/>
                <a:ea typeface="微软雅黑" pitchFamily="34" charset="-122"/>
              </a:rPr>
              <a:t>一颗依存树的分</a:t>
            </a:r>
            <a:r>
              <a:rPr lang="zh-CN" altLang="en-US" sz="2400" dirty="0" smtClean="0">
                <a:latin typeface="+mj-lt"/>
                <a:ea typeface="微软雅黑" pitchFamily="34" charset="-122"/>
              </a:rPr>
              <a:t>值额外考虑兄弟依</a:t>
            </a:r>
            <a:r>
              <a:rPr lang="zh-CN" altLang="en-US" sz="2400" dirty="0">
                <a:latin typeface="+mj-lt"/>
                <a:ea typeface="微软雅黑" pitchFamily="34" charset="-122"/>
              </a:rPr>
              <a:t>存</a:t>
            </a:r>
            <a:r>
              <a:rPr lang="zh-CN" altLang="en-US" sz="2400" dirty="0" smtClean="0">
                <a:latin typeface="+mj-lt"/>
                <a:ea typeface="微软雅黑" pitchFamily="34" charset="-122"/>
              </a:rPr>
              <a:t>弧和祖孙依存弧的</a:t>
            </a:r>
            <a:r>
              <a:rPr lang="zh-CN" altLang="en-US" sz="2400" dirty="0">
                <a:latin typeface="+mj-lt"/>
                <a:ea typeface="微软雅黑" pitchFamily="34" charset="-122"/>
              </a:rPr>
              <a:t>分</a:t>
            </a:r>
            <a:r>
              <a:rPr lang="zh-CN" altLang="en-US" sz="2400" dirty="0" smtClean="0">
                <a:latin typeface="+mj-lt"/>
                <a:ea typeface="微软雅黑" pitchFamily="34" charset="-122"/>
              </a:rPr>
              <a:t>值。（又称为</a:t>
            </a:r>
            <a:r>
              <a:rPr lang="zh-CN" altLang="en-US" sz="2400" dirty="0">
                <a:latin typeface="+mj-lt"/>
                <a:ea typeface="微软雅黑" pitchFamily="34" charset="-122"/>
              </a:rPr>
              <a:t>二</a:t>
            </a:r>
            <a:r>
              <a:rPr lang="zh-CN" altLang="en-US" sz="2400" dirty="0" smtClean="0">
                <a:latin typeface="+mj-lt"/>
                <a:ea typeface="微软雅黑" pitchFamily="34" charset="-122"/>
              </a:rPr>
              <a:t>阶模型）</a:t>
            </a:r>
            <a:endParaRPr lang="en-US" altLang="zh-CN" sz="2400" dirty="0">
              <a:latin typeface="+mj-lt"/>
              <a:ea typeface="微软雅黑" pitchFamily="34" charset="-122"/>
            </a:endParaRPr>
          </a:p>
          <a:p>
            <a:pPr lvl="1"/>
            <a:endParaRPr lang="en-US" altLang="zh-CN" sz="2000" dirty="0">
              <a:latin typeface="+mj-lt"/>
              <a:ea typeface="微软雅黑" pitchFamily="34" charset="-122"/>
            </a:endParaRPr>
          </a:p>
          <a:p>
            <a:endParaRPr lang="en-US" altLang="zh-CN" sz="2400" dirty="0">
              <a:latin typeface="+mj-lt"/>
              <a:ea typeface="微软雅黑" pitchFamily="34" charset="-122"/>
            </a:endParaRPr>
          </a:p>
          <a:p>
            <a:endParaRPr lang="en-US" altLang="zh-CN" sz="2400" dirty="0">
              <a:latin typeface="+mj-lt"/>
              <a:ea typeface="微软雅黑" pitchFamily="34" charset="-122"/>
            </a:endParaRPr>
          </a:p>
          <a:p>
            <a:endParaRPr lang="en-US" altLang="zh-CN" sz="2400" dirty="0">
              <a:latin typeface="+mj-lt"/>
              <a:ea typeface="微软雅黑" pitchFamily="34" charset="-122"/>
            </a:endParaRPr>
          </a:p>
          <a:p>
            <a:endParaRPr lang="en-US" altLang="zh-CN" sz="2400" dirty="0">
              <a:latin typeface="+mj-lt"/>
              <a:ea typeface="微软雅黑" pitchFamily="34" charset="-122"/>
            </a:endParaRPr>
          </a:p>
          <a:p>
            <a:endParaRPr lang="en-US" altLang="zh-CN" sz="2400" dirty="0">
              <a:latin typeface="+mj-lt"/>
              <a:ea typeface="微软雅黑" pitchFamily="34" charset="-122"/>
            </a:endParaRPr>
          </a:p>
        </p:txBody>
      </p:sp>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高</a:t>
            </a:r>
            <a:r>
              <a:rPr lang="zh-CN" altLang="en-US" sz="3600" b="1" dirty="0" smtClean="0">
                <a:latin typeface="微软雅黑" pitchFamily="34" charset="-122"/>
                <a:ea typeface="微软雅黑" pitchFamily="34" charset="-122"/>
              </a:rPr>
              <a:t>阶依存句法分析模型</a:t>
            </a:r>
          </a:p>
        </p:txBody>
      </p:sp>
      <mc:AlternateContent xmlns:mc="http://schemas.openxmlformats.org/markup-compatibility/2006">
        <mc:Choice xmlns:a14="http://schemas.microsoft.com/office/drawing/2010/main" xmlns="" Requires="a14">
          <p:sp>
            <p:nvSpPr>
              <p:cNvPr id="17" name="TextBox 16"/>
              <p:cNvSpPr txBox="1"/>
              <p:nvPr/>
            </p:nvSpPr>
            <p:spPr>
              <a:xfrm>
                <a:off x="1547664" y="2619998"/>
                <a:ext cx="5256584" cy="8810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nor/>
                        </m:rPr>
                        <a:rPr lang="en-US" altLang="zh-CN" sz="2000" smtClean="0">
                          <a:latin typeface="Candara" pitchFamily="34" charset="0"/>
                          <a:ea typeface="Cambria Math" pitchFamily="18" charset="0"/>
                        </a:rPr>
                        <m:t>Score</m:t>
                      </m:r>
                      <m:d>
                        <m:dPr>
                          <m:ctrlPr>
                            <a:rPr lang="en-US" altLang="zh-CN" sz="2000" i="1">
                              <a:latin typeface="Cambria Math"/>
                              <a:ea typeface="Cambria Math" pitchFamily="18" charset="0"/>
                            </a:rPr>
                          </m:ctrlPr>
                        </m:dPr>
                        <m:e>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b="1" i="1">
                              <a:latin typeface="Cambria Math"/>
                              <a:ea typeface="微软雅黑" pitchFamily="34" charset="-122"/>
                            </a:rPr>
                            <m:t>𝒅</m:t>
                          </m:r>
                        </m:e>
                      </m:d>
                      <m:r>
                        <a:rPr lang="en-US" altLang="zh-CN" sz="2000" b="0" i="0" smtClean="0">
                          <a:latin typeface="Cambria Math"/>
                          <a:ea typeface="微软雅黑" pitchFamily="34" charset="-122"/>
                        </a:rPr>
                        <m:t>=</m:t>
                      </m:r>
                      <m:nary>
                        <m:naryPr>
                          <m:chr m:val="∑"/>
                          <m:supHide m:val="on"/>
                          <m:ctrlPr>
                            <a:rPr lang="en-US" altLang="zh-CN" sz="2000" i="1" smtClean="0">
                              <a:latin typeface="Cambria Math"/>
                              <a:ea typeface="微软雅黑" pitchFamily="34" charset="-122"/>
                            </a:rPr>
                          </m:ctrlPr>
                        </m:naryPr>
                        <m:sub>
                          <m:r>
                            <m:rPr>
                              <m:brk m:alnAt="7"/>
                            </m:rPr>
                            <a:rPr lang="en-US" altLang="zh-CN" sz="2000" b="0" i="1" smtClean="0">
                              <a:latin typeface="Cambria Math"/>
                              <a:ea typeface="微软雅黑" pitchFamily="34" charset="-122"/>
                            </a:rPr>
                            <m:t>{</m:t>
                          </m:r>
                          <m:d>
                            <m:dPr>
                              <m:ctrlPr>
                                <a:rPr lang="en-US" altLang="zh-CN" sz="2000" b="0" i="1" smtClean="0">
                                  <a:latin typeface="Cambria Math"/>
                                  <a:ea typeface="微软雅黑" pitchFamily="34" charset="-122"/>
                                </a:rPr>
                              </m:ctrlPr>
                            </m:dPr>
                            <m:e>
                              <m:r>
                                <m:rPr>
                                  <m:brk m:alnAt="7"/>
                                </m:rPr>
                                <a:rPr lang="en-US" altLang="zh-CN" sz="2000" b="0" i="1" smtClean="0">
                                  <a:latin typeface="Cambria Math"/>
                                  <a:ea typeface="微软雅黑" pitchFamily="34" charset="-122"/>
                                </a:rPr>
                                <m:t>h</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𝑚</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𝑙</m:t>
                              </m:r>
                            </m:e>
                          </m:d>
                          <m:r>
                            <m:rPr>
                              <m:brk m:alnAt="7"/>
                            </m:rPr>
                            <a:rPr lang="en-US" altLang="zh-CN" sz="2000" b="0" i="1" smtClean="0">
                              <a:latin typeface="Cambria Math"/>
                              <a:ea typeface="微软雅黑" pitchFamily="34" charset="-122"/>
                            </a:rPr>
                            <m:t>}</m:t>
                          </m:r>
                          <m:r>
                            <a:rPr lang="en-US" altLang="zh-CN" sz="2000" b="0" i="1" smtClean="0">
                              <a:latin typeface="Cambria Math"/>
                              <a:ea typeface="Cambria Math"/>
                            </a:rPr>
                            <m:t>⊂</m:t>
                          </m:r>
                          <m:r>
                            <a:rPr lang="en-US" altLang="zh-CN" sz="2000" b="1" i="1">
                              <a:latin typeface="Cambria Math"/>
                              <a:ea typeface="微软雅黑" pitchFamily="34" charset="-122"/>
                            </a:rPr>
                            <m:t>𝒅</m:t>
                          </m:r>
                        </m:sub>
                        <m:sup/>
                        <m:e>
                          <m:sSub>
                            <m:sSubPr>
                              <m:ctrlPr>
                                <a:rPr lang="en-US" altLang="zh-CN" sz="2000" i="1">
                                  <a:latin typeface="Cambria Math"/>
                                  <a:ea typeface="微软雅黑" pitchFamily="34" charset="-122"/>
                                </a:rPr>
                              </m:ctrlPr>
                            </m:sSubPr>
                            <m:e>
                              <m:r>
                                <m:rPr>
                                  <m:nor/>
                                </m:rPr>
                                <a:rPr lang="en-US" altLang="zh-CN" sz="2000">
                                  <a:latin typeface="Candara" pitchFamily="34" charset="0"/>
                                  <a:ea typeface="Cambria Math" pitchFamily="18" charset="0"/>
                                </a:rPr>
                                <m:t>Score</m:t>
                              </m:r>
                            </m:e>
                            <m:sub>
                              <m:r>
                                <a:rPr lang="en-US" altLang="zh-CN" sz="2000" i="1">
                                  <a:latin typeface="Cambria Math"/>
                                  <a:ea typeface="微软雅黑" pitchFamily="34" charset="-122"/>
                                </a:rPr>
                                <m:t>𝑑𝑒𝑝</m:t>
                              </m:r>
                            </m:sub>
                          </m:sSub>
                          <m:r>
                            <a:rPr lang="en-US" altLang="zh-CN" sz="2000" i="1">
                              <a:latin typeface="Cambria Math"/>
                              <a:ea typeface="微软雅黑" pitchFamily="34" charset="-122"/>
                            </a:rPr>
                            <m:t>(</m:t>
                          </m:r>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i="1">
                              <a:latin typeface="Cambria Math"/>
                              <a:ea typeface="微软雅黑" pitchFamily="34" charset="-122"/>
                            </a:rPr>
                            <m:t>𝑚</m:t>
                          </m:r>
                          <m:r>
                            <a:rPr lang="en-US" altLang="zh-CN" sz="2000" i="1">
                              <a:latin typeface="Cambria Math"/>
                              <a:ea typeface="微软雅黑" pitchFamily="34" charset="-122"/>
                            </a:rPr>
                            <m:t>,</m:t>
                          </m:r>
                          <m:r>
                            <a:rPr lang="en-US" altLang="zh-CN" sz="2000" i="1">
                              <a:latin typeface="Cambria Math"/>
                              <a:ea typeface="微软雅黑" pitchFamily="34" charset="-122"/>
                            </a:rPr>
                            <m:t>𝑙</m:t>
                          </m:r>
                          <m:r>
                            <a:rPr lang="en-US" altLang="zh-CN" sz="2000" i="1">
                              <a:latin typeface="Cambria Math"/>
                              <a:ea typeface="微软雅黑" pitchFamily="34" charset="-122"/>
                            </a:rPr>
                            <m:t>)</m:t>
                          </m:r>
                        </m:e>
                      </m:nary>
                    </m:oMath>
                  </m:oMathPara>
                </a14:m>
                <a:endParaRPr lang="zh-CN" altLang="en-US" sz="2000" dirty="0"/>
              </a:p>
            </p:txBody>
          </p:sp>
        </mc:Choice>
        <mc:Fallback>
          <p:sp>
            <p:nvSpPr>
              <p:cNvPr id="17" name="TextBox 16"/>
              <p:cNvSpPr txBox="1">
                <a:spLocks noRot="1" noChangeAspect="1" noMove="1" noResize="1" noEditPoints="1" noAdjustHandles="1" noChangeArrowheads="1" noChangeShapeType="1" noTextEdit="1"/>
              </p:cNvSpPr>
              <p:nvPr/>
            </p:nvSpPr>
            <p:spPr>
              <a:xfrm>
                <a:off x="1547664" y="2619998"/>
                <a:ext cx="5256584" cy="881010"/>
              </a:xfrm>
              <a:prstGeom prst="rect">
                <a:avLst/>
              </a:prstGeom>
              <a:blipFill rotWithShape="1">
                <a:blip r:embed="rId3"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25" name="矩形 24"/>
              <p:cNvSpPr/>
              <p:nvPr/>
            </p:nvSpPr>
            <p:spPr>
              <a:xfrm>
                <a:off x="3007890" y="3560369"/>
                <a:ext cx="3940374" cy="8810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2000" b="0" i="1" smtClean="0">
                          <a:latin typeface="Cambria Math"/>
                          <a:ea typeface="微软雅黑" pitchFamily="34" charset="-122"/>
                        </a:rPr>
                        <m:t>=</m:t>
                      </m:r>
                      <m:nary>
                        <m:naryPr>
                          <m:chr m:val="∑"/>
                          <m:supHide m:val="on"/>
                          <m:ctrlPr>
                            <a:rPr lang="en-US" altLang="zh-CN" sz="2000" i="1">
                              <a:latin typeface="Cambria Math"/>
                              <a:ea typeface="微软雅黑" pitchFamily="34" charset="-122"/>
                            </a:rPr>
                          </m:ctrlPr>
                        </m:naryPr>
                        <m:sub>
                          <m:r>
                            <m:rPr>
                              <m:brk m:alnAt="7"/>
                            </m:rPr>
                            <a:rPr lang="en-US" altLang="zh-CN" sz="2000" i="1">
                              <a:latin typeface="Cambria Math"/>
                              <a:ea typeface="微软雅黑" pitchFamily="34" charset="-122"/>
                            </a:rPr>
                            <m:t>{</m:t>
                          </m:r>
                          <m:d>
                            <m:dPr>
                              <m:ctrlPr>
                                <a:rPr lang="en-US" altLang="zh-CN" sz="2000" i="1">
                                  <a:latin typeface="Cambria Math"/>
                                  <a:ea typeface="微软雅黑" pitchFamily="34" charset="-122"/>
                                </a:rPr>
                              </m:ctrlPr>
                            </m:dPr>
                            <m:e>
                              <m:r>
                                <m:rPr>
                                  <m:brk m:alnAt="7"/>
                                </m:rP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i="1">
                                  <a:latin typeface="Cambria Math"/>
                                  <a:ea typeface="微软雅黑" pitchFamily="34" charset="-122"/>
                                </a:rPr>
                                <m:t>𝑚</m:t>
                              </m:r>
                            </m:e>
                          </m:d>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h</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𝑠</m:t>
                          </m:r>
                          <m:r>
                            <a:rPr lang="en-US" altLang="zh-CN" sz="2000" b="0" i="1" smtClean="0">
                              <a:latin typeface="Cambria Math"/>
                              <a:ea typeface="微软雅黑" pitchFamily="34" charset="-122"/>
                            </a:rPr>
                            <m:t>)</m:t>
                          </m:r>
                          <m:r>
                            <m:rPr>
                              <m:brk m:alnAt="7"/>
                            </m:rPr>
                            <a:rPr lang="en-US" altLang="zh-CN" sz="2000" i="1">
                              <a:latin typeface="Cambria Math"/>
                              <a:ea typeface="微软雅黑" pitchFamily="34" charset="-122"/>
                            </a:rPr>
                            <m:t>}</m:t>
                          </m:r>
                          <m:r>
                            <a:rPr lang="en-US" altLang="zh-CN" sz="2000" i="1">
                              <a:latin typeface="Cambria Math"/>
                              <a:ea typeface="Cambria Math"/>
                            </a:rPr>
                            <m:t>⊂</m:t>
                          </m:r>
                          <m:r>
                            <a:rPr lang="en-US" altLang="zh-CN" sz="2000" b="1" i="1">
                              <a:latin typeface="Cambria Math"/>
                              <a:ea typeface="微软雅黑" pitchFamily="34" charset="-122"/>
                            </a:rPr>
                            <m:t>𝒅</m:t>
                          </m:r>
                        </m:sub>
                        <m:sup/>
                        <m:e>
                          <m:sSub>
                            <m:sSubPr>
                              <m:ctrlPr>
                                <a:rPr lang="en-US" altLang="zh-CN" sz="2000" i="1">
                                  <a:latin typeface="Cambria Math"/>
                                  <a:ea typeface="微软雅黑" pitchFamily="34" charset="-122"/>
                                </a:rPr>
                              </m:ctrlPr>
                            </m:sSubPr>
                            <m:e>
                              <m:r>
                                <m:rPr>
                                  <m:nor/>
                                </m:rPr>
                                <a:rPr lang="en-US" altLang="zh-CN" sz="2000">
                                  <a:latin typeface="Candara" pitchFamily="34" charset="0"/>
                                  <a:ea typeface="Cambria Math" pitchFamily="18" charset="0"/>
                                </a:rPr>
                                <m:t>Score</m:t>
                              </m:r>
                            </m:e>
                            <m:sub>
                              <m:r>
                                <a:rPr lang="en-US" altLang="zh-CN" sz="2000" b="0" i="1" smtClean="0">
                                  <a:latin typeface="Cambria Math"/>
                                  <a:ea typeface="Cambria Math" pitchFamily="18" charset="0"/>
                                </a:rPr>
                                <m:t>𝑠𝑖𝑏</m:t>
                              </m:r>
                            </m:sub>
                          </m:sSub>
                          <m:r>
                            <a:rPr lang="en-US" altLang="zh-CN" sz="2000" i="1">
                              <a:latin typeface="Cambria Math"/>
                              <a:ea typeface="微软雅黑" pitchFamily="34" charset="-122"/>
                            </a:rPr>
                            <m:t>(</m:t>
                          </m:r>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b="0" i="1" smtClean="0">
                              <a:latin typeface="Cambria Math"/>
                              <a:ea typeface="微软雅黑" pitchFamily="34" charset="-122"/>
                            </a:rPr>
                            <m:t>𝑠</m:t>
                          </m:r>
                          <m:r>
                            <a:rPr lang="en-US" altLang="zh-CN" sz="2000" b="0" i="1" smtClean="0">
                              <a:latin typeface="Cambria Math"/>
                              <a:ea typeface="微软雅黑" pitchFamily="34" charset="-122"/>
                            </a:rPr>
                            <m:t>,</m:t>
                          </m:r>
                          <m:r>
                            <a:rPr lang="en-US" altLang="zh-CN" sz="2000" i="1">
                              <a:latin typeface="Cambria Math"/>
                              <a:ea typeface="微软雅黑" pitchFamily="34" charset="-122"/>
                            </a:rPr>
                            <m:t>𝑚</m:t>
                          </m:r>
                          <m:r>
                            <a:rPr lang="en-US" altLang="zh-CN" sz="2000" i="1">
                              <a:latin typeface="Cambria Math"/>
                              <a:ea typeface="微软雅黑" pitchFamily="34" charset="-122"/>
                            </a:rPr>
                            <m:t>)</m:t>
                          </m:r>
                        </m:e>
                      </m:nary>
                    </m:oMath>
                  </m:oMathPara>
                </a14:m>
                <a:endParaRPr lang="zh-CN" altLang="en-US" sz="2000" dirty="0"/>
              </a:p>
            </p:txBody>
          </p:sp>
        </mc:Choice>
        <mc:Fallback>
          <p:sp>
            <p:nvSpPr>
              <p:cNvPr id="25" name="矩形 24"/>
              <p:cNvSpPr>
                <a:spLocks noRot="1" noChangeAspect="1" noMove="1" noResize="1" noEditPoints="1" noAdjustHandles="1" noChangeArrowheads="1" noChangeShapeType="1" noTextEdit="1"/>
              </p:cNvSpPr>
              <p:nvPr/>
            </p:nvSpPr>
            <p:spPr>
              <a:xfrm>
                <a:off x="3007890" y="3560369"/>
                <a:ext cx="3940374" cy="881010"/>
              </a:xfrm>
              <a:prstGeom prst="rect">
                <a:avLst/>
              </a:prstGeom>
              <a:blipFill rotWithShape="1">
                <a:blip r:embed="rId4"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35" name="矩形 34"/>
              <p:cNvSpPr/>
              <p:nvPr/>
            </p:nvSpPr>
            <p:spPr>
              <a:xfrm>
                <a:off x="3007890" y="4492206"/>
                <a:ext cx="4425442" cy="8810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2000" b="0" i="1" smtClean="0">
                          <a:latin typeface="Cambria Math"/>
                          <a:ea typeface="微软雅黑" pitchFamily="34" charset="-122"/>
                        </a:rPr>
                        <m:t>=</m:t>
                      </m:r>
                      <m:nary>
                        <m:naryPr>
                          <m:chr m:val="∑"/>
                          <m:supHide m:val="on"/>
                          <m:ctrlPr>
                            <a:rPr lang="en-US" altLang="zh-CN" sz="2000" i="1">
                              <a:latin typeface="Cambria Math"/>
                              <a:ea typeface="微软雅黑" pitchFamily="34" charset="-122"/>
                            </a:rPr>
                          </m:ctrlPr>
                        </m:naryPr>
                        <m:sub>
                          <m:r>
                            <m:rPr>
                              <m:brk m:alnAt="7"/>
                            </m:rPr>
                            <a:rPr lang="en-US" altLang="zh-CN" sz="2000" i="1">
                              <a:latin typeface="Cambria Math"/>
                              <a:ea typeface="微软雅黑" pitchFamily="34" charset="-122"/>
                            </a:rPr>
                            <m:t>{</m:t>
                          </m:r>
                          <m:d>
                            <m:dPr>
                              <m:ctrlPr>
                                <a:rPr lang="en-US" altLang="zh-CN" sz="2000" i="1">
                                  <a:latin typeface="Cambria Math"/>
                                  <a:ea typeface="微软雅黑" pitchFamily="34" charset="-122"/>
                                </a:rPr>
                              </m:ctrlPr>
                            </m:dPr>
                            <m:e>
                              <m:r>
                                <m:rPr>
                                  <m:brk m:alnAt="7"/>
                                </m:rP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i="1">
                                  <a:latin typeface="Cambria Math"/>
                                  <a:ea typeface="微软雅黑" pitchFamily="34" charset="-122"/>
                                </a:rPr>
                                <m:t>𝑚</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𝑙</m:t>
                              </m:r>
                            </m:e>
                          </m:d>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𝑚</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𝑔</m:t>
                          </m:r>
                          <m:r>
                            <a:rPr lang="en-US" altLang="zh-CN" sz="2000" b="0" i="1" smtClean="0">
                              <a:latin typeface="Cambria Math"/>
                              <a:ea typeface="微软雅黑" pitchFamily="34" charset="-122"/>
                            </a:rPr>
                            <m:t>)</m:t>
                          </m:r>
                          <m:r>
                            <m:rPr>
                              <m:brk m:alnAt="7"/>
                            </m:rPr>
                            <a:rPr lang="en-US" altLang="zh-CN" sz="2000" i="1">
                              <a:latin typeface="Cambria Math"/>
                              <a:ea typeface="微软雅黑" pitchFamily="34" charset="-122"/>
                            </a:rPr>
                            <m:t>}</m:t>
                          </m:r>
                          <m:r>
                            <a:rPr lang="en-US" altLang="zh-CN" sz="2000" i="1">
                              <a:latin typeface="Cambria Math"/>
                              <a:ea typeface="Cambria Math"/>
                            </a:rPr>
                            <m:t>⊂</m:t>
                          </m:r>
                          <m:r>
                            <a:rPr lang="en-US" altLang="zh-CN" sz="2000" b="1" i="1">
                              <a:latin typeface="Cambria Math"/>
                              <a:ea typeface="微软雅黑" pitchFamily="34" charset="-122"/>
                            </a:rPr>
                            <m:t>𝒅</m:t>
                          </m:r>
                        </m:sub>
                        <m:sup/>
                        <m:e>
                          <m:sSub>
                            <m:sSubPr>
                              <m:ctrlPr>
                                <a:rPr lang="en-US" altLang="zh-CN" sz="2000" i="1">
                                  <a:latin typeface="Cambria Math"/>
                                  <a:ea typeface="微软雅黑" pitchFamily="34" charset="-122"/>
                                </a:rPr>
                              </m:ctrlPr>
                            </m:sSubPr>
                            <m:e>
                              <m:r>
                                <m:rPr>
                                  <m:nor/>
                                </m:rPr>
                                <a:rPr lang="en-US" altLang="zh-CN" sz="2000">
                                  <a:latin typeface="Candara" pitchFamily="34" charset="0"/>
                                  <a:ea typeface="Cambria Math" pitchFamily="18" charset="0"/>
                                </a:rPr>
                                <m:t>Score</m:t>
                              </m:r>
                            </m:e>
                            <m:sub>
                              <m:r>
                                <a:rPr lang="en-US" altLang="zh-CN" sz="2000" b="0" i="1" smtClean="0">
                                  <a:latin typeface="Cambria Math"/>
                                  <a:ea typeface="Cambria Math" pitchFamily="18" charset="0"/>
                                </a:rPr>
                                <m:t>𝑔𝑟𝑑</m:t>
                              </m:r>
                            </m:sub>
                          </m:sSub>
                          <m:r>
                            <a:rPr lang="en-US" altLang="zh-CN" sz="2000" i="1">
                              <a:latin typeface="Cambria Math"/>
                              <a:ea typeface="微软雅黑" pitchFamily="34" charset="-122"/>
                            </a:rPr>
                            <m:t>(</m:t>
                          </m:r>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b="0" i="1" smtClean="0">
                              <a:latin typeface="Cambria Math"/>
                              <a:ea typeface="微软雅黑" pitchFamily="34" charset="-122"/>
                            </a:rPr>
                            <m:t>𝑚</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𝑙</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𝑔</m:t>
                          </m:r>
                          <m:r>
                            <a:rPr lang="en-US" altLang="zh-CN" sz="2000" i="1">
                              <a:latin typeface="Cambria Math"/>
                              <a:ea typeface="微软雅黑" pitchFamily="34" charset="-122"/>
                            </a:rPr>
                            <m:t>)</m:t>
                          </m:r>
                        </m:e>
                      </m:nary>
                    </m:oMath>
                  </m:oMathPara>
                </a14:m>
                <a:endParaRPr lang="zh-CN" altLang="en-US" sz="2000" dirty="0"/>
              </a:p>
            </p:txBody>
          </p:sp>
        </mc:Choice>
        <mc:Fallback>
          <p:sp>
            <p:nvSpPr>
              <p:cNvPr id="35" name="矩形 34"/>
              <p:cNvSpPr>
                <a:spLocks noRot="1" noChangeAspect="1" noMove="1" noResize="1" noEditPoints="1" noAdjustHandles="1" noChangeArrowheads="1" noChangeShapeType="1" noTextEdit="1"/>
              </p:cNvSpPr>
              <p:nvPr/>
            </p:nvSpPr>
            <p:spPr>
              <a:xfrm>
                <a:off x="3007890" y="4492206"/>
                <a:ext cx="4425442" cy="881010"/>
              </a:xfrm>
              <a:prstGeom prst="rect">
                <a:avLst/>
              </a:prstGeom>
              <a:blipFill rotWithShape="1">
                <a:blip r:embed="rId5" cstate="print"/>
                <a:stretch>
                  <a:fillRect/>
                </a:stretch>
              </a:blipFill>
            </p:spPr>
            <p:txBody>
              <a:bodyPr/>
              <a:lstStyle/>
              <a:p>
                <a:r>
                  <a:rPr lang="zh-CN" altLang="en-US">
                    <a:noFill/>
                  </a:rPr>
                  <a:t> </a:t>
                </a:r>
              </a:p>
            </p:txBody>
          </p:sp>
        </mc:Fallback>
      </mc:AlternateContent>
      <p:graphicFrame>
        <p:nvGraphicFramePr>
          <p:cNvPr id="2" name="对象 1"/>
          <p:cNvGraphicFramePr>
            <a:graphicFrameLocks noChangeAspect="1"/>
          </p:cNvGraphicFramePr>
          <p:nvPr>
            <p:extLst>
              <p:ext uri="{D42A27DB-BD31-4B8C-83A1-F6EECF244321}">
                <p14:modId xmlns:p14="http://schemas.microsoft.com/office/powerpoint/2010/main" xmlns="" val="3817141003"/>
              </p:ext>
            </p:extLst>
          </p:nvPr>
        </p:nvGraphicFramePr>
        <p:xfrm>
          <a:off x="3347864" y="5517232"/>
          <a:ext cx="5860376" cy="1224136"/>
        </p:xfrm>
        <a:graphic>
          <a:graphicData uri="http://schemas.openxmlformats.org/presentationml/2006/ole">
            <p:oleObj spid="_x0000_s3318" name="Visio" r:id="rId6" imgW="3967264" imgH="828675" progId="Visio.Drawing.11">
              <p:embed/>
            </p:oleObj>
          </a:graphicData>
        </a:graphic>
      </p:graphicFrame>
    </p:spTree>
    <p:extLst>
      <p:ext uri="{BB962C8B-B14F-4D97-AF65-F5344CB8AC3E}">
        <p14:creationId xmlns:p14="http://schemas.microsoft.com/office/powerpoint/2010/main" xmlns="" val="1548540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高</a:t>
            </a:r>
            <a:r>
              <a:rPr lang="zh-CN" altLang="en-US" sz="3600" b="1" dirty="0" smtClean="0">
                <a:latin typeface="微软雅黑" pitchFamily="34" charset="-122"/>
                <a:ea typeface="微软雅黑" pitchFamily="34" charset="-122"/>
              </a:rPr>
              <a:t>阶依存句法分析模型</a:t>
            </a:r>
          </a:p>
        </p:txBody>
      </p:sp>
      <p:graphicFrame>
        <p:nvGraphicFramePr>
          <p:cNvPr id="3" name="对象 2"/>
          <p:cNvGraphicFramePr>
            <a:graphicFrameLocks noChangeAspect="1"/>
          </p:cNvGraphicFramePr>
          <p:nvPr>
            <p:extLst>
              <p:ext uri="{D42A27DB-BD31-4B8C-83A1-F6EECF244321}">
                <p14:modId xmlns:p14="http://schemas.microsoft.com/office/powerpoint/2010/main" xmlns="" val="2600234833"/>
              </p:ext>
            </p:extLst>
          </p:nvPr>
        </p:nvGraphicFramePr>
        <p:xfrm>
          <a:off x="2195736" y="4149080"/>
          <a:ext cx="4970535" cy="2664296"/>
        </p:xfrm>
        <a:graphic>
          <a:graphicData uri="http://schemas.openxmlformats.org/presentationml/2006/ole">
            <p:oleObj spid="_x0000_s5353" name="Visio" r:id="rId3" imgW="3547894" imgH="1901316" progId="Visio.Drawing.11">
              <p:embed/>
            </p:oleObj>
          </a:graphicData>
        </a:graphic>
      </p:graphicFrame>
      <mc:AlternateContent xmlns:mc="http://schemas.openxmlformats.org/markup-compatibility/2006">
        <mc:Choice xmlns:a14="http://schemas.microsoft.com/office/drawing/2010/main" xmlns="" Requires="a14">
          <p:sp>
            <p:nvSpPr>
              <p:cNvPr id="5" name="Rectangle 3"/>
              <p:cNvSpPr txBox="1">
                <a:spLocks noChangeArrowheads="1"/>
              </p:cNvSpPr>
              <p:nvPr/>
            </p:nvSpPr>
            <p:spPr bwMode="auto">
              <a:xfrm>
                <a:off x="468313" y="1844675"/>
                <a:ext cx="8197515" cy="23044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r>
                  <a:rPr lang="zh-CN" altLang="en-US" sz="2400" dirty="0" smtClean="0">
                    <a:latin typeface="+mj-lt"/>
                    <a:ea typeface="微软雅黑" pitchFamily="34" charset="-122"/>
                  </a:rPr>
                  <a:t>解码算法</a:t>
                </a:r>
                <a:endParaRPr lang="en-US" altLang="zh-CN" sz="2400" dirty="0" smtClean="0">
                  <a:latin typeface="+mj-lt"/>
                  <a:ea typeface="微软雅黑" pitchFamily="34" charset="-122"/>
                </a:endParaRPr>
              </a:p>
              <a:p>
                <a:pPr lvl="1"/>
                <a:r>
                  <a:rPr lang="zh-CN" altLang="en-US" sz="2000" dirty="0">
                    <a:latin typeface="+mj-lt"/>
                    <a:ea typeface="微软雅黑" pitchFamily="34" charset="-122"/>
                  </a:rPr>
                  <a:t>前</a:t>
                </a:r>
                <a:r>
                  <a:rPr lang="zh-CN" altLang="en-US" sz="2000" dirty="0" smtClean="0">
                    <a:latin typeface="+mj-lt"/>
                    <a:ea typeface="微软雅黑" pitchFamily="34" charset="-122"/>
                  </a:rPr>
                  <a:t>人提出了基于动态规划的解码算法，时间复杂度为</a:t>
                </a:r>
                <a14:m>
                  <m:oMath xmlns:m="http://schemas.openxmlformats.org/officeDocument/2006/math">
                    <m:r>
                      <m:rPr>
                        <m:sty m:val="p"/>
                      </m:rPr>
                      <a:rPr lang="en-US" altLang="zh-CN" sz="2000" i="1">
                        <a:latin typeface="Cambria Math"/>
                        <a:ea typeface="微软雅黑" pitchFamily="34" charset="-122"/>
                      </a:rPr>
                      <m:t>O</m:t>
                    </m:r>
                    <m:r>
                      <a:rPr lang="en-US" altLang="zh-CN" sz="2000" i="1">
                        <a:latin typeface="Cambria Math"/>
                        <a:ea typeface="微软雅黑" pitchFamily="34" charset="-122"/>
                      </a:rPr>
                      <m:t>(</m:t>
                    </m:r>
                    <m:sSup>
                      <m:sSupPr>
                        <m:ctrlPr>
                          <a:rPr lang="en-US" altLang="zh-CN" sz="2000" i="1">
                            <a:latin typeface="Cambria Math"/>
                            <a:ea typeface="微软雅黑" pitchFamily="34" charset="-122"/>
                          </a:rPr>
                        </m:ctrlPr>
                      </m:sSupPr>
                      <m:e>
                        <m:r>
                          <a:rPr lang="en-US" altLang="zh-CN" sz="2000" i="1">
                            <a:latin typeface="Cambria Math"/>
                            <a:ea typeface="微软雅黑" pitchFamily="34" charset="-122"/>
                          </a:rPr>
                          <m:t>|</m:t>
                        </m:r>
                        <m:r>
                          <a:rPr lang="en-US" altLang="zh-CN" sz="2000" i="1">
                            <a:latin typeface="Cambria Math"/>
                            <a:ea typeface="微软雅黑" pitchFamily="34" charset="-122"/>
                          </a:rPr>
                          <m:t>𝐿</m:t>
                        </m:r>
                        <m:r>
                          <a:rPr lang="en-US" altLang="zh-CN" sz="2000" i="1">
                            <a:latin typeface="Cambria Math"/>
                            <a:ea typeface="微软雅黑" pitchFamily="34" charset="-122"/>
                          </a:rPr>
                          <m:t>|×</m:t>
                        </m:r>
                        <m:r>
                          <a:rPr lang="en-US" altLang="zh-CN" sz="2000" i="1">
                            <a:latin typeface="Cambria Math"/>
                            <a:ea typeface="微软雅黑" pitchFamily="34" charset="-122"/>
                          </a:rPr>
                          <m:t>𝑛</m:t>
                        </m:r>
                      </m:e>
                      <m:sup>
                        <m:r>
                          <a:rPr lang="en-US" altLang="zh-CN" sz="2000" i="1" smtClean="0">
                            <a:latin typeface="Cambria Math"/>
                            <a:ea typeface="微软雅黑" pitchFamily="34" charset="-122"/>
                          </a:rPr>
                          <m:t>4</m:t>
                        </m:r>
                      </m:sup>
                    </m:sSup>
                    <m:r>
                      <a:rPr lang="en-US" altLang="zh-CN" sz="2000" i="1">
                        <a:latin typeface="Cambria Math"/>
                        <a:ea typeface="微软雅黑" pitchFamily="34" charset="-122"/>
                      </a:rPr>
                      <m:t>)</m:t>
                    </m:r>
                  </m:oMath>
                </a14:m>
                <a:endParaRPr lang="en-US" altLang="zh-CN" sz="2000" dirty="0">
                  <a:latin typeface="微软雅黑" pitchFamily="34" charset="-122"/>
                  <a:ea typeface="微软雅黑" pitchFamily="34" charset="-122"/>
                </a:endParaRPr>
              </a:p>
              <a:p>
                <a:pPr lvl="1"/>
                <a:r>
                  <a:rPr lang="zh-CN" altLang="en-US" sz="2000" dirty="0" smtClean="0">
                    <a:latin typeface="+mj-lt"/>
                    <a:ea typeface="微软雅黑" pitchFamily="34" charset="-122"/>
                  </a:rPr>
                  <a:t>我们提出基于柱搜索的解码算法，以更小的时间代价找到近似最优解。</a:t>
                </a:r>
                <a:endParaRPr lang="en-US" altLang="zh-CN" sz="2000" dirty="0" smtClean="0">
                  <a:latin typeface="+mj-lt"/>
                  <a:ea typeface="微软雅黑" pitchFamily="34" charset="-122"/>
                </a:endParaRPr>
              </a:p>
              <a:p>
                <a:pPr lvl="2"/>
                <a:r>
                  <a:rPr lang="zh-CN" altLang="en-US" sz="1600" dirty="0" smtClean="0">
                    <a:latin typeface="+mj-lt"/>
                    <a:ea typeface="微软雅黑" pitchFamily="34" charset="-122"/>
                  </a:rPr>
                  <a:t>时间复杂度为</a:t>
                </a:r>
                <a14:m>
                  <m:oMath xmlns:m="http://schemas.openxmlformats.org/officeDocument/2006/math">
                    <m:r>
                      <m:rPr>
                        <m:sty m:val="p"/>
                      </m:rPr>
                      <a:rPr lang="en-US" altLang="zh-CN" sz="1600" i="1">
                        <a:latin typeface="Cambria Math"/>
                        <a:ea typeface="微软雅黑" pitchFamily="34" charset="-122"/>
                      </a:rPr>
                      <m:t>O</m:t>
                    </m:r>
                    <m:d>
                      <m:dPr>
                        <m:ctrlPr>
                          <a:rPr lang="en-US" altLang="zh-CN" sz="1600" i="1">
                            <a:latin typeface="Cambria Math"/>
                            <a:ea typeface="微软雅黑" pitchFamily="34" charset="-122"/>
                          </a:rPr>
                        </m:ctrlPr>
                      </m:dPr>
                      <m:e>
                        <m:sSup>
                          <m:sSupPr>
                            <m:ctrlPr>
                              <a:rPr lang="en-US" altLang="zh-CN" sz="1600" i="1">
                                <a:latin typeface="Cambria Math"/>
                                <a:ea typeface="微软雅黑" pitchFamily="34" charset="-122"/>
                              </a:rPr>
                            </m:ctrlPr>
                          </m:sSupPr>
                          <m:e>
                            <m:r>
                              <a:rPr lang="en-US" altLang="zh-CN" sz="1600" i="1">
                                <a:latin typeface="Cambria Math"/>
                                <a:ea typeface="微软雅黑" pitchFamily="34" charset="-122"/>
                              </a:rPr>
                              <m:t>𝑛</m:t>
                            </m:r>
                          </m:e>
                          <m:sup>
                            <m:r>
                              <a:rPr lang="en-US" altLang="zh-CN" sz="1600" i="1" smtClean="0">
                                <a:latin typeface="Cambria Math"/>
                                <a:ea typeface="微软雅黑" pitchFamily="34" charset="-122"/>
                              </a:rPr>
                              <m:t>3</m:t>
                            </m:r>
                          </m:sup>
                        </m:sSup>
                        <m:r>
                          <a:rPr lang="en-US" altLang="zh-CN" sz="1600" i="1" smtClean="0">
                            <a:latin typeface="Cambria Math"/>
                            <a:ea typeface="微软雅黑" pitchFamily="34" charset="-122"/>
                          </a:rPr>
                          <m:t>𝐾</m:t>
                        </m:r>
                        <m:func>
                          <m:funcPr>
                            <m:ctrlPr>
                              <a:rPr lang="en-US" altLang="zh-CN" sz="1600" i="1">
                                <a:latin typeface="Cambria Math"/>
                                <a:ea typeface="微软雅黑" pitchFamily="34" charset="-122"/>
                              </a:rPr>
                            </m:ctrlPr>
                          </m:funcPr>
                          <m:fName>
                            <m:r>
                              <m:rPr>
                                <m:sty m:val="p"/>
                              </m:rPr>
                              <a:rPr lang="en-US" altLang="zh-CN" sz="1600">
                                <a:latin typeface="Cambria Math"/>
                                <a:ea typeface="微软雅黑" pitchFamily="34" charset="-122"/>
                              </a:rPr>
                              <m:t>log</m:t>
                            </m:r>
                          </m:fName>
                          <m:e>
                            <m:r>
                              <a:rPr lang="en-US" altLang="zh-CN" sz="1600" i="1">
                                <a:latin typeface="Cambria Math"/>
                                <a:ea typeface="微软雅黑" pitchFamily="34" charset="-122"/>
                              </a:rPr>
                              <m:t>𝐾</m:t>
                            </m:r>
                          </m:e>
                        </m:func>
                      </m:e>
                    </m:d>
                  </m:oMath>
                </a14:m>
                <a:r>
                  <a:rPr lang="en-US" altLang="zh-CN" sz="1600" dirty="0" smtClean="0">
                    <a:latin typeface="微软雅黑" pitchFamily="34" charset="-122"/>
                    <a:ea typeface="微软雅黑" pitchFamily="34" charset="-122"/>
                  </a:rPr>
                  <a:t>, </a:t>
                </a:r>
                <a14:m>
                  <m:oMath xmlns:m="http://schemas.openxmlformats.org/officeDocument/2006/math">
                    <m:r>
                      <a:rPr lang="en-US" altLang="zh-CN" sz="1600" i="1" dirty="0" smtClean="0">
                        <a:latin typeface="Cambria Math"/>
                        <a:ea typeface="微软雅黑" pitchFamily="34" charset="-122"/>
                      </a:rPr>
                      <m:t>𝐾</m:t>
                    </m:r>
                  </m:oMath>
                </a14:m>
                <a:r>
                  <a:rPr lang="zh-CN" altLang="en-US" sz="1600" dirty="0" smtClean="0">
                    <a:latin typeface="微软雅黑" pitchFamily="34" charset="-122"/>
                    <a:ea typeface="微软雅黑" pitchFamily="34" charset="-122"/>
                  </a:rPr>
                  <a:t>为柱宽度。</a:t>
                </a:r>
                <a:endParaRPr lang="en-US" altLang="zh-CN" sz="1600" dirty="0" smtClean="0">
                  <a:latin typeface="微软雅黑" pitchFamily="34" charset="-122"/>
                  <a:ea typeface="微软雅黑" pitchFamily="34" charset="-122"/>
                </a:endParaRPr>
              </a:p>
              <a:p>
                <a:pPr lvl="2"/>
                <a:r>
                  <a:rPr lang="zh-CN" altLang="en-US" sz="1600" dirty="0">
                    <a:latin typeface="微软雅黑" pitchFamily="34" charset="-122"/>
                    <a:ea typeface="微软雅黑" pitchFamily="34" charset="-122"/>
                  </a:rPr>
                  <a:t>可</a:t>
                </a:r>
                <a:r>
                  <a:rPr lang="zh-CN" altLang="en-US" sz="1600" dirty="0" smtClean="0">
                    <a:latin typeface="微软雅黑" pitchFamily="34" charset="-122"/>
                    <a:ea typeface="微软雅黑" pitchFamily="34" charset="-122"/>
                  </a:rPr>
                  <a:t>以方便的融入各种高阶子树特征。</a:t>
                </a:r>
                <a:endParaRPr lang="en-US" altLang="zh-CN" sz="1600" dirty="0" smtClean="0">
                  <a:latin typeface="微软雅黑" pitchFamily="34" charset="-122"/>
                  <a:ea typeface="微软雅黑" pitchFamily="34" charset="-122"/>
                </a:endParaRPr>
              </a:p>
              <a:p>
                <a:pPr lvl="2"/>
                <a:endParaRPr lang="en-US" altLang="zh-CN" sz="1600" dirty="0">
                  <a:latin typeface="微软雅黑" pitchFamily="34" charset="-122"/>
                  <a:ea typeface="微软雅黑" pitchFamily="34" charset="-122"/>
                </a:endParaRPr>
              </a:p>
              <a:p>
                <a:pPr lvl="1"/>
                <a:endParaRPr lang="en-US" altLang="zh-CN" sz="2000" dirty="0">
                  <a:latin typeface="+mj-lt"/>
                  <a:ea typeface="微软雅黑" pitchFamily="34" charset="-122"/>
                </a:endParaRPr>
              </a:p>
              <a:p>
                <a:endParaRPr lang="en-US" altLang="zh-CN" sz="2400" dirty="0">
                  <a:latin typeface="+mj-lt"/>
                  <a:ea typeface="微软雅黑" pitchFamily="34" charset="-122"/>
                </a:endParaRPr>
              </a:p>
            </p:txBody>
          </p:sp>
        </mc:Choice>
        <mc:Fallback>
          <p:sp>
            <p:nvSpPr>
              <p:cNvPr id="5" name="Rectangle 3"/>
              <p:cNvSpPr txBox="1">
                <a:spLocks noRot="1" noChangeAspect="1" noMove="1" noResize="1" noEditPoints="1" noAdjustHandles="1" noChangeArrowheads="1" noChangeShapeType="1" noTextEdit="1"/>
              </p:cNvSpPr>
              <p:nvPr/>
            </p:nvSpPr>
            <p:spPr bwMode="auto">
              <a:xfrm>
                <a:off x="468313" y="1844675"/>
                <a:ext cx="8197515" cy="2304405"/>
              </a:xfrm>
              <a:prstGeom prst="rect">
                <a:avLst/>
              </a:prstGeom>
              <a:blipFill rotWithShape="1">
                <a:blip r:embed="rId4" cstate="print"/>
                <a:stretch>
                  <a:fillRect t="-2116"/>
                </a:stretch>
              </a:blipFill>
              <a:ln w="9525">
                <a:noFill/>
                <a:miter lim="800000"/>
                <a:headEnd/>
                <a:tailEnd/>
              </a:ln>
              <a:effectLst/>
            </p:spPr>
            <p:txBody>
              <a:bodyPr/>
              <a:lstStyle/>
              <a:p>
                <a:r>
                  <a:rPr lang="zh-CN" altLang="en-US">
                    <a:noFill/>
                  </a:rPr>
                  <a:t> </a:t>
                </a:r>
              </a:p>
            </p:txBody>
          </p:sp>
        </mc:Fallback>
      </mc:AlternateContent>
    </p:spTree>
    <p:extLst>
      <p:ext uri="{BB962C8B-B14F-4D97-AF65-F5344CB8AC3E}">
        <p14:creationId xmlns:p14="http://schemas.microsoft.com/office/powerpoint/2010/main" xmlns="" val="10520667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基于标</a:t>
            </a:r>
            <a:r>
              <a:rPr lang="zh-CN" altLang="en-US" sz="3600" b="1" dirty="0" smtClean="0">
                <a:latin typeface="微软雅黑" pitchFamily="34" charset="-122"/>
                <a:ea typeface="微软雅黑" pitchFamily="34" charset="-122"/>
              </a:rPr>
              <a:t>点的长句分短句方法</a:t>
            </a:r>
          </a:p>
        </p:txBody>
      </p:sp>
      <p:sp>
        <p:nvSpPr>
          <p:cNvPr id="39939" name="Rectangle 3"/>
          <p:cNvSpPr>
            <a:spLocks noGrp="1" noChangeArrowheads="1"/>
          </p:cNvSpPr>
          <p:nvPr>
            <p:ph type="body" idx="1"/>
          </p:nvPr>
        </p:nvSpPr>
        <p:spPr>
          <a:xfrm>
            <a:off x="468313" y="1844675"/>
            <a:ext cx="8229600" cy="2376413"/>
          </a:xfrm>
        </p:spPr>
        <p:txBody>
          <a:bodyPr/>
          <a:lstStyle/>
          <a:p>
            <a:r>
              <a:rPr lang="zh-CN" altLang="en-US" sz="2400" dirty="0">
                <a:latin typeface="+mj-lt"/>
                <a:ea typeface="微软雅黑" pitchFamily="34" charset="-122"/>
              </a:rPr>
              <a:t>观</a:t>
            </a:r>
            <a:r>
              <a:rPr lang="zh-CN" altLang="en-US" sz="2400" dirty="0" smtClean="0">
                <a:latin typeface="+mj-lt"/>
                <a:ea typeface="微软雅黑" pitchFamily="34" charset="-122"/>
              </a:rPr>
              <a:t>察发现：对于汉语，使用逗号、分号等标点将句子切分为多个子句后，大部分子句都对应一个完整的子树结构（良构片段</a:t>
            </a:r>
            <a:r>
              <a:rPr lang="en-US" altLang="zh-CN" sz="2400" dirty="0" smtClean="0">
                <a:latin typeface="+mj-lt"/>
                <a:ea typeface="微软雅黑" pitchFamily="34" charset="-122"/>
              </a:rPr>
              <a:t>, well-formed fragment, WF</a:t>
            </a:r>
            <a:r>
              <a:rPr lang="zh-CN" altLang="en-US" sz="2400" dirty="0" smtClean="0">
                <a:latin typeface="+mj-lt"/>
                <a:ea typeface="微软雅黑" pitchFamily="34" charset="-122"/>
              </a:rPr>
              <a:t>）。</a:t>
            </a:r>
            <a:endParaRPr lang="en-US" altLang="zh-CN" sz="2400" dirty="0" smtClean="0">
              <a:latin typeface="+mj-lt"/>
              <a:ea typeface="微软雅黑" pitchFamily="34" charset="-122"/>
            </a:endParaRPr>
          </a:p>
          <a:p>
            <a:r>
              <a:rPr lang="zh-CN" altLang="en-US" sz="2400" dirty="0" smtClean="0">
                <a:latin typeface="+mj-lt"/>
                <a:ea typeface="微软雅黑" pitchFamily="34" charset="-122"/>
              </a:rPr>
              <a:t>我们提出一种基于标点的二阶段依存句法分析方法</a:t>
            </a:r>
            <a:endParaRPr lang="en-US" altLang="zh-CN" sz="2400" dirty="0" smtClean="0">
              <a:latin typeface="+mj-lt"/>
              <a:ea typeface="微软雅黑" pitchFamily="34" charset="-122"/>
            </a:endParaRPr>
          </a:p>
          <a:p>
            <a:pPr lvl="1"/>
            <a:r>
              <a:rPr lang="zh-CN" altLang="en-US" sz="2000" dirty="0" smtClean="0">
                <a:latin typeface="+mj-lt"/>
                <a:ea typeface="微软雅黑" pitchFamily="34" charset="-122"/>
              </a:rPr>
              <a:t>第一阶段：分析每个子句内部的句法结构</a:t>
            </a:r>
            <a:endParaRPr lang="en-US" altLang="zh-CN" sz="2000" dirty="0" smtClean="0">
              <a:latin typeface="+mj-lt"/>
              <a:ea typeface="微软雅黑" pitchFamily="34" charset="-122"/>
            </a:endParaRPr>
          </a:p>
          <a:p>
            <a:pPr lvl="1"/>
            <a:r>
              <a:rPr lang="zh-CN" altLang="en-US" sz="2000" dirty="0">
                <a:latin typeface="+mj-lt"/>
                <a:ea typeface="微软雅黑" pitchFamily="34" charset="-122"/>
              </a:rPr>
              <a:t>第</a:t>
            </a:r>
            <a:r>
              <a:rPr lang="zh-CN" altLang="en-US" sz="2000" dirty="0" smtClean="0">
                <a:latin typeface="+mj-lt"/>
                <a:ea typeface="微软雅黑" pitchFamily="34" charset="-122"/>
              </a:rPr>
              <a:t>二阶段：分析子句间的句法结构</a:t>
            </a:r>
            <a:endParaRPr lang="en-US" altLang="zh-CN" sz="2000" dirty="0" smtClean="0">
              <a:latin typeface="+mj-lt"/>
              <a:ea typeface="微软雅黑" pitchFamily="34" charset="-122"/>
            </a:endParaRPr>
          </a:p>
          <a:p>
            <a:endParaRPr lang="en-US" altLang="zh-CN" sz="2400" dirty="0" smtClean="0">
              <a:latin typeface="微软雅黑" pitchFamily="34" charset="-122"/>
              <a:ea typeface="微软雅黑" pitchFamily="34" charset="-122"/>
            </a:endParaRPr>
          </a:p>
        </p:txBody>
      </p:sp>
      <p:graphicFrame>
        <p:nvGraphicFramePr>
          <p:cNvPr id="4" name="对象 3"/>
          <p:cNvGraphicFramePr>
            <a:graphicFrameLocks noChangeAspect="1"/>
          </p:cNvGraphicFramePr>
          <p:nvPr>
            <p:extLst>
              <p:ext uri="{D42A27DB-BD31-4B8C-83A1-F6EECF244321}">
                <p14:modId xmlns:p14="http://schemas.microsoft.com/office/powerpoint/2010/main" xmlns="" val="1275134660"/>
              </p:ext>
            </p:extLst>
          </p:nvPr>
        </p:nvGraphicFramePr>
        <p:xfrm>
          <a:off x="901700" y="4302521"/>
          <a:ext cx="7918450" cy="2582863"/>
        </p:xfrm>
        <a:graphic>
          <a:graphicData uri="http://schemas.openxmlformats.org/presentationml/2006/ole">
            <p:oleObj spid="_x0000_s6365" name="Visio" r:id="rId3" imgW="4308002" imgH="1417697" progId="Visio.Drawing.11">
              <p:embed/>
            </p:oleObj>
          </a:graphicData>
        </a:graphic>
      </p:graphicFrame>
    </p:spTree>
    <p:extLst>
      <p:ext uri="{BB962C8B-B14F-4D97-AF65-F5344CB8AC3E}">
        <p14:creationId xmlns:p14="http://schemas.microsoft.com/office/powerpoint/2010/main" xmlns="" val="31557703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基于标</a:t>
            </a:r>
            <a:r>
              <a:rPr lang="zh-CN" altLang="en-US" sz="3600" b="1" dirty="0" smtClean="0">
                <a:latin typeface="微软雅黑" pitchFamily="34" charset="-122"/>
                <a:ea typeface="微软雅黑" pitchFamily="34" charset="-122"/>
              </a:rPr>
              <a:t>点的长句分短句方法</a:t>
            </a:r>
          </a:p>
        </p:txBody>
      </p:sp>
      <p:sp>
        <p:nvSpPr>
          <p:cNvPr id="39939" name="Rectangle 3"/>
          <p:cNvSpPr>
            <a:spLocks noGrp="1" noChangeArrowheads="1"/>
          </p:cNvSpPr>
          <p:nvPr>
            <p:ph type="body" idx="1"/>
          </p:nvPr>
        </p:nvSpPr>
        <p:spPr>
          <a:xfrm>
            <a:off x="468313" y="1844675"/>
            <a:ext cx="8229600" cy="2016373"/>
          </a:xfrm>
        </p:spPr>
        <p:txBody>
          <a:bodyPr/>
          <a:lstStyle/>
          <a:p>
            <a:r>
              <a:rPr lang="zh-CN" altLang="en-US" sz="2400" dirty="0" smtClean="0">
                <a:latin typeface="+mj-lt"/>
                <a:ea typeface="微软雅黑" pitchFamily="34" charset="-122"/>
              </a:rPr>
              <a:t>难点：如何处理对应不完整子树结构的子句（病构片段， </a:t>
            </a:r>
            <a:r>
              <a:rPr lang="en-US" altLang="zh-CN" sz="2400" dirty="0" smtClean="0">
                <a:latin typeface="+mj-lt"/>
                <a:ea typeface="微软雅黑" pitchFamily="34" charset="-122"/>
              </a:rPr>
              <a:t>ill-formed fragment, IF</a:t>
            </a:r>
            <a:r>
              <a:rPr lang="zh-CN" altLang="en-US" sz="2400" dirty="0" smtClean="0">
                <a:latin typeface="+mj-lt"/>
                <a:ea typeface="微软雅黑" pitchFamily="34" charset="-122"/>
              </a:rPr>
              <a:t>）？</a:t>
            </a:r>
            <a:endParaRPr lang="en-US" altLang="zh-CN" sz="2400" dirty="0" smtClean="0">
              <a:latin typeface="+mj-lt"/>
              <a:ea typeface="微软雅黑" pitchFamily="34" charset="-122"/>
            </a:endParaRPr>
          </a:p>
          <a:p>
            <a:r>
              <a:rPr lang="zh-CN" altLang="en-US" sz="2400" dirty="0" smtClean="0">
                <a:latin typeface="微软雅黑" pitchFamily="34" charset="-122"/>
                <a:ea typeface="微软雅黑" pitchFamily="34" charset="-122"/>
              </a:rPr>
              <a:t>解决方案：</a:t>
            </a:r>
            <a:endParaRPr lang="en-US" altLang="zh-CN" sz="24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子句</a:t>
            </a:r>
            <a:r>
              <a:rPr lang="zh-CN" altLang="en-US" sz="2000" dirty="0" smtClean="0">
                <a:latin typeface="微软雅黑" pitchFamily="34" charset="-122"/>
                <a:ea typeface="微软雅黑" pitchFamily="34" charset="-122"/>
              </a:rPr>
              <a:t>内子树结构允许存在多个根节点，从而在第一阶段子句内结构分析时自动识别可能和其它子句存在依存弧的词（子根）。</a:t>
            </a:r>
            <a:endParaRPr lang="en-US" altLang="zh-CN" sz="2000" dirty="0" smtClean="0">
              <a:latin typeface="微软雅黑" pitchFamily="34" charset="-122"/>
              <a:ea typeface="微软雅黑" pitchFamily="34" charset="-122"/>
            </a:endParaRPr>
          </a:p>
        </p:txBody>
      </p:sp>
      <p:graphicFrame>
        <p:nvGraphicFramePr>
          <p:cNvPr id="2" name="对象 1"/>
          <p:cNvGraphicFramePr>
            <a:graphicFrameLocks noChangeAspect="1"/>
          </p:cNvGraphicFramePr>
          <p:nvPr>
            <p:extLst>
              <p:ext uri="{D42A27DB-BD31-4B8C-83A1-F6EECF244321}">
                <p14:modId xmlns:p14="http://schemas.microsoft.com/office/powerpoint/2010/main" xmlns="" val="3350299365"/>
              </p:ext>
            </p:extLst>
          </p:nvPr>
        </p:nvGraphicFramePr>
        <p:xfrm>
          <a:off x="901810" y="4015532"/>
          <a:ext cx="7918662" cy="2581820"/>
        </p:xfrm>
        <a:graphic>
          <a:graphicData uri="http://schemas.openxmlformats.org/presentationml/2006/ole">
            <p:oleObj spid="_x0000_s7389" name="Visio" r:id="rId3" imgW="4308002" imgH="1417697" progId="Visio.Drawing.11">
              <p:embed/>
            </p:oleObj>
          </a:graphicData>
        </a:graphic>
      </p:graphicFrame>
    </p:spTree>
    <p:extLst>
      <p:ext uri="{BB962C8B-B14F-4D97-AF65-F5344CB8AC3E}">
        <p14:creationId xmlns:p14="http://schemas.microsoft.com/office/powerpoint/2010/main" xmlns="" val="3932897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基于标</a:t>
            </a:r>
            <a:r>
              <a:rPr lang="zh-CN" altLang="en-US" sz="3600" b="1" dirty="0" smtClean="0">
                <a:latin typeface="微软雅黑" pitchFamily="34" charset="-122"/>
                <a:ea typeface="微软雅黑" pitchFamily="34" charset="-122"/>
              </a:rPr>
              <a:t>点的长句分短句方法</a:t>
            </a:r>
          </a:p>
        </p:txBody>
      </p:sp>
      <p:sp>
        <p:nvSpPr>
          <p:cNvPr id="39939" name="Rectangle 3"/>
          <p:cNvSpPr>
            <a:spLocks noGrp="1" noChangeArrowheads="1"/>
          </p:cNvSpPr>
          <p:nvPr>
            <p:ph type="body" idx="1"/>
          </p:nvPr>
        </p:nvSpPr>
        <p:spPr>
          <a:xfrm>
            <a:off x="468313" y="1844675"/>
            <a:ext cx="2087463" cy="792237"/>
          </a:xfrm>
        </p:spPr>
        <p:txBody>
          <a:bodyPr/>
          <a:lstStyle/>
          <a:p>
            <a:r>
              <a:rPr lang="zh-CN" altLang="en-US" sz="2400" dirty="0">
                <a:latin typeface="微软雅黑" pitchFamily="34" charset="-122"/>
                <a:ea typeface="微软雅黑" pitchFamily="34" charset="-122"/>
              </a:rPr>
              <a:t>第一阶段</a:t>
            </a:r>
            <a:endParaRPr lang="en-US" altLang="zh-CN" sz="2400" dirty="0" smtClean="0">
              <a:latin typeface="微软雅黑" pitchFamily="34" charset="-122"/>
              <a:ea typeface="微软雅黑" pitchFamily="34" charset="-122"/>
            </a:endParaRPr>
          </a:p>
        </p:txBody>
      </p:sp>
      <p:graphicFrame>
        <p:nvGraphicFramePr>
          <p:cNvPr id="3" name="对象 2"/>
          <p:cNvGraphicFramePr>
            <a:graphicFrameLocks noChangeAspect="1"/>
          </p:cNvGraphicFramePr>
          <p:nvPr>
            <p:extLst>
              <p:ext uri="{D42A27DB-BD31-4B8C-83A1-F6EECF244321}">
                <p14:modId xmlns:p14="http://schemas.microsoft.com/office/powerpoint/2010/main" xmlns="" val="706465624"/>
              </p:ext>
            </p:extLst>
          </p:nvPr>
        </p:nvGraphicFramePr>
        <p:xfrm>
          <a:off x="2699792" y="1484784"/>
          <a:ext cx="7697301" cy="2448272"/>
        </p:xfrm>
        <a:graphic>
          <a:graphicData uri="http://schemas.openxmlformats.org/presentationml/2006/ole">
            <p:oleObj spid="_x0000_s8607" name="Visio" r:id="rId3" imgW="4471481" imgH="1422011" progId="Visio.Drawing.11">
              <p:embed/>
            </p:oleObj>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xmlns="" val="3508815488"/>
              </p:ext>
            </p:extLst>
          </p:nvPr>
        </p:nvGraphicFramePr>
        <p:xfrm>
          <a:off x="901700" y="4149080"/>
          <a:ext cx="7918450" cy="2582862"/>
        </p:xfrm>
        <a:graphic>
          <a:graphicData uri="http://schemas.openxmlformats.org/presentationml/2006/ole">
            <p:oleObj spid="_x0000_s8608" name="Visio" r:id="rId4" imgW="4308002" imgH="1417697" progId="Visio.Drawing.11">
              <p:embed/>
            </p:oleObj>
          </a:graphicData>
        </a:graphic>
      </p:graphicFrame>
    </p:spTree>
    <p:extLst>
      <p:ext uri="{BB962C8B-B14F-4D97-AF65-F5344CB8AC3E}">
        <p14:creationId xmlns:p14="http://schemas.microsoft.com/office/powerpoint/2010/main" xmlns="" val="37405524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基于标</a:t>
            </a:r>
            <a:r>
              <a:rPr lang="zh-CN" altLang="en-US" sz="3600" b="1" dirty="0" smtClean="0">
                <a:latin typeface="微软雅黑" pitchFamily="34" charset="-122"/>
                <a:ea typeface="微软雅黑" pitchFamily="34" charset="-122"/>
              </a:rPr>
              <a:t>点的长句分短句方法</a:t>
            </a:r>
          </a:p>
        </p:txBody>
      </p:sp>
      <p:sp>
        <p:nvSpPr>
          <p:cNvPr id="39939" name="Rectangle 3"/>
          <p:cNvSpPr>
            <a:spLocks noGrp="1" noChangeArrowheads="1"/>
          </p:cNvSpPr>
          <p:nvPr>
            <p:ph type="body" idx="1"/>
          </p:nvPr>
        </p:nvSpPr>
        <p:spPr>
          <a:xfrm>
            <a:off x="468313" y="1844675"/>
            <a:ext cx="2087463" cy="792237"/>
          </a:xfrm>
        </p:spPr>
        <p:txBody>
          <a:bodyPr/>
          <a:lstStyle/>
          <a:p>
            <a:r>
              <a:rPr lang="zh-CN" altLang="en-US" sz="2400" dirty="0" smtClean="0">
                <a:latin typeface="微软雅黑" pitchFamily="34" charset="-122"/>
                <a:ea typeface="微软雅黑" pitchFamily="34" charset="-122"/>
              </a:rPr>
              <a:t>第二阶</a:t>
            </a:r>
            <a:r>
              <a:rPr lang="zh-CN" altLang="en-US" sz="2400" dirty="0">
                <a:latin typeface="微软雅黑" pitchFamily="34" charset="-122"/>
                <a:ea typeface="微软雅黑" pitchFamily="34" charset="-122"/>
              </a:rPr>
              <a:t>段</a:t>
            </a:r>
            <a:endParaRPr lang="en-US" altLang="zh-CN" sz="2400" dirty="0" smtClean="0">
              <a:latin typeface="微软雅黑" pitchFamily="34" charset="-122"/>
              <a:ea typeface="微软雅黑" pitchFamily="34" charset="-122"/>
            </a:endParaRPr>
          </a:p>
        </p:txBody>
      </p:sp>
      <p:graphicFrame>
        <p:nvGraphicFramePr>
          <p:cNvPr id="4" name="对象 3"/>
          <p:cNvGraphicFramePr>
            <a:graphicFrameLocks noChangeAspect="1"/>
          </p:cNvGraphicFramePr>
          <p:nvPr>
            <p:extLst>
              <p:ext uri="{D42A27DB-BD31-4B8C-83A1-F6EECF244321}">
                <p14:modId xmlns:p14="http://schemas.microsoft.com/office/powerpoint/2010/main" xmlns="" val="3116705146"/>
              </p:ext>
            </p:extLst>
          </p:nvPr>
        </p:nvGraphicFramePr>
        <p:xfrm>
          <a:off x="2630757" y="1124744"/>
          <a:ext cx="9718107" cy="2304256"/>
        </p:xfrm>
        <a:graphic>
          <a:graphicData uri="http://schemas.openxmlformats.org/presentationml/2006/ole">
            <p:oleObj spid="_x0000_s9623" name="Visio" r:id="rId3" imgW="4218562" imgH="1000395" progId="Visio.Drawing.11">
              <p:embed/>
            </p:oleObj>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xmlns="" val="3229716024"/>
              </p:ext>
            </p:extLst>
          </p:nvPr>
        </p:nvGraphicFramePr>
        <p:xfrm>
          <a:off x="901700" y="3942481"/>
          <a:ext cx="7918450" cy="2582863"/>
        </p:xfrm>
        <a:graphic>
          <a:graphicData uri="http://schemas.openxmlformats.org/presentationml/2006/ole">
            <p:oleObj spid="_x0000_s9624" name="Visio" r:id="rId4" imgW="4308002" imgH="1417697" progId="Visio.Drawing.11">
              <p:embed/>
            </p:oleObj>
          </a:graphicData>
        </a:graphic>
      </p:graphicFrame>
    </p:spTree>
    <p:extLst>
      <p:ext uri="{BB962C8B-B14F-4D97-AF65-F5344CB8AC3E}">
        <p14:creationId xmlns:p14="http://schemas.microsoft.com/office/powerpoint/2010/main" xmlns="" val="22767271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基于柱搜索的高阶模型</a:t>
            </a:r>
          </a:p>
        </p:txBody>
      </p:sp>
      <p:sp>
        <p:nvSpPr>
          <p:cNvPr id="39939" name="Rectangle 3"/>
          <p:cNvSpPr>
            <a:spLocks noGrp="1" noChangeArrowheads="1"/>
          </p:cNvSpPr>
          <p:nvPr>
            <p:ph type="body" idx="1"/>
          </p:nvPr>
        </p:nvSpPr>
        <p:spPr>
          <a:xfrm>
            <a:off x="468313" y="1844675"/>
            <a:ext cx="8064127" cy="4320629"/>
          </a:xfrm>
        </p:spPr>
        <p:txBody>
          <a:bodyPr/>
          <a:lstStyle/>
          <a:p>
            <a:r>
              <a:rPr lang="zh-CN" altLang="en-US" sz="2400" dirty="0" smtClean="0">
                <a:latin typeface="微软雅黑" pitchFamily="34" charset="-122"/>
                <a:ea typeface="微软雅黑" pitchFamily="34" charset="-122"/>
              </a:rPr>
              <a:t>数据：</a:t>
            </a:r>
            <a:endParaRPr lang="en-US" altLang="zh-CN" sz="2400" dirty="0" smtClean="0">
              <a:latin typeface="微软雅黑" pitchFamily="34" charset="-122"/>
              <a:ea typeface="微软雅黑" pitchFamily="34" charset="-122"/>
            </a:endParaRPr>
          </a:p>
          <a:p>
            <a:pPr lvl="1"/>
            <a:r>
              <a:rPr lang="en-US" altLang="zh-CN" sz="2000" dirty="0" err="1" smtClean="0">
                <a:latin typeface="微软雅黑" pitchFamily="34" charset="-122"/>
                <a:ea typeface="微软雅黑" pitchFamily="34" charset="-122"/>
              </a:rPr>
              <a:t>CoNLL</a:t>
            </a:r>
            <a:r>
              <a:rPr lang="en-US" altLang="zh-CN" sz="2000" dirty="0" smtClean="0">
                <a:latin typeface="微软雅黑" pitchFamily="34" charset="-122"/>
                <a:ea typeface="微软雅黑" pitchFamily="34" charset="-122"/>
              </a:rPr>
              <a:t> </a:t>
            </a:r>
            <a:r>
              <a:rPr lang="en-US" altLang="zh-CN" sz="2000" dirty="0">
                <a:latin typeface="微软雅黑" pitchFamily="34" charset="-122"/>
                <a:ea typeface="微软雅黑" pitchFamily="34" charset="-122"/>
              </a:rPr>
              <a:t>2009</a:t>
            </a:r>
            <a:r>
              <a:rPr lang="zh-CN" altLang="en-US" sz="2000" dirty="0">
                <a:latin typeface="微软雅黑" pitchFamily="34" charset="-122"/>
                <a:ea typeface="微软雅黑" pitchFamily="34" charset="-122"/>
              </a:rPr>
              <a:t>多语语义依存句法分析联合评测数据</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评价指标</a:t>
            </a:r>
            <a:endParaRPr lang="en-US" altLang="zh-CN" sz="2400" dirty="0" smtClean="0">
              <a:latin typeface="微软雅黑" pitchFamily="34" charset="-122"/>
              <a:ea typeface="微软雅黑" pitchFamily="34" charset="-122"/>
            </a:endParaRPr>
          </a:p>
          <a:p>
            <a:pPr lvl="1"/>
            <a:r>
              <a:rPr lang="en-US" altLang="zh-CN" sz="2000" dirty="0" smtClean="0">
                <a:latin typeface="微软雅黑" pitchFamily="34" charset="-122"/>
                <a:ea typeface="微软雅黑" pitchFamily="34" charset="-122"/>
              </a:rPr>
              <a:t>LAS</a:t>
            </a:r>
          </a:p>
          <a:p>
            <a:r>
              <a:rPr lang="zh-CN" altLang="en-US" sz="2400" dirty="0">
                <a:latin typeface="微软雅黑" pitchFamily="34" charset="-122"/>
                <a:ea typeface="微软雅黑" pitchFamily="34" charset="-122"/>
              </a:rPr>
              <a:t>我</a:t>
            </a:r>
            <a:r>
              <a:rPr lang="zh-CN" altLang="en-US" sz="2400" dirty="0" smtClean="0">
                <a:latin typeface="微软雅黑" pitchFamily="34" charset="-122"/>
                <a:ea typeface="微软雅黑" pitchFamily="34" charset="-122"/>
              </a:rPr>
              <a:t>们实现了基于柱搜索的高阶依存句法分析系统，参加了</a:t>
            </a:r>
            <a:r>
              <a:rPr lang="en-US" altLang="zh-CN" sz="2400" dirty="0" err="1" smtClean="0">
                <a:latin typeface="微软雅黑" pitchFamily="34" charset="-122"/>
                <a:ea typeface="微软雅黑" pitchFamily="34" charset="-122"/>
              </a:rPr>
              <a:t>CoNLL</a:t>
            </a:r>
            <a:r>
              <a:rPr lang="en-US" altLang="zh-CN" sz="2400" dirty="0" smtClean="0">
                <a:latin typeface="微软雅黑" pitchFamily="34" charset="-122"/>
                <a:ea typeface="微软雅黑" pitchFamily="34" charset="-122"/>
              </a:rPr>
              <a:t> 2009</a:t>
            </a:r>
            <a:r>
              <a:rPr lang="zh-CN" altLang="en-US" sz="2400" dirty="0" smtClean="0">
                <a:latin typeface="微软雅黑" pitchFamily="34" charset="-122"/>
                <a:ea typeface="微软雅黑" pitchFamily="34" charset="-122"/>
              </a:rPr>
              <a:t>评测任务。</a:t>
            </a:r>
            <a:r>
              <a:rPr lang="en-US" altLang="zh-CN" sz="2400" dirty="0" smtClean="0">
                <a:latin typeface="微软雅黑" pitchFamily="34" charset="-122"/>
                <a:ea typeface="微软雅黑" pitchFamily="34" charset="-122"/>
              </a:rPr>
              <a:t>21</a:t>
            </a:r>
            <a:r>
              <a:rPr lang="zh-CN" altLang="en-US" sz="2400" dirty="0" smtClean="0">
                <a:latin typeface="微软雅黑" pitchFamily="34" charset="-122"/>
                <a:ea typeface="微软雅黑" pitchFamily="34" charset="-122"/>
              </a:rPr>
              <a:t>家参赛系统中，我们的系统在联合任务上取得第</a:t>
            </a:r>
            <a:r>
              <a:rPr lang="en-US" altLang="zh-CN" sz="2400" dirty="0" smtClean="0">
                <a:latin typeface="微软雅黑" pitchFamily="34" charset="-122"/>
                <a:ea typeface="微软雅黑" pitchFamily="34" charset="-122"/>
              </a:rPr>
              <a:t>1</a:t>
            </a:r>
            <a:r>
              <a:rPr lang="zh-CN" altLang="en-US" sz="2400" dirty="0" smtClean="0">
                <a:latin typeface="微软雅黑" pitchFamily="34" charset="-122"/>
                <a:ea typeface="微软雅黑" pitchFamily="34" charset="-122"/>
              </a:rPr>
              <a:t>名，在依存句法分析子任务上名列第</a:t>
            </a:r>
            <a:r>
              <a:rPr lang="en-US" altLang="zh-CN" sz="2400" dirty="0" smtClean="0">
                <a:latin typeface="微软雅黑" pitchFamily="34" charset="-122"/>
                <a:ea typeface="微软雅黑" pitchFamily="34" charset="-122"/>
              </a:rPr>
              <a:t>3</a:t>
            </a:r>
            <a:r>
              <a:rPr lang="zh-CN" altLang="en-US" sz="2400" dirty="0" smtClean="0">
                <a:latin typeface="微软雅黑" pitchFamily="34" charset="-122"/>
                <a:ea typeface="微软雅黑" pitchFamily="34" charset="-122"/>
              </a:rPr>
              <a:t>名。</a:t>
            </a:r>
            <a:endParaRPr lang="en-US" altLang="zh-CN" sz="2400" dirty="0" smtClean="0">
              <a:latin typeface="微软雅黑" pitchFamily="34" charset="-122"/>
              <a:ea typeface="微软雅黑" pitchFamily="34" charset="-122"/>
            </a:endParaRPr>
          </a:p>
        </p:txBody>
      </p:sp>
    </p:spTree>
    <p:extLst>
      <p:ext uri="{BB962C8B-B14F-4D97-AF65-F5344CB8AC3E}">
        <p14:creationId xmlns:p14="http://schemas.microsoft.com/office/powerpoint/2010/main" xmlns="" val="12257198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基于柱搜索的高阶模型</a:t>
            </a:r>
          </a:p>
        </p:txBody>
      </p:sp>
      <p:sp>
        <p:nvSpPr>
          <p:cNvPr id="39939" name="Rectangle 3"/>
          <p:cNvSpPr>
            <a:spLocks noGrp="1" noChangeArrowheads="1"/>
          </p:cNvSpPr>
          <p:nvPr>
            <p:ph type="body" idx="1"/>
          </p:nvPr>
        </p:nvSpPr>
        <p:spPr>
          <a:xfrm>
            <a:off x="468313" y="1844675"/>
            <a:ext cx="5615855" cy="576213"/>
          </a:xfrm>
        </p:spPr>
        <p:txBody>
          <a:bodyPr/>
          <a:lstStyle/>
          <a:p>
            <a:r>
              <a:rPr lang="zh-CN" altLang="en-US" sz="2400" dirty="0" smtClean="0">
                <a:latin typeface="微软雅黑" pitchFamily="34" charset="-122"/>
                <a:ea typeface="微软雅黑" pitchFamily="34" charset="-122"/>
              </a:rPr>
              <a:t>详细评测结果（最好的三个系统）</a:t>
            </a:r>
            <a:endParaRPr lang="en-US" altLang="zh-CN" sz="2400" dirty="0" smtClean="0">
              <a:latin typeface="微软雅黑" pitchFamily="34" charset="-122"/>
              <a:ea typeface="微软雅黑" pitchFamily="34" charset="-122"/>
            </a:endParaRPr>
          </a:p>
        </p:txBody>
      </p:sp>
      <p:pic>
        <p:nvPicPr>
          <p:cNvPr id="54273" name="Picture 1"/>
          <p:cNvPicPr>
            <a:picLocks noChangeAspect="1" noChangeArrowheads="1"/>
          </p:cNvPicPr>
          <p:nvPr/>
        </p:nvPicPr>
        <p:blipFill>
          <a:blip r:embed="rId2" cstate="print"/>
          <a:srcRect/>
          <a:stretch>
            <a:fillRect/>
          </a:stretch>
        </p:blipFill>
        <p:spPr bwMode="auto">
          <a:xfrm>
            <a:off x="2339752" y="2348880"/>
            <a:ext cx="4334306" cy="4320480"/>
          </a:xfrm>
          <a:prstGeom prst="rect">
            <a:avLst/>
          </a:prstGeom>
          <a:noFill/>
          <a:ln w="9525">
            <a:noFill/>
            <a:miter lim="800000"/>
            <a:headEnd/>
            <a:tailEnd/>
          </a:ln>
        </p:spPr>
      </p:pic>
    </p:spTree>
    <p:extLst>
      <p:ext uri="{BB962C8B-B14F-4D97-AF65-F5344CB8AC3E}">
        <p14:creationId xmlns:p14="http://schemas.microsoft.com/office/powerpoint/2010/main" xmlns="" val="2232642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基于标点的长句分短句</a:t>
            </a:r>
          </a:p>
        </p:txBody>
      </p:sp>
      <p:sp>
        <p:nvSpPr>
          <p:cNvPr id="39939" name="Rectangle 3"/>
          <p:cNvSpPr>
            <a:spLocks noGrp="1" noChangeArrowheads="1"/>
          </p:cNvSpPr>
          <p:nvPr>
            <p:ph type="body" idx="1"/>
          </p:nvPr>
        </p:nvSpPr>
        <p:spPr>
          <a:xfrm>
            <a:off x="468313" y="1844675"/>
            <a:ext cx="8496175" cy="1656333"/>
          </a:xfrm>
        </p:spPr>
        <p:txBody>
          <a:bodyPr/>
          <a:lstStyle/>
          <a:p>
            <a:r>
              <a:rPr lang="zh-CN" altLang="en-US" sz="2400" dirty="0" smtClean="0">
                <a:latin typeface="微软雅黑" pitchFamily="34" charset="-122"/>
                <a:ea typeface="微软雅黑" pitchFamily="34" charset="-122"/>
              </a:rPr>
              <a:t>实验数据</a:t>
            </a:r>
            <a:endParaRPr lang="en-US" altLang="zh-CN" sz="2400" dirty="0" smtClean="0">
              <a:latin typeface="微软雅黑" pitchFamily="34" charset="-122"/>
              <a:ea typeface="微软雅黑" pitchFamily="34" charset="-122"/>
            </a:endParaRPr>
          </a:p>
          <a:p>
            <a:pPr lvl="1"/>
            <a:r>
              <a:rPr lang="en-US" altLang="zh-CN" sz="2000" dirty="0" err="1" smtClean="0">
                <a:latin typeface="微软雅黑" pitchFamily="34" charset="-122"/>
                <a:ea typeface="微软雅黑" pitchFamily="34" charset="-122"/>
              </a:rPr>
              <a:t>CoNLL</a:t>
            </a:r>
            <a:r>
              <a:rPr lang="en-US" altLang="zh-CN" sz="2000" dirty="0" smtClean="0">
                <a:latin typeface="微软雅黑" pitchFamily="34" charset="-122"/>
                <a:ea typeface="微软雅黑" pitchFamily="34" charset="-122"/>
              </a:rPr>
              <a:t> 2009</a:t>
            </a:r>
            <a:r>
              <a:rPr lang="zh-CN" altLang="en-US" sz="2000" dirty="0" smtClean="0">
                <a:latin typeface="微软雅黑" pitchFamily="34" charset="-122"/>
                <a:ea typeface="微软雅黑" pitchFamily="34" charset="-122"/>
              </a:rPr>
              <a:t>评测汉语数据，即</a:t>
            </a:r>
            <a:r>
              <a:rPr lang="en-US" altLang="zh-CN" sz="2000" dirty="0" smtClean="0">
                <a:latin typeface="微软雅黑" pitchFamily="34" charset="-122"/>
                <a:ea typeface="微软雅黑" pitchFamily="34" charset="-122"/>
              </a:rPr>
              <a:t>Penn Chinese Treebank 6.0 (CTB6)</a:t>
            </a:r>
            <a:endParaRPr lang="en-US" altLang="zh-CN" sz="2000" dirty="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评价指标：</a:t>
            </a:r>
            <a:r>
              <a:rPr lang="en-US" altLang="zh-CN" sz="2400" dirty="0" smtClean="0">
                <a:latin typeface="微软雅黑" pitchFamily="34" charset="-122"/>
                <a:ea typeface="微软雅黑" pitchFamily="34" charset="-122"/>
              </a:rPr>
              <a:t>LAS</a:t>
            </a:r>
            <a:r>
              <a:rPr lang="zh-CN" altLang="en-US" sz="2400" dirty="0" smtClean="0">
                <a:latin typeface="微软雅黑" pitchFamily="34" charset="-122"/>
                <a:ea typeface="微软雅黑" pitchFamily="34" charset="-122"/>
              </a:rPr>
              <a:t>；</a:t>
            </a:r>
            <a:r>
              <a:rPr lang="en-US" altLang="zh-CN" sz="2400" dirty="0" smtClean="0">
                <a:latin typeface="微软雅黑" pitchFamily="34" charset="-122"/>
                <a:ea typeface="微软雅黑" pitchFamily="34" charset="-122"/>
              </a:rPr>
              <a:t>UAS</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91086" y="3449910"/>
            <a:ext cx="3689226" cy="30413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013525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基于标点的长句分短句</a:t>
            </a:r>
          </a:p>
        </p:txBody>
      </p:sp>
      <p:sp>
        <p:nvSpPr>
          <p:cNvPr id="39939" name="Rectangle 3"/>
          <p:cNvSpPr>
            <a:spLocks noGrp="1" noChangeArrowheads="1"/>
          </p:cNvSpPr>
          <p:nvPr>
            <p:ph type="body" idx="1"/>
          </p:nvPr>
        </p:nvSpPr>
        <p:spPr>
          <a:xfrm>
            <a:off x="468313" y="1844675"/>
            <a:ext cx="8496175" cy="648221"/>
          </a:xfrm>
        </p:spPr>
        <p:txBody>
          <a:bodyPr/>
          <a:lstStyle/>
          <a:p>
            <a:r>
              <a:rPr lang="zh-CN" altLang="en-US" sz="2400" dirty="0" smtClean="0">
                <a:latin typeface="微软雅黑" pitchFamily="34" charset="-122"/>
                <a:ea typeface="微软雅黑" pitchFamily="34" charset="-122"/>
              </a:rPr>
              <a:t>对不同长度的句子的分析速度的影响</a:t>
            </a:r>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graphicFrame>
        <p:nvGraphicFramePr>
          <p:cNvPr id="6" name="图表 5"/>
          <p:cNvGraphicFramePr>
            <a:graphicFrameLocks/>
          </p:cNvGraphicFramePr>
          <p:nvPr>
            <p:extLst>
              <p:ext uri="{D42A27DB-BD31-4B8C-83A1-F6EECF244321}">
                <p14:modId xmlns:p14="http://schemas.microsoft.com/office/powerpoint/2010/main" xmlns="" val="3807596884"/>
              </p:ext>
            </p:extLst>
          </p:nvPr>
        </p:nvGraphicFramePr>
        <p:xfrm>
          <a:off x="1547664" y="2636912"/>
          <a:ext cx="5976664" cy="28803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5784569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基于标点的长句分短句</a:t>
            </a:r>
          </a:p>
        </p:txBody>
      </p:sp>
      <p:sp>
        <p:nvSpPr>
          <p:cNvPr id="39939" name="Rectangle 3"/>
          <p:cNvSpPr>
            <a:spLocks noGrp="1" noChangeArrowheads="1"/>
          </p:cNvSpPr>
          <p:nvPr>
            <p:ph type="body" idx="1"/>
          </p:nvPr>
        </p:nvSpPr>
        <p:spPr>
          <a:xfrm>
            <a:off x="468313" y="1844675"/>
            <a:ext cx="8496175" cy="648221"/>
          </a:xfrm>
        </p:spPr>
        <p:txBody>
          <a:bodyPr/>
          <a:lstStyle/>
          <a:p>
            <a:r>
              <a:rPr lang="zh-CN" altLang="en-US" sz="2400" dirty="0" smtClean="0">
                <a:latin typeface="微软雅黑" pitchFamily="34" charset="-122"/>
                <a:ea typeface="微软雅黑" pitchFamily="34" charset="-122"/>
              </a:rPr>
              <a:t>对不同长度的句子的分析</a:t>
            </a:r>
            <a:r>
              <a:rPr lang="zh-CN" altLang="en-US" sz="2400" dirty="0">
                <a:latin typeface="微软雅黑" pitchFamily="34" charset="-122"/>
                <a:ea typeface="微软雅黑" pitchFamily="34" charset="-122"/>
              </a:rPr>
              <a:t>准确率</a:t>
            </a:r>
            <a:r>
              <a:rPr lang="zh-CN" altLang="en-US" sz="2400" dirty="0" smtClean="0">
                <a:latin typeface="微软雅黑" pitchFamily="34" charset="-122"/>
                <a:ea typeface="微软雅黑" pitchFamily="34" charset="-122"/>
              </a:rPr>
              <a:t>的影响</a:t>
            </a:r>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pic>
        <p:nvPicPr>
          <p:cNvPr id="1229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7587" y="2396271"/>
            <a:ext cx="7298829" cy="38410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946094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小结</a:t>
            </a:r>
            <a:endParaRPr lang="zh-CN" altLang="en-US" sz="3600" b="1" dirty="0" smtClean="0">
              <a:latin typeface="微软雅黑" pitchFamily="34" charset="-122"/>
              <a:ea typeface="微软雅黑" pitchFamily="34" charset="-122"/>
            </a:endParaRPr>
          </a:p>
        </p:txBody>
      </p:sp>
      <p:sp>
        <p:nvSpPr>
          <p:cNvPr id="39939" name="Rectangle 3"/>
          <p:cNvSpPr>
            <a:spLocks noGrp="1" noChangeArrowheads="1"/>
          </p:cNvSpPr>
          <p:nvPr>
            <p:ph type="body" idx="1"/>
          </p:nvPr>
        </p:nvSpPr>
        <p:spPr>
          <a:xfrm>
            <a:off x="468313" y="1844675"/>
            <a:ext cx="8496175" cy="4320629"/>
          </a:xfrm>
        </p:spPr>
        <p:txBody>
          <a:bodyPr/>
          <a:lstStyle/>
          <a:p>
            <a:r>
              <a:rPr lang="zh-CN" altLang="en-US" sz="2400" dirty="0" smtClean="0">
                <a:latin typeface="微软雅黑" pitchFamily="34" charset="-122"/>
                <a:ea typeface="微软雅黑" pitchFamily="34" charset="-122"/>
              </a:rPr>
              <a:t>针对高阶依存句法分析模型，提出一种基于柱搜索的近似解码算法。和基于动态规划的解码算法相比，基于柱搜索的解码算法可以</a:t>
            </a:r>
            <a:r>
              <a:rPr lang="zh-CN" altLang="en-US" sz="2400" dirty="0">
                <a:latin typeface="微软雅黑" pitchFamily="34" charset="-122"/>
                <a:ea typeface="微软雅黑" pitchFamily="34" charset="-122"/>
              </a:rPr>
              <a:t>方</a:t>
            </a:r>
            <a:r>
              <a:rPr lang="zh-CN" altLang="en-US" sz="2400" dirty="0" smtClean="0">
                <a:latin typeface="微软雅黑" pitchFamily="34" charset="-122"/>
                <a:ea typeface="微软雅黑" pitchFamily="34" charset="-122"/>
              </a:rPr>
              <a:t>便的融入高阶子树特征，并且时间复杂度更低。在</a:t>
            </a:r>
            <a:r>
              <a:rPr lang="en-US" altLang="zh-CN" sz="2400" dirty="0" err="1" smtClean="0">
                <a:latin typeface="微软雅黑" pitchFamily="34" charset="-122"/>
                <a:ea typeface="微软雅黑" pitchFamily="34" charset="-122"/>
              </a:rPr>
              <a:t>CoNLL</a:t>
            </a:r>
            <a:r>
              <a:rPr lang="en-US" altLang="zh-CN" sz="2400" dirty="0" smtClean="0">
                <a:latin typeface="微软雅黑" pitchFamily="34" charset="-122"/>
                <a:ea typeface="微软雅黑" pitchFamily="34" charset="-122"/>
              </a:rPr>
              <a:t> 2009</a:t>
            </a:r>
            <a:r>
              <a:rPr lang="zh-CN" altLang="en-US" sz="2400" dirty="0" smtClean="0">
                <a:latin typeface="微软雅黑" pitchFamily="34" charset="-122"/>
                <a:ea typeface="微软雅黑" pitchFamily="34" charset="-122"/>
              </a:rPr>
              <a:t>年语义依存句法分析评测任务中，我们的系统依存句法分析子任务上列第</a:t>
            </a:r>
            <a:r>
              <a:rPr lang="en-US" altLang="zh-CN" sz="2400" dirty="0" smtClean="0">
                <a:latin typeface="微软雅黑" pitchFamily="34" charset="-122"/>
                <a:ea typeface="微软雅黑" pitchFamily="34" charset="-122"/>
              </a:rPr>
              <a:t>3</a:t>
            </a:r>
            <a:r>
              <a:rPr lang="zh-CN" altLang="en-US" sz="2400" dirty="0" smtClean="0">
                <a:latin typeface="微软雅黑" pitchFamily="34" charset="-122"/>
                <a:ea typeface="微软雅黑" pitchFamily="34" charset="-122"/>
              </a:rPr>
              <a:t>名。</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进而，针对汉语的特点，提出一种基于标点符号进行长句切分的二阶段依存句法分析方法，可以显著提高长句分析时的效率，并且长句上的准确率也有较大提高。</a:t>
            </a:r>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spTree>
    <p:extLst>
      <p:ext uri="{BB962C8B-B14F-4D97-AF65-F5344CB8AC3E}">
        <p14:creationId xmlns:p14="http://schemas.microsoft.com/office/powerpoint/2010/main" xmlns="" val="39110181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本课题主要研究内容</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latin typeface="微软雅黑" pitchFamily="34" charset="-122"/>
                <a:ea typeface="微软雅黑" pitchFamily="34" charset="-122"/>
                <a:cs typeface="Times New Roman" pitchFamily="18" charset="0"/>
              </a:rPr>
              <a:t>3 </a:t>
            </a:r>
            <a:r>
              <a:rPr lang="zh-CN" altLang="en-US" sz="1600" b="1" dirty="0" smtClean="0">
                <a:latin typeface="微软雅黑" pitchFamily="34" charset="-122"/>
                <a:ea typeface="微软雅黑" pitchFamily="34" charset="-122"/>
                <a:cs typeface="Times New Roman" pitchFamily="18" charset="0"/>
              </a:rPr>
              <a:t>汉语词性与依存句法分析</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联合模型</a:t>
            </a:r>
            <a:endParaRPr lang="zh-CN" altLang="en-US" sz="1600" b="1" dirty="0">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5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基于准同步文法的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多树库融合方法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2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基于柱搜索和标点的快速</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高阶依存句法分析方法 </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4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面向联合模型的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分离被动进取训练算法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3" name="Rectangle 43"/>
          <p:cNvSpPr>
            <a:spLocks noChangeArrowheads="1"/>
          </p:cNvSpPr>
          <p:nvPr/>
        </p:nvSpPr>
        <p:spPr bwMode="auto">
          <a:xfrm>
            <a:off x="288032" y="3198687"/>
            <a:ext cx="104360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1</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 概述</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4" name="Rectangle 43"/>
          <p:cNvSpPr>
            <a:spLocks noChangeArrowheads="1"/>
          </p:cNvSpPr>
          <p:nvPr/>
        </p:nvSpPr>
        <p:spPr bwMode="auto">
          <a:xfrm>
            <a:off x="7812360" y="3197736"/>
            <a:ext cx="864096"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总结</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15" name="肘形连接符 14"/>
          <p:cNvCxnSpPr>
            <a:stCxn id="18471" idx="3"/>
            <a:endCxn id="14" idx="1"/>
          </p:cNvCxnSpPr>
          <p:nvPr/>
        </p:nvCxnSpPr>
        <p:spPr>
          <a:xfrm flipV="1">
            <a:off x="7308304" y="3521772"/>
            <a:ext cx="504056" cy="818"/>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18" name="肘形连接符 17"/>
          <p:cNvCxnSpPr>
            <a:stCxn id="13" idx="3"/>
            <a:endCxn id="18475" idx="1"/>
          </p:cNvCxnSpPr>
          <p:nvPr/>
        </p:nvCxnSpPr>
        <p:spPr>
          <a:xfrm flipV="1">
            <a:off x="1331640" y="3522117"/>
            <a:ext cx="504056" cy="606"/>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29" name="肘形连接符 28"/>
          <p:cNvCxnSpPr>
            <a:stCxn id="55305" idx="3"/>
            <a:endCxn id="14" idx="1"/>
          </p:cNvCxnSpPr>
          <p:nvPr/>
        </p:nvCxnSpPr>
        <p:spPr bwMode="auto">
          <a:xfrm>
            <a:off x="4716016" y="2268191"/>
            <a:ext cx="3096344" cy="1253581"/>
          </a:xfrm>
          <a:prstGeom prst="bentConnector3">
            <a:avLst>
              <a:gd name="adj1" fmla="val 91098"/>
            </a:avLst>
          </a:prstGeom>
          <a:solidFill>
            <a:srgbClr val="FFFFFF">
              <a:alpha val="0"/>
            </a:srgbClr>
          </a:solidFill>
          <a:ln w="9525">
            <a:solidFill>
              <a:schemeClr val="bg1">
                <a:lumMod val="50000"/>
              </a:schemeClr>
            </a:solidFill>
            <a:miter lim="800000"/>
            <a:headEnd/>
            <a:tailEnd/>
          </a:ln>
        </p:spPr>
      </p:cxnSp>
      <p:cxnSp>
        <p:nvCxnSpPr>
          <p:cNvPr id="32" name="肘形连接符 31"/>
          <p:cNvCxnSpPr>
            <a:stCxn id="55304" idx="3"/>
            <a:endCxn id="14" idx="1"/>
          </p:cNvCxnSpPr>
          <p:nvPr/>
        </p:nvCxnSpPr>
        <p:spPr bwMode="auto">
          <a:xfrm flipV="1">
            <a:off x="4716016" y="3521772"/>
            <a:ext cx="3096344" cy="1368497"/>
          </a:xfrm>
          <a:prstGeom prst="bentConnector3">
            <a:avLst>
              <a:gd name="adj1" fmla="val 91139"/>
            </a:avLst>
          </a:prstGeom>
          <a:solidFill>
            <a:srgbClr val="FFFFFF">
              <a:alpha val="0"/>
            </a:srgbClr>
          </a:solidFill>
          <a:ln w="9525">
            <a:solidFill>
              <a:schemeClr val="bg1">
                <a:lumMod val="50000"/>
              </a:schemeClr>
            </a:solidFill>
            <a:miter lim="800000"/>
            <a:headEnd/>
            <a:tailEnd/>
          </a:ln>
        </p:spPr>
      </p:cxnSp>
    </p:spTree>
    <p:extLst>
      <p:ext uri="{BB962C8B-B14F-4D97-AF65-F5344CB8AC3E}">
        <p14:creationId xmlns:p14="http://schemas.microsoft.com/office/powerpoint/2010/main" xmlns="" val="14560272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汉语词性标注和依存句法分析联合模型</a:t>
            </a:r>
          </a:p>
        </p:txBody>
      </p:sp>
      <p:sp>
        <p:nvSpPr>
          <p:cNvPr id="2" name="内容占位符 1"/>
          <p:cNvSpPr>
            <a:spLocks noGrp="1"/>
          </p:cNvSpPr>
          <p:nvPr>
            <p:ph idx="1"/>
          </p:nvPr>
        </p:nvSpPr>
        <p:spPr/>
        <p:txBody>
          <a:bodyPr/>
          <a:lstStyle/>
          <a:p>
            <a:r>
              <a:rPr lang="zh-CN" altLang="en-US" sz="2400" dirty="0" smtClean="0">
                <a:latin typeface="微软雅黑" pitchFamily="34" charset="-122"/>
                <a:ea typeface="微软雅黑" pitchFamily="34" charset="-122"/>
              </a:rPr>
              <a:t>级联方法</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问题提出</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联合模型</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基于边缘概率的词性裁剪方法</a:t>
            </a:r>
            <a:endParaRPr lang="en-US" altLang="zh-CN" sz="2400" dirty="0" smtClean="0">
              <a:latin typeface="微软雅黑" pitchFamily="34" charset="-122"/>
              <a:ea typeface="微软雅黑" pitchFamily="34" charset="-122"/>
            </a:endParaRPr>
          </a:p>
          <a:p>
            <a:r>
              <a:rPr lang="zh-CN" altLang="en-US" sz="2400" dirty="0">
                <a:latin typeface="微软雅黑" pitchFamily="34" charset="-122"/>
                <a:ea typeface="微软雅黑" pitchFamily="34" charset="-122"/>
              </a:rPr>
              <a:t>实验结</a:t>
            </a:r>
            <a:r>
              <a:rPr lang="zh-CN" altLang="en-US" sz="2400" dirty="0" smtClean="0">
                <a:latin typeface="微软雅黑" pitchFamily="34" charset="-122"/>
                <a:ea typeface="微软雅黑" pitchFamily="34" charset="-122"/>
              </a:rPr>
              <a:t>果</a:t>
            </a:r>
            <a:endParaRPr lang="en-US" altLang="zh-CN" sz="2400" dirty="0" smtClean="0">
              <a:latin typeface="微软雅黑" pitchFamily="34" charset="-122"/>
              <a:ea typeface="微软雅黑" pitchFamily="34" charset="-122"/>
            </a:endParaRPr>
          </a:p>
          <a:p>
            <a:r>
              <a:rPr lang="zh-CN" altLang="en-US" sz="2400" dirty="0">
                <a:latin typeface="微软雅黑" pitchFamily="34" charset="-122"/>
                <a:ea typeface="微软雅黑" pitchFamily="34" charset="-122"/>
              </a:rPr>
              <a:t>小结</a:t>
            </a:r>
          </a:p>
        </p:txBody>
      </p:sp>
    </p:spTree>
    <p:extLst>
      <p:ext uri="{BB962C8B-B14F-4D97-AF65-F5344CB8AC3E}">
        <p14:creationId xmlns:p14="http://schemas.microsoft.com/office/powerpoint/2010/main" xmlns="" val="18796281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级联方法</a:t>
            </a:r>
          </a:p>
        </p:txBody>
      </p:sp>
      <p:sp>
        <p:nvSpPr>
          <p:cNvPr id="2" name="内容占位符 1"/>
          <p:cNvSpPr>
            <a:spLocks noGrp="1"/>
          </p:cNvSpPr>
          <p:nvPr>
            <p:ph idx="1"/>
          </p:nvPr>
        </p:nvSpPr>
        <p:spPr>
          <a:xfrm>
            <a:off x="468313" y="1844675"/>
            <a:ext cx="4499731" cy="648221"/>
          </a:xfrm>
        </p:spPr>
        <p:txBody>
          <a:bodyPr/>
          <a:lstStyle/>
          <a:p>
            <a:r>
              <a:rPr lang="zh-CN" altLang="en-US" sz="2400" dirty="0">
                <a:latin typeface="微软雅黑" pitchFamily="34" charset="-122"/>
                <a:ea typeface="微软雅黑" pitchFamily="34" charset="-122"/>
              </a:rPr>
              <a:t>词性标</a:t>
            </a:r>
            <a:r>
              <a:rPr lang="zh-CN" altLang="en-US" sz="2400" dirty="0" smtClean="0">
                <a:latin typeface="微软雅黑" pitchFamily="34" charset="-122"/>
                <a:ea typeface="微软雅黑" pitchFamily="34" charset="-122"/>
              </a:rPr>
              <a:t>注</a:t>
            </a:r>
            <a:endParaRPr lang="zh-CN" altLang="en-US" sz="2400" dirty="0">
              <a:latin typeface="微软雅黑" pitchFamily="34" charset="-122"/>
              <a:ea typeface="微软雅黑" pitchFamily="34" charset="-122"/>
            </a:endParaRPr>
          </a:p>
        </p:txBody>
      </p:sp>
      <p:grpSp>
        <p:nvGrpSpPr>
          <p:cNvPr id="44" name="组合 43"/>
          <p:cNvGrpSpPr/>
          <p:nvPr/>
        </p:nvGrpSpPr>
        <p:grpSpPr>
          <a:xfrm>
            <a:off x="1403648" y="3933056"/>
            <a:ext cx="6480720" cy="1704365"/>
            <a:chOff x="1295636" y="3479363"/>
            <a:chExt cx="6480720" cy="1704365"/>
          </a:xfrm>
        </p:grpSpPr>
        <p:sp>
          <p:nvSpPr>
            <p:cNvPr id="45" name="上弧形箭头 44"/>
            <p:cNvSpPr/>
            <p:nvPr/>
          </p:nvSpPr>
          <p:spPr bwMode="auto">
            <a:xfrm flipH="1">
              <a:off x="2435763" y="3898517"/>
              <a:ext cx="1920213" cy="648503"/>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46" name="TextBox 45"/>
            <p:cNvSpPr txBox="1"/>
            <p:nvPr/>
          </p:nvSpPr>
          <p:spPr>
            <a:xfrm>
              <a:off x="2195736" y="4612515"/>
              <a:ext cx="720080" cy="275070"/>
            </a:xfrm>
            <a:prstGeom prst="rect">
              <a:avLst/>
            </a:prstGeom>
            <a:noFill/>
          </p:spPr>
          <p:txBody>
            <a:bodyPr wrap="square" rtlCol="0" anchor="b">
              <a:spAutoFit/>
            </a:bodyPr>
            <a:lstStyle/>
            <a:p>
              <a:r>
                <a:rPr lang="zh-CN" altLang="en-US" sz="1500" b="1" dirty="0" smtClean="0">
                  <a:latin typeface="+mj-lt"/>
                </a:rPr>
                <a:t>欧文</a:t>
              </a:r>
              <a:r>
                <a:rPr lang="en-US" altLang="zh-CN" sz="1500" b="1" baseline="-25000" dirty="0" smtClean="0">
                  <a:latin typeface="+mj-lt"/>
                </a:rPr>
                <a:t>1</a:t>
              </a:r>
              <a:endParaRPr lang="zh-CN" altLang="en-US" sz="1500" b="1" baseline="-25000" dirty="0">
                <a:latin typeface="+mj-lt"/>
              </a:endParaRPr>
            </a:p>
          </p:txBody>
        </p:sp>
        <p:sp>
          <p:nvSpPr>
            <p:cNvPr id="47" name="TextBox 46"/>
            <p:cNvSpPr txBox="1"/>
            <p:nvPr/>
          </p:nvSpPr>
          <p:spPr>
            <a:xfrm>
              <a:off x="3095836" y="4612515"/>
              <a:ext cx="720080" cy="275070"/>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48" name="TextBox 47"/>
            <p:cNvSpPr txBox="1"/>
            <p:nvPr/>
          </p:nvSpPr>
          <p:spPr>
            <a:xfrm>
              <a:off x="4115949" y="4612515"/>
              <a:ext cx="720080" cy="275070"/>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49" name="TextBox 48"/>
            <p:cNvSpPr txBox="1"/>
            <p:nvPr/>
          </p:nvSpPr>
          <p:spPr>
            <a:xfrm>
              <a:off x="5076056" y="4612515"/>
              <a:ext cx="720080" cy="275070"/>
            </a:xfrm>
            <a:prstGeom prst="rect">
              <a:avLst/>
            </a:prstGeom>
            <a:noFill/>
          </p:spPr>
          <p:txBody>
            <a:bodyPr wrap="square" rtlCol="0" anchor="b">
              <a:spAutoFit/>
            </a:bodyPr>
            <a:lstStyle/>
            <a:p>
              <a:r>
                <a:rPr lang="zh-CN" altLang="en-US" sz="1500" b="1" dirty="0" smtClean="0">
                  <a:latin typeface="+mj-lt"/>
                </a:rPr>
                <a:t>于</a:t>
              </a:r>
              <a:r>
                <a:rPr lang="en-US" altLang="zh-CN" sz="1500" b="1" baseline="-25000" dirty="0" smtClean="0">
                  <a:latin typeface="+mj-lt"/>
                </a:rPr>
                <a:t>4</a:t>
              </a:r>
              <a:endParaRPr lang="zh-CN" altLang="en-US" sz="1500" b="1" baseline="-25000" dirty="0">
                <a:latin typeface="+mj-lt"/>
              </a:endParaRPr>
            </a:p>
          </p:txBody>
        </p:sp>
        <p:sp>
          <p:nvSpPr>
            <p:cNvPr id="50" name="TextBox 49"/>
            <p:cNvSpPr txBox="1"/>
            <p:nvPr/>
          </p:nvSpPr>
          <p:spPr>
            <a:xfrm>
              <a:off x="5736129" y="4612515"/>
              <a:ext cx="1320147" cy="275070"/>
            </a:xfrm>
            <a:prstGeom prst="rect">
              <a:avLst/>
            </a:prstGeom>
            <a:noFill/>
          </p:spPr>
          <p:txBody>
            <a:bodyPr wrap="square" rtlCol="0" anchor="b">
              <a:spAutoFit/>
            </a:bodyPr>
            <a:lstStyle/>
            <a:p>
              <a:r>
                <a:rPr lang="zh-CN" altLang="en-US" sz="1500" b="1" dirty="0" smtClean="0">
                  <a:latin typeface="+mj-lt"/>
                </a:rPr>
                <a:t>利物浦队</a:t>
              </a:r>
              <a:r>
                <a:rPr lang="en-US" altLang="zh-CN" sz="1500" b="1" baseline="-25000" dirty="0" smtClean="0">
                  <a:latin typeface="+mj-lt"/>
                </a:rPr>
                <a:t>5</a:t>
              </a:r>
              <a:endParaRPr lang="zh-CN" altLang="en-US" sz="1500" b="1" baseline="-25000" dirty="0">
                <a:latin typeface="+mj-lt"/>
              </a:endParaRPr>
            </a:p>
          </p:txBody>
        </p:sp>
        <p:sp>
          <p:nvSpPr>
            <p:cNvPr id="51" name="TextBox 50"/>
            <p:cNvSpPr txBox="1"/>
            <p:nvPr/>
          </p:nvSpPr>
          <p:spPr>
            <a:xfrm>
              <a:off x="7116283" y="4612515"/>
              <a:ext cx="660073" cy="275070"/>
            </a:xfrm>
            <a:prstGeom prst="rect">
              <a:avLst/>
            </a:prstGeom>
            <a:noFill/>
          </p:spPr>
          <p:txBody>
            <a:bodyPr wrap="square" rtlCol="0" anchor="b">
              <a:spAutoFit/>
            </a:bodyPr>
            <a:lstStyle/>
            <a:p>
              <a:r>
                <a:rPr lang="zh-CN" altLang="en-US" sz="1500" b="1" dirty="0" smtClean="0">
                  <a:latin typeface="+mj-lt"/>
                </a:rPr>
                <a:t>。</a:t>
              </a:r>
              <a:r>
                <a:rPr lang="en-US" altLang="zh-CN" sz="1500" b="1" baseline="-25000" dirty="0" smtClean="0">
                  <a:latin typeface="+mj-lt"/>
                </a:rPr>
                <a:t>6</a:t>
              </a:r>
              <a:endParaRPr lang="zh-CN" altLang="en-US" sz="1500" b="1" baseline="-25000" dirty="0">
                <a:latin typeface="+mj-lt"/>
              </a:endParaRPr>
            </a:p>
          </p:txBody>
        </p:sp>
        <p:sp>
          <p:nvSpPr>
            <p:cNvPr id="52" name="TextBox 51"/>
            <p:cNvSpPr txBox="1"/>
            <p:nvPr/>
          </p:nvSpPr>
          <p:spPr>
            <a:xfrm>
              <a:off x="1295636" y="4612515"/>
              <a:ext cx="720080" cy="275070"/>
            </a:xfrm>
            <a:prstGeom prst="rect">
              <a:avLst/>
            </a:prstGeom>
            <a:noFill/>
          </p:spPr>
          <p:txBody>
            <a:bodyPr wrap="square" rtlCol="0" anchor="b">
              <a:spAutoFit/>
            </a:bodyPr>
            <a:lstStyle/>
            <a:p>
              <a:r>
                <a:rPr lang="en-US" altLang="zh-CN" sz="1500" b="1" dirty="0" smtClean="0">
                  <a:latin typeface="+mj-lt"/>
                </a:rPr>
                <a:t>$</a:t>
              </a:r>
              <a:r>
                <a:rPr lang="en-US" altLang="zh-CN" sz="1500" b="1" baseline="-25000" dirty="0" smtClean="0">
                  <a:latin typeface="+mj-lt"/>
                </a:rPr>
                <a:t>0</a:t>
              </a:r>
              <a:endParaRPr lang="zh-CN" altLang="en-US" sz="1500" b="1" baseline="-25000" dirty="0">
                <a:latin typeface="+mj-lt"/>
              </a:endParaRPr>
            </a:p>
          </p:txBody>
        </p:sp>
        <p:sp>
          <p:nvSpPr>
            <p:cNvPr id="53" name="TextBox 52"/>
            <p:cNvSpPr txBox="1"/>
            <p:nvPr/>
          </p:nvSpPr>
          <p:spPr>
            <a:xfrm>
              <a:off x="3215849" y="3785820"/>
              <a:ext cx="360040"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SUB</a:t>
              </a:r>
              <a:endParaRPr lang="zh-CN" altLang="en-US" sz="1200" b="1" dirty="0" smtClean="0">
                <a:solidFill>
                  <a:srgbClr val="0000FF"/>
                </a:solidFill>
              </a:endParaRPr>
            </a:p>
          </p:txBody>
        </p:sp>
        <p:sp>
          <p:nvSpPr>
            <p:cNvPr id="54" name="上弧形箭头 53"/>
            <p:cNvSpPr/>
            <p:nvPr/>
          </p:nvSpPr>
          <p:spPr bwMode="auto">
            <a:xfrm flipH="1">
              <a:off x="3275856" y="4117981"/>
              <a:ext cx="1080120"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55" name="TextBox 54"/>
            <p:cNvSpPr txBox="1"/>
            <p:nvPr/>
          </p:nvSpPr>
          <p:spPr>
            <a:xfrm>
              <a:off x="3515883" y="4030986"/>
              <a:ext cx="54006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56" name="上弧形箭头 55"/>
            <p:cNvSpPr/>
            <p:nvPr/>
          </p:nvSpPr>
          <p:spPr bwMode="auto">
            <a:xfrm>
              <a:off x="4475989" y="4179272"/>
              <a:ext cx="780087" cy="367749"/>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57" name="TextBox 56"/>
            <p:cNvSpPr txBox="1"/>
            <p:nvPr/>
          </p:nvSpPr>
          <p:spPr>
            <a:xfrm>
              <a:off x="4656009" y="4117981"/>
              <a:ext cx="420047"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58" name="上弧形箭头 57"/>
            <p:cNvSpPr/>
            <p:nvPr/>
          </p:nvSpPr>
          <p:spPr bwMode="auto">
            <a:xfrm>
              <a:off x="5316083" y="4117981"/>
              <a:ext cx="960107"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59" name="TextBox 58"/>
            <p:cNvSpPr txBox="1"/>
            <p:nvPr/>
          </p:nvSpPr>
          <p:spPr>
            <a:xfrm>
              <a:off x="5556109" y="4056689"/>
              <a:ext cx="480053"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PMOD</a:t>
              </a:r>
              <a:endParaRPr lang="zh-CN" altLang="en-US" dirty="0"/>
            </a:p>
          </p:txBody>
        </p:sp>
        <p:sp>
          <p:nvSpPr>
            <p:cNvPr id="60" name="上弧形箭头 59"/>
            <p:cNvSpPr/>
            <p:nvPr/>
          </p:nvSpPr>
          <p:spPr bwMode="auto">
            <a:xfrm>
              <a:off x="4475989" y="3688940"/>
              <a:ext cx="2760307" cy="858081"/>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61" name="TextBox 60"/>
            <p:cNvSpPr txBox="1"/>
            <p:nvPr/>
          </p:nvSpPr>
          <p:spPr>
            <a:xfrm>
              <a:off x="5736129" y="3601946"/>
              <a:ext cx="18002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smtClean="0"/>
                <a:t> P</a:t>
              </a:r>
              <a:endParaRPr lang="zh-CN" altLang="en-US" dirty="0"/>
            </a:p>
          </p:txBody>
        </p:sp>
        <p:sp>
          <p:nvSpPr>
            <p:cNvPr id="62" name="上弧形箭头 61"/>
            <p:cNvSpPr/>
            <p:nvPr/>
          </p:nvSpPr>
          <p:spPr bwMode="auto">
            <a:xfrm>
              <a:off x="1415649" y="3601945"/>
              <a:ext cx="3060340" cy="945075"/>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63" name="TextBox 62"/>
            <p:cNvSpPr txBox="1"/>
            <p:nvPr/>
          </p:nvSpPr>
          <p:spPr>
            <a:xfrm>
              <a:off x="2675789" y="3479363"/>
              <a:ext cx="480053"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ROOT</a:t>
              </a:r>
              <a:endParaRPr lang="zh-CN" altLang="en-US" sz="1200" b="1" dirty="0">
                <a:solidFill>
                  <a:srgbClr val="0000FF"/>
                </a:solidFill>
              </a:endParaRPr>
            </a:p>
          </p:txBody>
        </p:sp>
        <p:sp>
          <p:nvSpPr>
            <p:cNvPr id="64" name="TextBox 63"/>
            <p:cNvSpPr txBox="1"/>
            <p:nvPr/>
          </p:nvSpPr>
          <p:spPr>
            <a:xfrm>
              <a:off x="2231740" y="4834027"/>
              <a:ext cx="720080" cy="323165"/>
            </a:xfrm>
            <a:prstGeom prst="rect">
              <a:avLst/>
            </a:prstGeom>
            <a:noFill/>
          </p:spPr>
          <p:txBody>
            <a:bodyPr wrap="square" rtlCol="0" anchor="b">
              <a:spAutoFit/>
            </a:bodyPr>
            <a:lstStyle/>
            <a:p>
              <a:r>
                <a:rPr lang="en-US" altLang="zh-CN" sz="1500" b="1" dirty="0" smtClean="0">
                  <a:solidFill>
                    <a:schemeClr val="bg1">
                      <a:lumMod val="50000"/>
                    </a:schemeClr>
                  </a:solidFill>
                  <a:latin typeface="Arial" pitchFamily="34" charset="0"/>
                  <a:cs typeface="Arial" pitchFamily="34" charset="0"/>
                </a:rPr>
                <a:t>NN</a:t>
              </a:r>
              <a:endParaRPr lang="zh-CN" altLang="en-US" sz="1500" b="1" baseline="-25000" dirty="0">
                <a:solidFill>
                  <a:schemeClr val="bg1">
                    <a:lumMod val="50000"/>
                  </a:schemeClr>
                </a:solidFill>
                <a:latin typeface="Arial" pitchFamily="34" charset="0"/>
                <a:cs typeface="Arial" pitchFamily="34" charset="0"/>
              </a:endParaRPr>
            </a:p>
          </p:txBody>
        </p:sp>
        <p:sp>
          <p:nvSpPr>
            <p:cNvPr id="65" name="TextBox 64"/>
            <p:cNvSpPr txBox="1"/>
            <p:nvPr/>
          </p:nvSpPr>
          <p:spPr>
            <a:xfrm>
              <a:off x="1331640"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a:t>
              </a:r>
              <a:endParaRPr lang="zh-CN" altLang="en-US" sz="1500" b="1" baseline="-25000" dirty="0">
                <a:latin typeface="Arial" pitchFamily="34" charset="0"/>
                <a:cs typeface="Arial" pitchFamily="34" charset="0"/>
              </a:endParaRPr>
            </a:p>
          </p:txBody>
        </p:sp>
        <p:sp>
          <p:nvSpPr>
            <p:cNvPr id="66" name="TextBox 65"/>
            <p:cNvSpPr txBox="1"/>
            <p:nvPr/>
          </p:nvSpPr>
          <p:spPr>
            <a:xfrm>
              <a:off x="3203848"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NT</a:t>
              </a:r>
              <a:endParaRPr lang="zh-CN" altLang="en-US" sz="1500" b="1" baseline="-25000" dirty="0">
                <a:latin typeface="Arial" pitchFamily="34" charset="0"/>
                <a:cs typeface="Arial" pitchFamily="34" charset="0"/>
              </a:endParaRPr>
            </a:p>
          </p:txBody>
        </p:sp>
        <p:sp>
          <p:nvSpPr>
            <p:cNvPr id="67" name="TextBox 66"/>
            <p:cNvSpPr txBox="1"/>
            <p:nvPr/>
          </p:nvSpPr>
          <p:spPr>
            <a:xfrm>
              <a:off x="4211960" y="4827632"/>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68" name="TextBox 67"/>
            <p:cNvSpPr txBox="1"/>
            <p:nvPr/>
          </p:nvSpPr>
          <p:spPr>
            <a:xfrm>
              <a:off x="5076056" y="4860563"/>
              <a:ext cx="720080" cy="323165"/>
            </a:xfrm>
            <a:prstGeom prst="rect">
              <a:avLst/>
            </a:prstGeom>
            <a:noFill/>
          </p:spPr>
          <p:txBody>
            <a:bodyPr wrap="square" rtlCol="0" anchor="b">
              <a:spAutoFit/>
            </a:bodyPr>
            <a:lstStyle/>
            <a:p>
              <a:r>
                <a:rPr lang="en-US" altLang="zh-CN" sz="1500" b="1" dirty="0">
                  <a:latin typeface="Arial" pitchFamily="34" charset="0"/>
                  <a:cs typeface="Arial" pitchFamily="34" charset="0"/>
                </a:rPr>
                <a:t> </a:t>
              </a:r>
              <a:r>
                <a:rPr lang="en-US" altLang="zh-CN" sz="1500" b="1" dirty="0" smtClean="0">
                  <a:latin typeface="Arial" pitchFamily="34" charset="0"/>
                  <a:cs typeface="Arial" pitchFamily="34" charset="0"/>
                </a:rPr>
                <a:t>P</a:t>
              </a:r>
              <a:endParaRPr lang="zh-CN" altLang="en-US" sz="1500" b="1" baseline="-25000" dirty="0">
                <a:latin typeface="Arial" pitchFamily="34" charset="0"/>
                <a:cs typeface="Arial" pitchFamily="34" charset="0"/>
              </a:endParaRPr>
            </a:p>
          </p:txBody>
        </p:sp>
        <p:sp>
          <p:nvSpPr>
            <p:cNvPr id="69" name="TextBox 68"/>
            <p:cNvSpPr txBox="1"/>
            <p:nvPr/>
          </p:nvSpPr>
          <p:spPr>
            <a:xfrm>
              <a:off x="6012160" y="4858166"/>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70" name="TextBox 69"/>
            <p:cNvSpPr txBox="1"/>
            <p:nvPr/>
          </p:nvSpPr>
          <p:spPr>
            <a:xfrm>
              <a:off x="7020272" y="4840346"/>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PU</a:t>
              </a:r>
              <a:endParaRPr lang="zh-CN" altLang="en-US" sz="1500" b="1" baseline="-25000" dirty="0">
                <a:latin typeface="Arial" pitchFamily="34" charset="0"/>
                <a:cs typeface="Arial" pitchFamily="34" charset="0"/>
              </a:endParaRPr>
            </a:p>
          </p:txBody>
        </p:sp>
      </p:grpSp>
      <mc:AlternateContent xmlns:mc="http://schemas.openxmlformats.org/markup-compatibility/2006">
        <mc:Choice xmlns:a14="http://schemas.microsoft.com/office/drawing/2010/main" xmlns="" Requires="a14">
          <p:sp>
            <p:nvSpPr>
              <p:cNvPr id="77" name="TextBox 76"/>
              <p:cNvSpPr txBox="1"/>
              <p:nvPr/>
            </p:nvSpPr>
            <p:spPr>
              <a:xfrm>
                <a:off x="3275856" y="2564904"/>
                <a:ext cx="4680520" cy="6685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altLang="zh-CN" sz="2400" b="1" i="1" smtClean="0">
                              <a:latin typeface="Cambria Math"/>
                              <a:ea typeface="微软雅黑" pitchFamily="34" charset="-122"/>
                            </a:rPr>
                          </m:ctrlPr>
                        </m:accPr>
                        <m:e>
                          <m:r>
                            <a:rPr lang="en-US" altLang="zh-CN" sz="2400" b="1" i="1">
                              <a:latin typeface="Cambria Math"/>
                              <a:ea typeface="微软雅黑" pitchFamily="34" charset="-122"/>
                            </a:rPr>
                            <m:t>𝒅</m:t>
                          </m:r>
                        </m:e>
                      </m:acc>
                      <m:r>
                        <a:rPr lang="en-US" altLang="zh-CN" sz="2400" i="1">
                          <a:latin typeface="Cambria Math"/>
                          <a:ea typeface="微软雅黑" pitchFamily="34" charset="-122"/>
                        </a:rPr>
                        <m:t>=</m:t>
                      </m:r>
                      <m:func>
                        <m:funcPr>
                          <m:ctrlPr>
                            <a:rPr lang="en-US" altLang="zh-CN" sz="2400" i="1">
                              <a:latin typeface="Cambria Math"/>
                              <a:ea typeface="微软雅黑" pitchFamily="34" charset="-122"/>
                            </a:rPr>
                          </m:ctrlPr>
                        </m:funcPr>
                        <m:fName>
                          <m:limLow>
                            <m:limLowPr>
                              <m:ctrlPr>
                                <a:rPr lang="en-US" altLang="zh-CN" sz="2400" i="1">
                                  <a:latin typeface="Cambria Math"/>
                                  <a:ea typeface="微软雅黑" pitchFamily="34" charset="-122"/>
                                </a:rPr>
                              </m:ctrlPr>
                            </m:limLowPr>
                            <m:e>
                              <m:r>
                                <m:rPr>
                                  <m:sty m:val="p"/>
                                </m:rPr>
                                <a:rPr lang="en-US" altLang="zh-CN" sz="2400">
                                  <a:latin typeface="Cambria Math"/>
                                  <a:ea typeface="微软雅黑" pitchFamily="34" charset="-122"/>
                                </a:rPr>
                                <m:t>argm</m:t>
                              </m:r>
                              <m:r>
                                <m:rPr>
                                  <m:sty m:val="p"/>
                                </m:rPr>
                                <a:rPr lang="en-US" altLang="zh-CN" sz="2400" b="0" i="0" smtClean="0">
                                  <a:latin typeface="Cambria Math"/>
                                  <a:ea typeface="微软雅黑" pitchFamily="34" charset="-122"/>
                                </a:rPr>
                                <m:t>ax</m:t>
                              </m:r>
                            </m:e>
                            <m:lim>
                              <m:r>
                                <a:rPr lang="en-US" altLang="zh-CN" sz="2400" b="1" i="1">
                                  <a:latin typeface="Cambria Math"/>
                                  <a:ea typeface="微软雅黑" pitchFamily="34" charset="-122"/>
                                </a:rPr>
                                <m:t>𝒅</m:t>
                              </m:r>
                            </m:lim>
                          </m:limLow>
                        </m:fName>
                        <m:e>
                          <m:sSub>
                            <m:sSubPr>
                              <m:ctrlPr>
                                <a:rPr lang="en-US" altLang="zh-CN" sz="2400" i="1" smtClean="0">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Cambria Math" pitchFamily="18" charset="0"/>
                                </a:rPr>
                                <m:t>𝑠𝑦𝑛</m:t>
                              </m:r>
                            </m:sub>
                          </m:sSub>
                          <m:r>
                            <a:rPr lang="en-US" altLang="zh-CN" sz="2400" i="1">
                              <a:latin typeface="Cambria Math"/>
                              <a:ea typeface="微软雅黑" pitchFamily="34" charset="-122"/>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acc>
                            <m:accPr>
                              <m:chr m:val="̂"/>
                              <m:ctrlPr>
                                <a:rPr lang="en-US" altLang="zh-CN" sz="2400" b="1" i="1">
                                  <a:latin typeface="Cambria Math"/>
                                  <a:ea typeface="微软雅黑" pitchFamily="34" charset="-122"/>
                                </a:rPr>
                              </m:ctrlPr>
                            </m:accPr>
                            <m:e>
                              <m:r>
                                <a:rPr lang="en-US" altLang="zh-CN" sz="2400" b="1" i="1" smtClean="0">
                                  <a:latin typeface="Cambria Math"/>
                                  <a:ea typeface="微软雅黑" pitchFamily="34" charset="-122"/>
                                </a:rPr>
                                <m:t>𝒕</m:t>
                              </m:r>
                            </m:e>
                          </m:acc>
                          <m:r>
                            <a:rPr lang="en-US" altLang="zh-CN" sz="2400" b="1" i="1" smtClean="0">
                              <a:latin typeface="Cambria Math"/>
                              <a:ea typeface="微软雅黑" pitchFamily="34" charset="-122"/>
                            </a:rPr>
                            <m:t>,</m:t>
                          </m:r>
                          <m:r>
                            <a:rPr lang="en-US" altLang="zh-CN" sz="2400" b="1" i="1">
                              <a:latin typeface="Cambria Math"/>
                              <a:ea typeface="微软雅黑" pitchFamily="34" charset="-122"/>
                            </a:rPr>
                            <m:t>𝒅</m:t>
                          </m:r>
                          <m:r>
                            <a:rPr lang="en-US" altLang="zh-CN" sz="2400" i="1">
                              <a:latin typeface="Cambria Math"/>
                              <a:ea typeface="微软雅黑" pitchFamily="34" charset="-122"/>
                            </a:rPr>
                            <m:t>)</m:t>
                          </m:r>
                        </m:e>
                      </m:func>
                    </m:oMath>
                  </m:oMathPara>
                </a14:m>
                <a:endParaRPr lang="zh-CN" altLang="en-US" sz="2400" dirty="0"/>
              </a:p>
            </p:txBody>
          </p:sp>
        </mc:Choice>
        <mc:Fallback>
          <p:sp>
            <p:nvSpPr>
              <p:cNvPr id="77" name="TextBox 76"/>
              <p:cNvSpPr txBox="1">
                <a:spLocks noRot="1" noChangeAspect="1" noMove="1" noResize="1" noEditPoints="1" noAdjustHandles="1" noChangeArrowheads="1" noChangeShapeType="1" noTextEdit="1"/>
              </p:cNvSpPr>
              <p:nvPr/>
            </p:nvSpPr>
            <p:spPr>
              <a:xfrm>
                <a:off x="3275856" y="2564904"/>
                <a:ext cx="4680520" cy="668516"/>
              </a:xfrm>
              <a:prstGeom prst="rect">
                <a:avLst/>
              </a:prstGeom>
              <a:blipFill rotWithShape="1">
                <a:blip r:embed="rId2"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78" name="TextBox 77"/>
              <p:cNvSpPr txBox="1"/>
              <p:nvPr/>
            </p:nvSpPr>
            <p:spPr>
              <a:xfrm>
                <a:off x="3131840" y="1844824"/>
                <a:ext cx="4680520" cy="6685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altLang="zh-CN" sz="2400" b="1" i="1" smtClean="0">
                              <a:latin typeface="Cambria Math"/>
                              <a:ea typeface="微软雅黑" pitchFamily="34" charset="-122"/>
                            </a:rPr>
                          </m:ctrlPr>
                        </m:accPr>
                        <m:e>
                          <m:r>
                            <a:rPr lang="en-US" altLang="zh-CN" sz="2400" b="1" i="1" smtClean="0">
                              <a:latin typeface="Cambria Math"/>
                              <a:ea typeface="微软雅黑" pitchFamily="34" charset="-122"/>
                            </a:rPr>
                            <m:t>𝒕</m:t>
                          </m:r>
                        </m:e>
                      </m:acc>
                      <m:r>
                        <a:rPr lang="en-US" altLang="zh-CN" sz="2400" i="1">
                          <a:latin typeface="Cambria Math"/>
                          <a:ea typeface="微软雅黑" pitchFamily="34" charset="-122"/>
                        </a:rPr>
                        <m:t>=</m:t>
                      </m:r>
                      <m:func>
                        <m:funcPr>
                          <m:ctrlPr>
                            <a:rPr lang="en-US" altLang="zh-CN" sz="2400" i="1">
                              <a:latin typeface="Cambria Math"/>
                              <a:ea typeface="微软雅黑" pitchFamily="34" charset="-122"/>
                            </a:rPr>
                          </m:ctrlPr>
                        </m:funcPr>
                        <m:fName>
                          <m:limLow>
                            <m:limLowPr>
                              <m:ctrlPr>
                                <a:rPr lang="en-US" altLang="zh-CN" sz="2400" i="1">
                                  <a:latin typeface="Cambria Math"/>
                                  <a:ea typeface="微软雅黑" pitchFamily="34" charset="-122"/>
                                </a:rPr>
                              </m:ctrlPr>
                            </m:limLowPr>
                            <m:e>
                              <m:r>
                                <m:rPr>
                                  <m:sty m:val="p"/>
                                </m:rPr>
                                <a:rPr lang="en-US" altLang="zh-CN" sz="2400">
                                  <a:latin typeface="Cambria Math"/>
                                  <a:ea typeface="微软雅黑" pitchFamily="34" charset="-122"/>
                                </a:rPr>
                                <m:t>argm</m:t>
                              </m:r>
                              <m:r>
                                <m:rPr>
                                  <m:sty m:val="p"/>
                                </m:rPr>
                                <a:rPr lang="en-US" altLang="zh-CN" sz="2400" b="0" i="0" smtClean="0">
                                  <a:latin typeface="Cambria Math"/>
                                  <a:ea typeface="微软雅黑" pitchFamily="34" charset="-122"/>
                                </a:rPr>
                                <m:t>ax</m:t>
                              </m:r>
                            </m:e>
                            <m:lim>
                              <m:r>
                                <a:rPr lang="en-US" altLang="zh-CN" sz="2400" b="1" i="1" smtClean="0">
                                  <a:latin typeface="Cambria Math"/>
                                  <a:ea typeface="微软雅黑" pitchFamily="34" charset="-122"/>
                                </a:rPr>
                                <m:t>𝒕</m:t>
                              </m:r>
                            </m:lim>
                          </m:limLow>
                        </m:fName>
                        <m:e>
                          <m:sSub>
                            <m:sSubPr>
                              <m:ctrlPr>
                                <a:rPr lang="en-US" altLang="zh-CN" sz="2400" i="1" smtClean="0">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Cambria Math" pitchFamily="18" charset="0"/>
                                </a:rPr>
                                <m:t>𝑝𝑜𝑠</m:t>
                              </m:r>
                            </m:sub>
                          </m:sSub>
                          <m:r>
                            <a:rPr lang="en-US" altLang="zh-CN" sz="2400" i="1">
                              <a:latin typeface="Cambria Math"/>
                              <a:ea typeface="微软雅黑" pitchFamily="34" charset="-122"/>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smtClean="0">
                              <a:latin typeface="Cambria Math"/>
                              <a:ea typeface="微软雅黑" pitchFamily="34" charset="-122"/>
                            </a:rPr>
                            <m:t>𝒕</m:t>
                          </m:r>
                          <m:r>
                            <a:rPr lang="en-US" altLang="zh-CN" sz="2400" i="1">
                              <a:latin typeface="Cambria Math"/>
                              <a:ea typeface="微软雅黑" pitchFamily="34" charset="-122"/>
                            </a:rPr>
                            <m:t>)</m:t>
                          </m:r>
                        </m:e>
                      </m:func>
                    </m:oMath>
                  </m:oMathPara>
                </a14:m>
                <a:endParaRPr lang="zh-CN" altLang="en-US" sz="2400" dirty="0"/>
              </a:p>
            </p:txBody>
          </p:sp>
        </mc:Choice>
        <mc:Fallback>
          <p:sp>
            <p:nvSpPr>
              <p:cNvPr id="78" name="TextBox 77"/>
              <p:cNvSpPr txBox="1">
                <a:spLocks noRot="1" noChangeAspect="1" noMove="1" noResize="1" noEditPoints="1" noAdjustHandles="1" noChangeArrowheads="1" noChangeShapeType="1" noTextEdit="1"/>
              </p:cNvSpPr>
              <p:nvPr/>
            </p:nvSpPr>
            <p:spPr>
              <a:xfrm>
                <a:off x="3131840" y="1844824"/>
                <a:ext cx="4680520" cy="668516"/>
              </a:xfrm>
              <a:prstGeom prst="rect">
                <a:avLst/>
              </a:prstGeom>
              <a:blipFill rotWithShape="1">
                <a:blip r:embed="rId3" cstate="print"/>
                <a:stretch>
                  <a:fillRect t="-7339"/>
                </a:stretch>
              </a:blipFill>
            </p:spPr>
            <p:txBody>
              <a:bodyPr/>
              <a:lstStyle/>
              <a:p>
                <a:r>
                  <a:rPr lang="zh-CN" altLang="en-US">
                    <a:noFill/>
                  </a:rPr>
                  <a:t> </a:t>
                </a:r>
              </a:p>
            </p:txBody>
          </p:sp>
        </mc:Fallback>
      </mc:AlternateContent>
      <p:sp>
        <p:nvSpPr>
          <p:cNvPr id="79" name="内容占位符 1"/>
          <p:cNvSpPr txBox="1">
            <a:spLocks/>
          </p:cNvSpPr>
          <p:nvPr/>
        </p:nvSpPr>
        <p:spPr bwMode="auto">
          <a:xfrm>
            <a:off x="467545" y="2564755"/>
            <a:ext cx="2484276" cy="648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r>
              <a:rPr lang="zh-CN" altLang="en-US" sz="2400" dirty="0" smtClean="0">
                <a:latin typeface="微软雅黑" pitchFamily="34" charset="-122"/>
                <a:ea typeface="微软雅黑" pitchFamily="34" charset="-122"/>
              </a:rPr>
              <a:t>依存句法分析</a:t>
            </a:r>
            <a:endParaRPr lang="zh-CN" altLang="en-US" sz="2400" dirty="0">
              <a:latin typeface="微软雅黑" pitchFamily="34" charset="-122"/>
              <a:ea typeface="微软雅黑" pitchFamily="34" charset="-122"/>
            </a:endParaRPr>
          </a:p>
        </p:txBody>
      </p:sp>
    </p:spTree>
    <p:extLst>
      <p:ext uri="{BB962C8B-B14F-4D97-AF65-F5344CB8AC3E}">
        <p14:creationId xmlns:p14="http://schemas.microsoft.com/office/powerpoint/2010/main" xmlns="" val="30135751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问题提出</a:t>
            </a:r>
          </a:p>
        </p:txBody>
      </p:sp>
      <p:sp>
        <p:nvSpPr>
          <p:cNvPr id="2" name="内容占位符 1"/>
          <p:cNvSpPr>
            <a:spLocks noGrp="1"/>
          </p:cNvSpPr>
          <p:nvPr>
            <p:ph idx="1"/>
          </p:nvPr>
        </p:nvSpPr>
        <p:spPr>
          <a:xfrm>
            <a:off x="468313" y="1844675"/>
            <a:ext cx="8229600" cy="1080269"/>
          </a:xfrm>
        </p:spPr>
        <p:txBody>
          <a:bodyPr/>
          <a:lstStyle/>
          <a:p>
            <a:r>
              <a:rPr lang="zh-CN" altLang="en-US" sz="2400" dirty="0" smtClean="0">
                <a:latin typeface="微软雅黑" pitchFamily="34" charset="-122"/>
                <a:ea typeface="微软雅黑" pitchFamily="34" charset="-122"/>
              </a:rPr>
              <a:t>汉语词性标注准确率较低，对依存句法分析模型引入严重的错误蔓延问题，依存句法分析准确率下降约</a:t>
            </a:r>
            <a:r>
              <a:rPr lang="en-US" altLang="zh-CN" sz="2400" smtClean="0">
                <a:latin typeface="微软雅黑" pitchFamily="34" charset="-122"/>
                <a:ea typeface="微软雅黑" pitchFamily="34" charset="-122"/>
              </a:rPr>
              <a:t>6%</a:t>
            </a:r>
            <a:r>
              <a:rPr lang="zh-CN" altLang="en-US" sz="2400" smtClean="0">
                <a:latin typeface="微软雅黑" pitchFamily="34" charset="-122"/>
                <a:ea typeface="微软雅黑" pitchFamily="34" charset="-122"/>
              </a:rPr>
              <a:t>。</a:t>
            </a:r>
            <a:endParaRPr lang="zh-CN" altLang="en-US" sz="2400" dirty="0">
              <a:latin typeface="微软雅黑" pitchFamily="34" charset="-122"/>
              <a:ea typeface="微软雅黑" pitchFamily="34" charset="-122"/>
            </a:endParaRPr>
          </a:p>
        </p:txBody>
      </p:sp>
      <p:grpSp>
        <p:nvGrpSpPr>
          <p:cNvPr id="45" name="组合 44"/>
          <p:cNvGrpSpPr/>
          <p:nvPr/>
        </p:nvGrpSpPr>
        <p:grpSpPr>
          <a:xfrm>
            <a:off x="1259632" y="3573016"/>
            <a:ext cx="6480720" cy="1704365"/>
            <a:chOff x="1295636" y="3479363"/>
            <a:chExt cx="6480720" cy="1704365"/>
          </a:xfrm>
        </p:grpSpPr>
        <p:sp>
          <p:nvSpPr>
            <p:cNvPr id="46" name="上弧形箭头 45"/>
            <p:cNvSpPr/>
            <p:nvPr/>
          </p:nvSpPr>
          <p:spPr bwMode="auto">
            <a:xfrm flipH="1">
              <a:off x="2435763" y="3898517"/>
              <a:ext cx="1920213" cy="648503"/>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47" name="TextBox 46"/>
            <p:cNvSpPr txBox="1"/>
            <p:nvPr/>
          </p:nvSpPr>
          <p:spPr>
            <a:xfrm>
              <a:off x="2195736" y="4612515"/>
              <a:ext cx="720080" cy="275070"/>
            </a:xfrm>
            <a:prstGeom prst="rect">
              <a:avLst/>
            </a:prstGeom>
            <a:noFill/>
          </p:spPr>
          <p:txBody>
            <a:bodyPr wrap="square" rtlCol="0" anchor="b">
              <a:spAutoFit/>
            </a:bodyPr>
            <a:lstStyle/>
            <a:p>
              <a:r>
                <a:rPr lang="zh-CN" altLang="en-US" sz="1500" b="1" dirty="0" smtClean="0">
                  <a:latin typeface="+mj-lt"/>
                </a:rPr>
                <a:t>欧文</a:t>
              </a:r>
              <a:r>
                <a:rPr lang="en-US" altLang="zh-CN" sz="1500" b="1" baseline="-25000" dirty="0" smtClean="0">
                  <a:latin typeface="+mj-lt"/>
                </a:rPr>
                <a:t>1</a:t>
              </a:r>
              <a:endParaRPr lang="zh-CN" altLang="en-US" sz="1500" b="1" baseline="-25000" dirty="0">
                <a:latin typeface="+mj-lt"/>
              </a:endParaRPr>
            </a:p>
          </p:txBody>
        </p:sp>
        <p:sp>
          <p:nvSpPr>
            <p:cNvPr id="48" name="TextBox 47"/>
            <p:cNvSpPr txBox="1"/>
            <p:nvPr/>
          </p:nvSpPr>
          <p:spPr>
            <a:xfrm>
              <a:off x="3095836" y="4612515"/>
              <a:ext cx="720080" cy="275070"/>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49" name="TextBox 48"/>
            <p:cNvSpPr txBox="1"/>
            <p:nvPr/>
          </p:nvSpPr>
          <p:spPr>
            <a:xfrm>
              <a:off x="4115949" y="4612515"/>
              <a:ext cx="720080" cy="275070"/>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50" name="TextBox 49"/>
            <p:cNvSpPr txBox="1"/>
            <p:nvPr/>
          </p:nvSpPr>
          <p:spPr>
            <a:xfrm>
              <a:off x="5076056" y="4612515"/>
              <a:ext cx="720080" cy="275070"/>
            </a:xfrm>
            <a:prstGeom prst="rect">
              <a:avLst/>
            </a:prstGeom>
            <a:noFill/>
          </p:spPr>
          <p:txBody>
            <a:bodyPr wrap="square" rtlCol="0" anchor="b">
              <a:spAutoFit/>
            </a:bodyPr>
            <a:lstStyle/>
            <a:p>
              <a:r>
                <a:rPr lang="zh-CN" altLang="en-US" sz="1500" b="1" dirty="0" smtClean="0">
                  <a:latin typeface="+mj-lt"/>
                </a:rPr>
                <a:t>于</a:t>
              </a:r>
              <a:r>
                <a:rPr lang="en-US" altLang="zh-CN" sz="1500" b="1" baseline="-25000" dirty="0" smtClean="0">
                  <a:latin typeface="+mj-lt"/>
                </a:rPr>
                <a:t>4</a:t>
              </a:r>
              <a:endParaRPr lang="zh-CN" altLang="en-US" sz="1500" b="1" baseline="-25000" dirty="0">
                <a:latin typeface="+mj-lt"/>
              </a:endParaRPr>
            </a:p>
          </p:txBody>
        </p:sp>
        <p:sp>
          <p:nvSpPr>
            <p:cNvPr id="51" name="TextBox 50"/>
            <p:cNvSpPr txBox="1"/>
            <p:nvPr/>
          </p:nvSpPr>
          <p:spPr>
            <a:xfrm>
              <a:off x="5736129" y="4612515"/>
              <a:ext cx="1320147" cy="275070"/>
            </a:xfrm>
            <a:prstGeom prst="rect">
              <a:avLst/>
            </a:prstGeom>
            <a:noFill/>
          </p:spPr>
          <p:txBody>
            <a:bodyPr wrap="square" rtlCol="0" anchor="b">
              <a:spAutoFit/>
            </a:bodyPr>
            <a:lstStyle/>
            <a:p>
              <a:r>
                <a:rPr lang="zh-CN" altLang="en-US" sz="1500" b="1" dirty="0" smtClean="0">
                  <a:latin typeface="+mj-lt"/>
                </a:rPr>
                <a:t>利物浦队</a:t>
              </a:r>
              <a:r>
                <a:rPr lang="en-US" altLang="zh-CN" sz="1500" b="1" baseline="-25000" dirty="0" smtClean="0">
                  <a:latin typeface="+mj-lt"/>
                </a:rPr>
                <a:t>5</a:t>
              </a:r>
              <a:endParaRPr lang="zh-CN" altLang="en-US" sz="1500" b="1" baseline="-25000" dirty="0">
                <a:latin typeface="+mj-lt"/>
              </a:endParaRPr>
            </a:p>
          </p:txBody>
        </p:sp>
        <p:sp>
          <p:nvSpPr>
            <p:cNvPr id="52" name="TextBox 51"/>
            <p:cNvSpPr txBox="1"/>
            <p:nvPr/>
          </p:nvSpPr>
          <p:spPr>
            <a:xfrm>
              <a:off x="7116283" y="4612515"/>
              <a:ext cx="660073" cy="275070"/>
            </a:xfrm>
            <a:prstGeom prst="rect">
              <a:avLst/>
            </a:prstGeom>
            <a:noFill/>
          </p:spPr>
          <p:txBody>
            <a:bodyPr wrap="square" rtlCol="0" anchor="b">
              <a:spAutoFit/>
            </a:bodyPr>
            <a:lstStyle/>
            <a:p>
              <a:r>
                <a:rPr lang="zh-CN" altLang="en-US" sz="1500" b="1" dirty="0" smtClean="0">
                  <a:latin typeface="+mj-lt"/>
                </a:rPr>
                <a:t>。</a:t>
              </a:r>
              <a:r>
                <a:rPr lang="en-US" altLang="zh-CN" sz="1500" b="1" baseline="-25000" dirty="0" smtClean="0">
                  <a:latin typeface="+mj-lt"/>
                </a:rPr>
                <a:t>6</a:t>
              </a:r>
              <a:endParaRPr lang="zh-CN" altLang="en-US" sz="1500" b="1" baseline="-25000" dirty="0">
                <a:latin typeface="+mj-lt"/>
              </a:endParaRPr>
            </a:p>
          </p:txBody>
        </p:sp>
        <p:sp>
          <p:nvSpPr>
            <p:cNvPr id="53" name="TextBox 52"/>
            <p:cNvSpPr txBox="1"/>
            <p:nvPr/>
          </p:nvSpPr>
          <p:spPr>
            <a:xfrm>
              <a:off x="1295636" y="4612515"/>
              <a:ext cx="720080" cy="275070"/>
            </a:xfrm>
            <a:prstGeom prst="rect">
              <a:avLst/>
            </a:prstGeom>
            <a:noFill/>
          </p:spPr>
          <p:txBody>
            <a:bodyPr wrap="square" rtlCol="0" anchor="b">
              <a:spAutoFit/>
            </a:bodyPr>
            <a:lstStyle/>
            <a:p>
              <a:r>
                <a:rPr lang="en-US" altLang="zh-CN" sz="1500" b="1" dirty="0" smtClean="0">
                  <a:latin typeface="+mj-lt"/>
                </a:rPr>
                <a:t>$</a:t>
              </a:r>
              <a:r>
                <a:rPr lang="en-US" altLang="zh-CN" sz="1500" b="1" baseline="-25000" dirty="0" smtClean="0">
                  <a:latin typeface="+mj-lt"/>
                </a:rPr>
                <a:t>0</a:t>
              </a:r>
              <a:endParaRPr lang="zh-CN" altLang="en-US" sz="1500" b="1" baseline="-25000" dirty="0">
                <a:latin typeface="+mj-lt"/>
              </a:endParaRPr>
            </a:p>
          </p:txBody>
        </p:sp>
        <p:sp>
          <p:nvSpPr>
            <p:cNvPr id="54" name="TextBox 53"/>
            <p:cNvSpPr txBox="1"/>
            <p:nvPr/>
          </p:nvSpPr>
          <p:spPr>
            <a:xfrm>
              <a:off x="3215849" y="3785820"/>
              <a:ext cx="360040"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SUB</a:t>
              </a:r>
              <a:endParaRPr lang="zh-CN" altLang="en-US" sz="1200" b="1" dirty="0" smtClean="0">
                <a:solidFill>
                  <a:srgbClr val="0000FF"/>
                </a:solidFill>
              </a:endParaRPr>
            </a:p>
          </p:txBody>
        </p:sp>
        <p:sp>
          <p:nvSpPr>
            <p:cNvPr id="55" name="上弧形箭头 54"/>
            <p:cNvSpPr/>
            <p:nvPr/>
          </p:nvSpPr>
          <p:spPr bwMode="auto">
            <a:xfrm flipH="1">
              <a:off x="3275856" y="4117981"/>
              <a:ext cx="1080120"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56" name="TextBox 55"/>
            <p:cNvSpPr txBox="1"/>
            <p:nvPr/>
          </p:nvSpPr>
          <p:spPr>
            <a:xfrm>
              <a:off x="3515883" y="4030986"/>
              <a:ext cx="54006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57" name="上弧形箭头 56"/>
            <p:cNvSpPr/>
            <p:nvPr/>
          </p:nvSpPr>
          <p:spPr bwMode="auto">
            <a:xfrm>
              <a:off x="4475989" y="4179272"/>
              <a:ext cx="780087" cy="367749"/>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58" name="TextBox 57"/>
            <p:cNvSpPr txBox="1"/>
            <p:nvPr/>
          </p:nvSpPr>
          <p:spPr>
            <a:xfrm>
              <a:off x="4656009" y="4117981"/>
              <a:ext cx="420047"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59" name="上弧形箭头 58"/>
            <p:cNvSpPr/>
            <p:nvPr/>
          </p:nvSpPr>
          <p:spPr bwMode="auto">
            <a:xfrm>
              <a:off x="5316083" y="4117981"/>
              <a:ext cx="960107"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60" name="TextBox 59"/>
            <p:cNvSpPr txBox="1"/>
            <p:nvPr/>
          </p:nvSpPr>
          <p:spPr>
            <a:xfrm>
              <a:off x="5556109" y="4056689"/>
              <a:ext cx="480053"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PMOD</a:t>
              </a:r>
              <a:endParaRPr lang="zh-CN" altLang="en-US" dirty="0"/>
            </a:p>
          </p:txBody>
        </p:sp>
        <p:sp>
          <p:nvSpPr>
            <p:cNvPr id="61" name="上弧形箭头 60"/>
            <p:cNvSpPr/>
            <p:nvPr/>
          </p:nvSpPr>
          <p:spPr bwMode="auto">
            <a:xfrm>
              <a:off x="4475989" y="3688940"/>
              <a:ext cx="2760307" cy="858081"/>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62" name="TextBox 61"/>
            <p:cNvSpPr txBox="1"/>
            <p:nvPr/>
          </p:nvSpPr>
          <p:spPr>
            <a:xfrm>
              <a:off x="5736129" y="3601946"/>
              <a:ext cx="18002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smtClean="0"/>
                <a:t> P</a:t>
              </a:r>
              <a:endParaRPr lang="zh-CN" altLang="en-US" dirty="0"/>
            </a:p>
          </p:txBody>
        </p:sp>
        <p:sp>
          <p:nvSpPr>
            <p:cNvPr id="63" name="上弧形箭头 62"/>
            <p:cNvSpPr/>
            <p:nvPr/>
          </p:nvSpPr>
          <p:spPr bwMode="auto">
            <a:xfrm>
              <a:off x="1415649" y="3601945"/>
              <a:ext cx="3060340" cy="945075"/>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64" name="TextBox 63"/>
            <p:cNvSpPr txBox="1"/>
            <p:nvPr/>
          </p:nvSpPr>
          <p:spPr>
            <a:xfrm>
              <a:off x="2675789" y="3479363"/>
              <a:ext cx="480053"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ROOT</a:t>
              </a:r>
              <a:endParaRPr lang="zh-CN" altLang="en-US" sz="1200" b="1" dirty="0">
                <a:solidFill>
                  <a:srgbClr val="0000FF"/>
                </a:solidFill>
              </a:endParaRPr>
            </a:p>
          </p:txBody>
        </p:sp>
        <p:sp>
          <p:nvSpPr>
            <p:cNvPr id="65" name="TextBox 64"/>
            <p:cNvSpPr txBox="1"/>
            <p:nvPr/>
          </p:nvSpPr>
          <p:spPr>
            <a:xfrm>
              <a:off x="2231740" y="4834027"/>
              <a:ext cx="720080" cy="323165"/>
            </a:xfrm>
            <a:prstGeom prst="rect">
              <a:avLst/>
            </a:prstGeom>
            <a:noFill/>
          </p:spPr>
          <p:txBody>
            <a:bodyPr wrap="square" rtlCol="0" anchor="b">
              <a:spAutoFit/>
            </a:bodyPr>
            <a:lstStyle/>
            <a:p>
              <a:r>
                <a:rPr lang="en-US" altLang="zh-CN" sz="1500" b="1" dirty="0" smtClean="0">
                  <a:solidFill>
                    <a:schemeClr val="bg1">
                      <a:lumMod val="50000"/>
                    </a:schemeClr>
                  </a:solidFill>
                  <a:latin typeface="Arial" pitchFamily="34" charset="0"/>
                  <a:cs typeface="Arial" pitchFamily="34" charset="0"/>
                </a:rPr>
                <a:t>NN</a:t>
              </a:r>
              <a:endParaRPr lang="zh-CN" altLang="en-US" sz="1500" b="1" baseline="-25000" dirty="0">
                <a:solidFill>
                  <a:schemeClr val="bg1">
                    <a:lumMod val="50000"/>
                  </a:schemeClr>
                </a:solidFill>
                <a:latin typeface="Arial" pitchFamily="34" charset="0"/>
                <a:cs typeface="Arial" pitchFamily="34" charset="0"/>
              </a:endParaRPr>
            </a:p>
          </p:txBody>
        </p:sp>
        <p:sp>
          <p:nvSpPr>
            <p:cNvPr id="66" name="TextBox 65"/>
            <p:cNvSpPr txBox="1"/>
            <p:nvPr/>
          </p:nvSpPr>
          <p:spPr>
            <a:xfrm>
              <a:off x="1331640"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a:t>
              </a:r>
              <a:endParaRPr lang="zh-CN" altLang="en-US" sz="1500" b="1" baseline="-25000" dirty="0">
                <a:latin typeface="Arial" pitchFamily="34" charset="0"/>
                <a:cs typeface="Arial" pitchFamily="34" charset="0"/>
              </a:endParaRPr>
            </a:p>
          </p:txBody>
        </p:sp>
        <p:sp>
          <p:nvSpPr>
            <p:cNvPr id="67" name="TextBox 66"/>
            <p:cNvSpPr txBox="1"/>
            <p:nvPr/>
          </p:nvSpPr>
          <p:spPr>
            <a:xfrm>
              <a:off x="3203848"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NT</a:t>
              </a:r>
              <a:endParaRPr lang="zh-CN" altLang="en-US" sz="1500" b="1" baseline="-25000" dirty="0">
                <a:latin typeface="Arial" pitchFamily="34" charset="0"/>
                <a:cs typeface="Arial" pitchFamily="34" charset="0"/>
              </a:endParaRPr>
            </a:p>
          </p:txBody>
        </p:sp>
        <p:sp>
          <p:nvSpPr>
            <p:cNvPr id="68" name="TextBox 67"/>
            <p:cNvSpPr txBox="1"/>
            <p:nvPr/>
          </p:nvSpPr>
          <p:spPr>
            <a:xfrm>
              <a:off x="4211960" y="4827632"/>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69" name="TextBox 68"/>
            <p:cNvSpPr txBox="1"/>
            <p:nvPr/>
          </p:nvSpPr>
          <p:spPr>
            <a:xfrm>
              <a:off x="5076056" y="4860563"/>
              <a:ext cx="720080" cy="323165"/>
            </a:xfrm>
            <a:prstGeom prst="rect">
              <a:avLst/>
            </a:prstGeom>
            <a:noFill/>
          </p:spPr>
          <p:txBody>
            <a:bodyPr wrap="square" rtlCol="0" anchor="b">
              <a:spAutoFit/>
            </a:bodyPr>
            <a:lstStyle/>
            <a:p>
              <a:r>
                <a:rPr lang="en-US" altLang="zh-CN" sz="1500" b="1" dirty="0">
                  <a:latin typeface="Arial" pitchFamily="34" charset="0"/>
                  <a:cs typeface="Arial" pitchFamily="34" charset="0"/>
                </a:rPr>
                <a:t> </a:t>
              </a:r>
              <a:r>
                <a:rPr lang="en-US" altLang="zh-CN" sz="1500" b="1" dirty="0" smtClean="0">
                  <a:latin typeface="Arial" pitchFamily="34" charset="0"/>
                  <a:cs typeface="Arial" pitchFamily="34" charset="0"/>
                </a:rPr>
                <a:t>P</a:t>
              </a:r>
              <a:endParaRPr lang="zh-CN" altLang="en-US" sz="1500" b="1" baseline="-25000" dirty="0">
                <a:latin typeface="Arial" pitchFamily="34" charset="0"/>
                <a:cs typeface="Arial" pitchFamily="34" charset="0"/>
              </a:endParaRPr>
            </a:p>
          </p:txBody>
        </p:sp>
        <p:sp>
          <p:nvSpPr>
            <p:cNvPr id="70" name="TextBox 69"/>
            <p:cNvSpPr txBox="1"/>
            <p:nvPr/>
          </p:nvSpPr>
          <p:spPr>
            <a:xfrm>
              <a:off x="6012160" y="4858166"/>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71" name="TextBox 70"/>
            <p:cNvSpPr txBox="1"/>
            <p:nvPr/>
          </p:nvSpPr>
          <p:spPr>
            <a:xfrm>
              <a:off x="7020272" y="4840346"/>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PU</a:t>
              </a:r>
              <a:endParaRPr lang="zh-CN" altLang="en-US" sz="1500" b="1" baseline="-25000" dirty="0">
                <a:latin typeface="Arial" pitchFamily="34" charset="0"/>
                <a:cs typeface="Arial" pitchFamily="34" charset="0"/>
              </a:endParaRPr>
            </a:p>
          </p:txBody>
        </p:sp>
      </p:grpSp>
    </p:spTree>
    <p:extLst>
      <p:ext uri="{BB962C8B-B14F-4D97-AF65-F5344CB8AC3E}">
        <p14:creationId xmlns:p14="http://schemas.microsoft.com/office/powerpoint/2010/main" xmlns="" val="17280193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联合模型</a:t>
            </a:r>
            <a:endParaRPr lang="zh-CN" altLang="en-US" sz="3600" b="1" dirty="0" smtClean="0">
              <a:latin typeface="微软雅黑" pitchFamily="34" charset="-122"/>
              <a:ea typeface="微软雅黑" pitchFamily="34" charset="-122"/>
            </a:endParaRPr>
          </a:p>
        </p:txBody>
      </p:sp>
      <p:sp>
        <p:nvSpPr>
          <p:cNvPr id="2" name="内容占位符 1"/>
          <p:cNvSpPr>
            <a:spLocks noGrp="1"/>
          </p:cNvSpPr>
          <p:nvPr>
            <p:ph idx="1"/>
          </p:nvPr>
        </p:nvSpPr>
        <p:spPr>
          <a:xfrm>
            <a:off x="468313" y="1844675"/>
            <a:ext cx="8229600" cy="576213"/>
          </a:xfrm>
        </p:spPr>
        <p:txBody>
          <a:bodyPr/>
          <a:lstStyle/>
          <a:p>
            <a:r>
              <a:rPr lang="zh-CN" altLang="en-US" sz="2400" dirty="0" smtClean="0">
                <a:latin typeface="微软雅黑" pitchFamily="34" charset="-122"/>
                <a:ea typeface="微软雅黑" pitchFamily="34" charset="-122"/>
              </a:rPr>
              <a:t>同时求解词性标注和依存句法分析</a:t>
            </a:r>
            <a:endParaRPr lang="zh-CN" altLang="en-US" sz="2400" dirty="0">
              <a:latin typeface="微软雅黑" pitchFamily="34" charset="-122"/>
              <a:ea typeface="微软雅黑" pitchFamily="34" charset="-122"/>
            </a:endParaRPr>
          </a:p>
        </p:txBody>
      </p:sp>
      <p:grpSp>
        <p:nvGrpSpPr>
          <p:cNvPr id="4" name="组合 3"/>
          <p:cNvGrpSpPr/>
          <p:nvPr/>
        </p:nvGrpSpPr>
        <p:grpSpPr>
          <a:xfrm>
            <a:off x="683568" y="3717032"/>
            <a:ext cx="7848872" cy="2263874"/>
            <a:chOff x="323528" y="3479363"/>
            <a:chExt cx="7848872" cy="2263874"/>
          </a:xfrm>
        </p:grpSpPr>
        <p:sp>
          <p:nvSpPr>
            <p:cNvPr id="31" name="左大括号 30"/>
            <p:cNvSpPr/>
            <p:nvPr/>
          </p:nvSpPr>
          <p:spPr bwMode="auto">
            <a:xfrm>
              <a:off x="1115616" y="4869160"/>
              <a:ext cx="288032" cy="864096"/>
            </a:xfrm>
            <a:prstGeom prst="leftBrace">
              <a:avLst/>
            </a:prstGeom>
            <a:no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32" name="TextBox 31"/>
            <p:cNvSpPr txBox="1"/>
            <p:nvPr/>
          </p:nvSpPr>
          <p:spPr>
            <a:xfrm>
              <a:off x="323528" y="4953362"/>
              <a:ext cx="720080" cy="707886"/>
            </a:xfrm>
            <a:prstGeom prst="rect">
              <a:avLst/>
            </a:prstGeom>
            <a:noFill/>
          </p:spPr>
          <p:txBody>
            <a:bodyPr wrap="square" rtlCol="0" anchor="b">
              <a:spAutoFit/>
            </a:bodyPr>
            <a:lstStyle/>
            <a:p>
              <a:r>
                <a:rPr lang="zh-CN" altLang="en-US" sz="2000" dirty="0" smtClean="0">
                  <a:latin typeface="+mj-lt"/>
                </a:rPr>
                <a:t>词</a:t>
              </a:r>
              <a:r>
                <a:rPr lang="zh-CN" altLang="en-US" sz="2000" dirty="0">
                  <a:latin typeface="+mj-lt"/>
                </a:rPr>
                <a:t>性候选</a:t>
              </a:r>
              <a:endParaRPr lang="zh-CN" altLang="en-US" sz="2000" baseline="-25000" dirty="0">
                <a:latin typeface="+mj-lt"/>
              </a:endParaRPr>
            </a:p>
          </p:txBody>
        </p:sp>
        <p:grpSp>
          <p:nvGrpSpPr>
            <p:cNvPr id="3" name="组合 2"/>
            <p:cNvGrpSpPr/>
            <p:nvPr/>
          </p:nvGrpSpPr>
          <p:grpSpPr>
            <a:xfrm>
              <a:off x="1691680" y="3479363"/>
              <a:ext cx="6480720" cy="2263874"/>
              <a:chOff x="1295636" y="3479363"/>
              <a:chExt cx="6480720" cy="2263874"/>
            </a:xfrm>
          </p:grpSpPr>
          <p:sp>
            <p:nvSpPr>
              <p:cNvPr id="5" name="上弧形箭头 4"/>
              <p:cNvSpPr/>
              <p:nvPr/>
            </p:nvSpPr>
            <p:spPr bwMode="auto">
              <a:xfrm flipH="1">
                <a:off x="2435763" y="3898517"/>
                <a:ext cx="1920213" cy="648503"/>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6" name="TextBox 5"/>
              <p:cNvSpPr txBox="1"/>
              <p:nvPr/>
            </p:nvSpPr>
            <p:spPr>
              <a:xfrm>
                <a:off x="2195736" y="4612515"/>
                <a:ext cx="720080" cy="275070"/>
              </a:xfrm>
              <a:prstGeom prst="rect">
                <a:avLst/>
              </a:prstGeom>
              <a:noFill/>
            </p:spPr>
            <p:txBody>
              <a:bodyPr wrap="square" rtlCol="0" anchor="b">
                <a:spAutoFit/>
              </a:bodyPr>
              <a:lstStyle/>
              <a:p>
                <a:r>
                  <a:rPr lang="zh-CN" altLang="en-US" sz="1500" b="1" dirty="0" smtClean="0">
                    <a:latin typeface="+mj-lt"/>
                  </a:rPr>
                  <a:t>欧文</a:t>
                </a:r>
                <a:r>
                  <a:rPr lang="en-US" altLang="zh-CN" sz="1500" b="1" baseline="-25000" dirty="0" smtClean="0">
                    <a:latin typeface="+mj-lt"/>
                  </a:rPr>
                  <a:t>1</a:t>
                </a:r>
                <a:endParaRPr lang="zh-CN" altLang="en-US" sz="1500" b="1" baseline="-25000" dirty="0">
                  <a:latin typeface="+mj-lt"/>
                </a:endParaRPr>
              </a:p>
            </p:txBody>
          </p:sp>
          <p:sp>
            <p:nvSpPr>
              <p:cNvPr id="7" name="TextBox 6"/>
              <p:cNvSpPr txBox="1"/>
              <p:nvPr/>
            </p:nvSpPr>
            <p:spPr>
              <a:xfrm>
                <a:off x="3095836" y="4612515"/>
                <a:ext cx="720080" cy="275070"/>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8" name="TextBox 7"/>
              <p:cNvSpPr txBox="1"/>
              <p:nvPr/>
            </p:nvSpPr>
            <p:spPr>
              <a:xfrm>
                <a:off x="4115949" y="4612515"/>
                <a:ext cx="720080" cy="275070"/>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9" name="TextBox 8"/>
              <p:cNvSpPr txBox="1"/>
              <p:nvPr/>
            </p:nvSpPr>
            <p:spPr>
              <a:xfrm>
                <a:off x="5076056" y="4612515"/>
                <a:ext cx="720080" cy="275070"/>
              </a:xfrm>
              <a:prstGeom prst="rect">
                <a:avLst/>
              </a:prstGeom>
              <a:noFill/>
            </p:spPr>
            <p:txBody>
              <a:bodyPr wrap="square" rtlCol="0" anchor="b">
                <a:spAutoFit/>
              </a:bodyPr>
              <a:lstStyle/>
              <a:p>
                <a:r>
                  <a:rPr lang="zh-CN" altLang="en-US" sz="1500" b="1" dirty="0" smtClean="0">
                    <a:latin typeface="+mj-lt"/>
                  </a:rPr>
                  <a:t>于</a:t>
                </a:r>
                <a:r>
                  <a:rPr lang="en-US" altLang="zh-CN" sz="1500" b="1" baseline="-25000" dirty="0" smtClean="0">
                    <a:latin typeface="+mj-lt"/>
                  </a:rPr>
                  <a:t>4</a:t>
                </a:r>
                <a:endParaRPr lang="zh-CN" altLang="en-US" sz="1500" b="1" baseline="-25000" dirty="0">
                  <a:latin typeface="+mj-lt"/>
                </a:endParaRPr>
              </a:p>
            </p:txBody>
          </p:sp>
          <p:sp>
            <p:nvSpPr>
              <p:cNvPr id="10" name="TextBox 9"/>
              <p:cNvSpPr txBox="1"/>
              <p:nvPr/>
            </p:nvSpPr>
            <p:spPr>
              <a:xfrm>
                <a:off x="5736129" y="4612515"/>
                <a:ext cx="1320147" cy="275070"/>
              </a:xfrm>
              <a:prstGeom prst="rect">
                <a:avLst/>
              </a:prstGeom>
              <a:noFill/>
            </p:spPr>
            <p:txBody>
              <a:bodyPr wrap="square" rtlCol="0" anchor="b">
                <a:spAutoFit/>
              </a:bodyPr>
              <a:lstStyle/>
              <a:p>
                <a:r>
                  <a:rPr lang="zh-CN" altLang="en-US" sz="1500" b="1" dirty="0" smtClean="0">
                    <a:latin typeface="+mj-lt"/>
                  </a:rPr>
                  <a:t>利物浦队</a:t>
                </a:r>
                <a:r>
                  <a:rPr lang="en-US" altLang="zh-CN" sz="1500" b="1" baseline="-25000" dirty="0" smtClean="0">
                    <a:latin typeface="+mj-lt"/>
                  </a:rPr>
                  <a:t>5</a:t>
                </a:r>
                <a:endParaRPr lang="zh-CN" altLang="en-US" sz="1500" b="1" baseline="-25000" dirty="0">
                  <a:latin typeface="+mj-lt"/>
                </a:endParaRPr>
              </a:p>
            </p:txBody>
          </p:sp>
          <p:sp>
            <p:nvSpPr>
              <p:cNvPr id="11" name="TextBox 10"/>
              <p:cNvSpPr txBox="1"/>
              <p:nvPr/>
            </p:nvSpPr>
            <p:spPr>
              <a:xfrm>
                <a:off x="7116283" y="4612515"/>
                <a:ext cx="660073" cy="275070"/>
              </a:xfrm>
              <a:prstGeom prst="rect">
                <a:avLst/>
              </a:prstGeom>
              <a:noFill/>
            </p:spPr>
            <p:txBody>
              <a:bodyPr wrap="square" rtlCol="0" anchor="b">
                <a:spAutoFit/>
              </a:bodyPr>
              <a:lstStyle/>
              <a:p>
                <a:r>
                  <a:rPr lang="zh-CN" altLang="en-US" sz="1500" b="1" dirty="0" smtClean="0">
                    <a:latin typeface="+mj-lt"/>
                  </a:rPr>
                  <a:t>。</a:t>
                </a:r>
                <a:r>
                  <a:rPr lang="en-US" altLang="zh-CN" sz="1500" b="1" baseline="-25000" dirty="0" smtClean="0">
                    <a:latin typeface="+mj-lt"/>
                  </a:rPr>
                  <a:t>6</a:t>
                </a:r>
                <a:endParaRPr lang="zh-CN" altLang="en-US" sz="1500" b="1" baseline="-25000" dirty="0">
                  <a:latin typeface="+mj-lt"/>
                </a:endParaRPr>
              </a:p>
            </p:txBody>
          </p:sp>
          <p:sp>
            <p:nvSpPr>
              <p:cNvPr id="12" name="TextBox 11"/>
              <p:cNvSpPr txBox="1"/>
              <p:nvPr/>
            </p:nvSpPr>
            <p:spPr>
              <a:xfrm>
                <a:off x="1295636" y="4612515"/>
                <a:ext cx="720080" cy="275070"/>
              </a:xfrm>
              <a:prstGeom prst="rect">
                <a:avLst/>
              </a:prstGeom>
              <a:noFill/>
            </p:spPr>
            <p:txBody>
              <a:bodyPr wrap="square" rtlCol="0" anchor="b">
                <a:spAutoFit/>
              </a:bodyPr>
              <a:lstStyle/>
              <a:p>
                <a:r>
                  <a:rPr lang="en-US" altLang="zh-CN" sz="1500" b="1" dirty="0" smtClean="0">
                    <a:latin typeface="+mj-lt"/>
                  </a:rPr>
                  <a:t>$</a:t>
                </a:r>
                <a:r>
                  <a:rPr lang="en-US" altLang="zh-CN" sz="1500" b="1" baseline="-25000" dirty="0" smtClean="0">
                    <a:latin typeface="+mj-lt"/>
                  </a:rPr>
                  <a:t>0</a:t>
                </a:r>
                <a:endParaRPr lang="zh-CN" altLang="en-US" sz="1500" b="1" baseline="-25000" dirty="0">
                  <a:latin typeface="+mj-lt"/>
                </a:endParaRPr>
              </a:p>
            </p:txBody>
          </p:sp>
          <p:sp>
            <p:nvSpPr>
              <p:cNvPr id="13" name="TextBox 12"/>
              <p:cNvSpPr txBox="1"/>
              <p:nvPr/>
            </p:nvSpPr>
            <p:spPr>
              <a:xfrm>
                <a:off x="3215849" y="3785820"/>
                <a:ext cx="360040"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SUB</a:t>
                </a:r>
                <a:endParaRPr lang="zh-CN" altLang="en-US" sz="1200" b="1" dirty="0" smtClean="0">
                  <a:solidFill>
                    <a:srgbClr val="0000FF"/>
                  </a:solidFill>
                </a:endParaRPr>
              </a:p>
            </p:txBody>
          </p:sp>
          <p:sp>
            <p:nvSpPr>
              <p:cNvPr id="14" name="上弧形箭头 13"/>
              <p:cNvSpPr/>
              <p:nvPr/>
            </p:nvSpPr>
            <p:spPr bwMode="auto">
              <a:xfrm flipH="1">
                <a:off x="3275856" y="4117981"/>
                <a:ext cx="1080120"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15" name="TextBox 14"/>
              <p:cNvSpPr txBox="1"/>
              <p:nvPr/>
            </p:nvSpPr>
            <p:spPr>
              <a:xfrm>
                <a:off x="3515883" y="4030986"/>
                <a:ext cx="54006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16" name="上弧形箭头 15"/>
              <p:cNvSpPr/>
              <p:nvPr/>
            </p:nvSpPr>
            <p:spPr bwMode="auto">
              <a:xfrm>
                <a:off x="4475989" y="4179272"/>
                <a:ext cx="780087" cy="367749"/>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17" name="TextBox 16"/>
              <p:cNvSpPr txBox="1"/>
              <p:nvPr/>
            </p:nvSpPr>
            <p:spPr>
              <a:xfrm>
                <a:off x="4656009" y="4117981"/>
                <a:ext cx="420047"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18" name="上弧形箭头 17"/>
              <p:cNvSpPr/>
              <p:nvPr/>
            </p:nvSpPr>
            <p:spPr bwMode="auto">
              <a:xfrm>
                <a:off x="5316083" y="4117981"/>
                <a:ext cx="960107"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19" name="TextBox 18"/>
              <p:cNvSpPr txBox="1"/>
              <p:nvPr/>
            </p:nvSpPr>
            <p:spPr>
              <a:xfrm>
                <a:off x="5556109" y="4056689"/>
                <a:ext cx="480053"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PMOD</a:t>
                </a:r>
                <a:endParaRPr lang="zh-CN" altLang="en-US" dirty="0"/>
              </a:p>
            </p:txBody>
          </p:sp>
          <p:sp>
            <p:nvSpPr>
              <p:cNvPr id="20" name="上弧形箭头 19"/>
              <p:cNvSpPr/>
              <p:nvPr/>
            </p:nvSpPr>
            <p:spPr bwMode="auto">
              <a:xfrm>
                <a:off x="4475989" y="3688940"/>
                <a:ext cx="2760307" cy="858081"/>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21" name="TextBox 20"/>
              <p:cNvSpPr txBox="1"/>
              <p:nvPr/>
            </p:nvSpPr>
            <p:spPr>
              <a:xfrm>
                <a:off x="5736129" y="3601946"/>
                <a:ext cx="18002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smtClean="0"/>
                  <a:t> P</a:t>
                </a:r>
                <a:endParaRPr lang="zh-CN" altLang="en-US" dirty="0"/>
              </a:p>
            </p:txBody>
          </p:sp>
          <p:sp>
            <p:nvSpPr>
              <p:cNvPr id="22" name="上弧形箭头 21"/>
              <p:cNvSpPr/>
              <p:nvPr/>
            </p:nvSpPr>
            <p:spPr bwMode="auto">
              <a:xfrm>
                <a:off x="1415649" y="3601945"/>
                <a:ext cx="3060340" cy="945075"/>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23" name="TextBox 22"/>
              <p:cNvSpPr txBox="1"/>
              <p:nvPr/>
            </p:nvSpPr>
            <p:spPr>
              <a:xfrm>
                <a:off x="2675789" y="3479363"/>
                <a:ext cx="480053"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ROOT</a:t>
                </a:r>
                <a:endParaRPr lang="zh-CN" altLang="en-US" sz="1200" b="1" dirty="0">
                  <a:solidFill>
                    <a:srgbClr val="0000FF"/>
                  </a:solidFill>
                </a:endParaRPr>
              </a:p>
            </p:txBody>
          </p:sp>
          <p:sp>
            <p:nvSpPr>
              <p:cNvPr id="24" name="TextBox 23"/>
              <p:cNvSpPr txBox="1"/>
              <p:nvPr/>
            </p:nvSpPr>
            <p:spPr>
              <a:xfrm>
                <a:off x="2231740" y="4834027"/>
                <a:ext cx="720080" cy="323165"/>
              </a:xfrm>
              <a:prstGeom prst="rect">
                <a:avLst/>
              </a:prstGeom>
              <a:noFill/>
            </p:spPr>
            <p:txBody>
              <a:bodyPr wrap="square" rtlCol="0" anchor="b">
                <a:spAutoFit/>
              </a:bodyPr>
              <a:lstStyle/>
              <a:p>
                <a:r>
                  <a:rPr lang="en-US" altLang="zh-CN" sz="1500" b="1" dirty="0" smtClean="0">
                    <a:solidFill>
                      <a:schemeClr val="bg1">
                        <a:lumMod val="50000"/>
                      </a:schemeClr>
                    </a:solidFill>
                    <a:latin typeface="Arial" pitchFamily="34" charset="0"/>
                    <a:cs typeface="Arial" pitchFamily="34" charset="0"/>
                  </a:rPr>
                  <a:t>NN</a:t>
                </a:r>
                <a:endParaRPr lang="zh-CN" altLang="en-US" sz="1500" b="1" baseline="-25000" dirty="0">
                  <a:solidFill>
                    <a:schemeClr val="bg1">
                      <a:lumMod val="50000"/>
                    </a:schemeClr>
                  </a:solidFill>
                  <a:latin typeface="Arial" pitchFamily="34" charset="0"/>
                  <a:cs typeface="Arial" pitchFamily="34" charset="0"/>
                </a:endParaRPr>
              </a:p>
            </p:txBody>
          </p:sp>
          <p:sp>
            <p:nvSpPr>
              <p:cNvPr id="30" name="TextBox 29"/>
              <p:cNvSpPr txBox="1"/>
              <p:nvPr/>
            </p:nvSpPr>
            <p:spPr>
              <a:xfrm>
                <a:off x="1331640"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a:t>
                </a:r>
                <a:endParaRPr lang="zh-CN" altLang="en-US" sz="1500" b="1" baseline="-25000" dirty="0">
                  <a:latin typeface="Arial" pitchFamily="34" charset="0"/>
                  <a:cs typeface="Arial" pitchFamily="34" charset="0"/>
                </a:endParaRPr>
              </a:p>
            </p:txBody>
          </p:sp>
          <p:sp>
            <p:nvSpPr>
              <p:cNvPr id="33" name="TextBox 32"/>
              <p:cNvSpPr txBox="1"/>
              <p:nvPr/>
            </p:nvSpPr>
            <p:spPr>
              <a:xfrm>
                <a:off x="3203848"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NT</a:t>
                </a:r>
                <a:endParaRPr lang="zh-CN" altLang="en-US" sz="1500" b="1" baseline="-25000" dirty="0">
                  <a:latin typeface="Arial" pitchFamily="34" charset="0"/>
                  <a:cs typeface="Arial" pitchFamily="34" charset="0"/>
                </a:endParaRPr>
              </a:p>
            </p:txBody>
          </p:sp>
          <p:sp>
            <p:nvSpPr>
              <p:cNvPr id="34" name="TextBox 33"/>
              <p:cNvSpPr txBox="1"/>
              <p:nvPr/>
            </p:nvSpPr>
            <p:spPr>
              <a:xfrm>
                <a:off x="4211960" y="4827632"/>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35" name="TextBox 34"/>
              <p:cNvSpPr txBox="1"/>
              <p:nvPr/>
            </p:nvSpPr>
            <p:spPr>
              <a:xfrm>
                <a:off x="5076056" y="4860563"/>
                <a:ext cx="720080" cy="323165"/>
              </a:xfrm>
              <a:prstGeom prst="rect">
                <a:avLst/>
              </a:prstGeom>
              <a:noFill/>
            </p:spPr>
            <p:txBody>
              <a:bodyPr wrap="square" rtlCol="0" anchor="b">
                <a:spAutoFit/>
              </a:bodyPr>
              <a:lstStyle/>
              <a:p>
                <a:r>
                  <a:rPr lang="en-US" altLang="zh-CN" sz="1500" b="1" dirty="0">
                    <a:latin typeface="Arial" pitchFamily="34" charset="0"/>
                    <a:cs typeface="Arial" pitchFamily="34" charset="0"/>
                  </a:rPr>
                  <a:t> </a:t>
                </a:r>
                <a:r>
                  <a:rPr lang="en-US" altLang="zh-CN" sz="1500" b="1" dirty="0" smtClean="0">
                    <a:latin typeface="Arial" pitchFamily="34" charset="0"/>
                    <a:cs typeface="Arial" pitchFamily="34" charset="0"/>
                  </a:rPr>
                  <a:t>P</a:t>
                </a:r>
                <a:endParaRPr lang="zh-CN" altLang="en-US" sz="1500" b="1" baseline="-25000" dirty="0">
                  <a:latin typeface="Arial" pitchFamily="34" charset="0"/>
                  <a:cs typeface="Arial" pitchFamily="34" charset="0"/>
                </a:endParaRPr>
              </a:p>
            </p:txBody>
          </p:sp>
          <p:sp>
            <p:nvSpPr>
              <p:cNvPr id="36" name="TextBox 35"/>
              <p:cNvSpPr txBox="1"/>
              <p:nvPr/>
            </p:nvSpPr>
            <p:spPr>
              <a:xfrm>
                <a:off x="6012160" y="4858166"/>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37" name="TextBox 36"/>
              <p:cNvSpPr txBox="1"/>
              <p:nvPr/>
            </p:nvSpPr>
            <p:spPr>
              <a:xfrm>
                <a:off x="7020272" y="4840346"/>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PU</a:t>
                </a:r>
                <a:endParaRPr lang="zh-CN" altLang="en-US" sz="1500" b="1" baseline="-25000" dirty="0">
                  <a:latin typeface="Arial" pitchFamily="34" charset="0"/>
                  <a:cs typeface="Arial" pitchFamily="34" charset="0"/>
                </a:endParaRPr>
              </a:p>
            </p:txBody>
          </p:sp>
          <p:sp>
            <p:nvSpPr>
              <p:cNvPr id="38" name="TextBox 37"/>
              <p:cNvSpPr txBox="1"/>
              <p:nvPr/>
            </p:nvSpPr>
            <p:spPr>
              <a:xfrm>
                <a:off x="4211960" y="5122059"/>
                <a:ext cx="720080" cy="323165"/>
              </a:xfrm>
              <a:prstGeom prst="rect">
                <a:avLst/>
              </a:prstGeom>
              <a:noFill/>
            </p:spPr>
            <p:txBody>
              <a:bodyPr wrap="square" rtlCol="0" anchor="b">
                <a:spAutoFit/>
              </a:bodyPr>
              <a:lstStyle/>
              <a:p>
                <a:r>
                  <a:rPr lang="en-US" altLang="zh-CN" sz="1500" b="1" dirty="0">
                    <a:latin typeface="Arial" pitchFamily="34" charset="0"/>
                    <a:cs typeface="Arial" pitchFamily="34" charset="0"/>
                  </a:rPr>
                  <a:t>VV</a:t>
                </a:r>
                <a:endParaRPr lang="zh-CN" altLang="en-US" sz="1500" b="1" baseline="-25000" dirty="0">
                  <a:latin typeface="Arial" pitchFamily="34" charset="0"/>
                  <a:cs typeface="Arial" pitchFamily="34" charset="0"/>
                </a:endParaRPr>
              </a:p>
            </p:txBody>
          </p:sp>
          <p:sp>
            <p:nvSpPr>
              <p:cNvPr id="39" name="TextBox 38"/>
              <p:cNvSpPr txBox="1"/>
              <p:nvPr/>
            </p:nvSpPr>
            <p:spPr>
              <a:xfrm>
                <a:off x="4237206" y="5420072"/>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smtClean="0"/>
                  <a:t>JJ</a:t>
                </a:r>
                <a:endParaRPr lang="zh-CN" altLang="en-US" dirty="0"/>
              </a:p>
            </p:txBody>
          </p:sp>
          <p:sp>
            <p:nvSpPr>
              <p:cNvPr id="40" name="TextBox 39"/>
              <p:cNvSpPr txBox="1"/>
              <p:nvPr/>
            </p:nvSpPr>
            <p:spPr>
              <a:xfrm>
                <a:off x="3215849" y="5125411"/>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JJ</a:t>
                </a:r>
                <a:endParaRPr lang="zh-CN" altLang="en-US" dirty="0"/>
              </a:p>
            </p:txBody>
          </p:sp>
          <p:sp>
            <p:nvSpPr>
              <p:cNvPr id="41" name="TextBox 40"/>
              <p:cNvSpPr txBox="1"/>
              <p:nvPr/>
            </p:nvSpPr>
            <p:spPr>
              <a:xfrm>
                <a:off x="2231740" y="5108044"/>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NR</a:t>
                </a:r>
                <a:endParaRPr lang="zh-CN" altLang="en-US" sz="1500" b="1" baseline="-25000" dirty="0">
                  <a:latin typeface="Arial" pitchFamily="34" charset="0"/>
                  <a:cs typeface="Arial" pitchFamily="34" charset="0"/>
                </a:endParaRPr>
              </a:p>
            </p:txBody>
          </p:sp>
          <p:sp>
            <p:nvSpPr>
              <p:cNvPr id="42" name="TextBox 41"/>
              <p:cNvSpPr txBox="1"/>
              <p:nvPr/>
            </p:nvSpPr>
            <p:spPr>
              <a:xfrm>
                <a:off x="6012160" y="5138558"/>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VV</a:t>
                </a:r>
                <a:endParaRPr lang="zh-CN" altLang="en-US" dirty="0"/>
              </a:p>
            </p:txBody>
          </p:sp>
          <p:sp>
            <p:nvSpPr>
              <p:cNvPr id="43" name="TextBox 42"/>
              <p:cNvSpPr txBox="1"/>
              <p:nvPr/>
            </p:nvSpPr>
            <p:spPr>
              <a:xfrm>
                <a:off x="6012160" y="5415845"/>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NR</a:t>
                </a:r>
                <a:endParaRPr lang="zh-CN" altLang="en-US" sz="1500" b="1" baseline="-25000" dirty="0">
                  <a:latin typeface="Arial" pitchFamily="34" charset="0"/>
                  <a:cs typeface="Arial" pitchFamily="34" charset="0"/>
                </a:endParaRPr>
              </a:p>
            </p:txBody>
          </p:sp>
        </p:grpSp>
      </p:grpSp>
      <mc:AlternateContent xmlns:mc="http://schemas.openxmlformats.org/markup-compatibility/2006">
        <mc:Choice xmlns:a14="http://schemas.microsoft.com/office/drawing/2010/main" xmlns="" Requires="a14">
          <p:sp>
            <p:nvSpPr>
              <p:cNvPr id="45" name="TextBox 44"/>
              <p:cNvSpPr txBox="1"/>
              <p:nvPr/>
            </p:nvSpPr>
            <p:spPr>
              <a:xfrm>
                <a:off x="1979712" y="2636912"/>
                <a:ext cx="5328592" cy="69705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2400" b="1" i="1" smtClean="0">
                          <a:latin typeface="Cambria Math"/>
                          <a:ea typeface="微软雅黑" pitchFamily="34" charset="-122"/>
                        </a:rPr>
                        <m:t>(</m:t>
                      </m:r>
                      <m:acc>
                        <m:accPr>
                          <m:chr m:val="̂"/>
                          <m:ctrlPr>
                            <a:rPr lang="en-US" altLang="zh-CN" sz="2400" b="1" i="1">
                              <a:latin typeface="Cambria Math"/>
                              <a:ea typeface="微软雅黑" pitchFamily="34" charset="-122"/>
                            </a:rPr>
                          </m:ctrlPr>
                        </m:accPr>
                        <m:e>
                          <m:r>
                            <a:rPr lang="en-US" altLang="zh-CN" sz="2400" b="1" i="1" smtClean="0">
                              <a:latin typeface="Cambria Math"/>
                              <a:ea typeface="微软雅黑" pitchFamily="34" charset="-122"/>
                            </a:rPr>
                            <m:t>𝒕</m:t>
                          </m:r>
                        </m:e>
                      </m:acc>
                      <m:r>
                        <a:rPr lang="en-US" altLang="zh-CN" sz="2400" b="1" i="1" smtClean="0">
                          <a:latin typeface="Cambria Math"/>
                          <a:ea typeface="微软雅黑" pitchFamily="34" charset="-122"/>
                        </a:rPr>
                        <m:t> ,</m:t>
                      </m:r>
                      <m:acc>
                        <m:accPr>
                          <m:chr m:val="̂"/>
                          <m:ctrlPr>
                            <a:rPr lang="en-US" altLang="zh-CN" sz="2400" b="1" i="1">
                              <a:latin typeface="Cambria Math"/>
                              <a:ea typeface="微软雅黑" pitchFamily="34" charset="-122"/>
                            </a:rPr>
                          </m:ctrlPr>
                        </m:accPr>
                        <m:e>
                          <m:r>
                            <a:rPr lang="en-US" altLang="zh-CN" sz="2400" b="1" i="1">
                              <a:latin typeface="Cambria Math"/>
                              <a:ea typeface="微软雅黑" pitchFamily="34" charset="-122"/>
                            </a:rPr>
                            <m:t>𝒅</m:t>
                          </m:r>
                        </m:e>
                      </m:acc>
                      <m:r>
                        <a:rPr lang="en-US" altLang="zh-CN" sz="2400" b="1" i="1" smtClean="0">
                          <a:latin typeface="Cambria Math"/>
                          <a:ea typeface="微软雅黑" pitchFamily="34" charset="-122"/>
                        </a:rPr>
                        <m:t>)</m:t>
                      </m:r>
                      <m:r>
                        <a:rPr lang="en-US" altLang="zh-CN" sz="2400" i="1">
                          <a:latin typeface="Cambria Math"/>
                          <a:ea typeface="微软雅黑" pitchFamily="34" charset="-122"/>
                        </a:rPr>
                        <m:t>=</m:t>
                      </m:r>
                      <m:func>
                        <m:funcPr>
                          <m:ctrlPr>
                            <a:rPr lang="en-US" altLang="zh-CN" sz="2400" i="1">
                              <a:latin typeface="Cambria Math"/>
                              <a:ea typeface="微软雅黑" pitchFamily="34" charset="-122"/>
                            </a:rPr>
                          </m:ctrlPr>
                        </m:funcPr>
                        <m:fName>
                          <m:limLow>
                            <m:limLowPr>
                              <m:ctrlPr>
                                <a:rPr lang="en-US" altLang="zh-CN" sz="2400" i="1">
                                  <a:latin typeface="Cambria Math"/>
                                  <a:ea typeface="微软雅黑" pitchFamily="34" charset="-122"/>
                                </a:rPr>
                              </m:ctrlPr>
                            </m:limLowPr>
                            <m:e>
                              <m:r>
                                <m:rPr>
                                  <m:sty m:val="p"/>
                                </m:rPr>
                                <a:rPr lang="en-US" altLang="zh-CN" sz="2400">
                                  <a:latin typeface="Cambria Math"/>
                                  <a:ea typeface="微软雅黑" pitchFamily="34" charset="-122"/>
                                </a:rPr>
                                <m:t>argm</m:t>
                              </m:r>
                              <m:r>
                                <m:rPr>
                                  <m:sty m:val="p"/>
                                </m:rPr>
                                <a:rPr lang="en-US" altLang="zh-CN" sz="2400" b="0" i="0" smtClean="0">
                                  <a:latin typeface="Cambria Math"/>
                                  <a:ea typeface="微软雅黑" pitchFamily="34" charset="-122"/>
                                </a:rPr>
                                <m:t>ax</m:t>
                              </m:r>
                            </m:e>
                            <m:lim>
                              <m:r>
                                <a:rPr lang="en-US" altLang="zh-CN" sz="2400" b="1" i="1" smtClean="0">
                                  <a:latin typeface="Cambria Math"/>
                                  <a:ea typeface="微软雅黑" pitchFamily="34" charset="-122"/>
                                </a:rPr>
                                <m:t>𝒕</m:t>
                              </m:r>
                              <m:r>
                                <a:rPr lang="en-US" altLang="zh-CN" sz="2400" b="0" i="1" smtClean="0">
                                  <a:latin typeface="Cambria Math"/>
                                  <a:ea typeface="微软雅黑" pitchFamily="34" charset="-122"/>
                                </a:rPr>
                                <m:t>,</m:t>
                              </m:r>
                              <m:r>
                                <a:rPr lang="en-US" altLang="zh-CN" sz="2400" b="1" i="1">
                                  <a:latin typeface="Cambria Math"/>
                                  <a:ea typeface="微软雅黑" pitchFamily="34" charset="-122"/>
                                </a:rPr>
                                <m:t>𝒅</m:t>
                              </m:r>
                            </m:lim>
                          </m:limLow>
                        </m:fName>
                        <m:e>
                          <m:sSub>
                            <m:sSubPr>
                              <m:ctrlPr>
                                <a:rPr lang="en-US" altLang="zh-CN" sz="2400" i="1" smtClean="0">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Cambria Math" pitchFamily="18" charset="0"/>
                                </a:rPr>
                                <m:t>𝑗𝑜𝑖𝑛𝑡</m:t>
                              </m:r>
                            </m:sub>
                          </m:sSub>
                          <m:r>
                            <a:rPr lang="en-US" altLang="zh-CN" sz="2400" i="1">
                              <a:latin typeface="Cambria Math"/>
                              <a:ea typeface="微软雅黑" pitchFamily="34" charset="-122"/>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smtClean="0">
                              <a:latin typeface="Cambria Math"/>
                              <a:ea typeface="微软雅黑" pitchFamily="34" charset="-122"/>
                            </a:rPr>
                            <m:t>𝒕</m:t>
                          </m:r>
                          <m:r>
                            <a:rPr lang="en-US" altLang="zh-CN" sz="2400" b="1" i="1" smtClean="0">
                              <a:latin typeface="Cambria Math"/>
                              <a:ea typeface="微软雅黑" pitchFamily="34" charset="-122"/>
                            </a:rPr>
                            <m:t>,</m:t>
                          </m:r>
                          <m:r>
                            <a:rPr lang="en-US" altLang="zh-CN" sz="2400" b="1" i="1">
                              <a:latin typeface="Cambria Math"/>
                              <a:ea typeface="微软雅黑" pitchFamily="34" charset="-122"/>
                            </a:rPr>
                            <m:t>𝒅</m:t>
                          </m:r>
                          <m:r>
                            <a:rPr lang="en-US" altLang="zh-CN" sz="2400" i="1">
                              <a:latin typeface="Cambria Math"/>
                              <a:ea typeface="微软雅黑" pitchFamily="34" charset="-122"/>
                            </a:rPr>
                            <m:t>)</m:t>
                          </m:r>
                        </m:e>
                      </m:func>
                    </m:oMath>
                  </m:oMathPara>
                </a14:m>
                <a:endParaRPr lang="zh-CN" altLang="en-US" sz="2400" dirty="0"/>
              </a:p>
            </p:txBody>
          </p:sp>
        </mc:Choice>
        <mc:Fallback>
          <p:sp>
            <p:nvSpPr>
              <p:cNvPr id="45" name="TextBox 44"/>
              <p:cNvSpPr txBox="1">
                <a:spLocks noRot="1" noChangeAspect="1" noMove="1" noResize="1" noEditPoints="1" noAdjustHandles="1" noChangeArrowheads="1" noChangeShapeType="1" noTextEdit="1"/>
              </p:cNvSpPr>
              <p:nvPr/>
            </p:nvSpPr>
            <p:spPr>
              <a:xfrm>
                <a:off x="1979712" y="2636912"/>
                <a:ext cx="5328592" cy="697050"/>
              </a:xfrm>
              <a:prstGeom prst="rect">
                <a:avLst/>
              </a:prstGeom>
              <a:blipFill rotWithShape="1">
                <a:blip r:embed="rId2" cstate="print"/>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xmlns="" val="31213684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联合模型</a:t>
            </a:r>
            <a:endParaRPr lang="zh-CN" altLang="en-US" sz="3600" b="1" dirty="0" smtClean="0">
              <a:latin typeface="微软雅黑" pitchFamily="34" charset="-122"/>
              <a:ea typeface="微软雅黑" pitchFamily="34" charset="-122"/>
            </a:endParaRPr>
          </a:p>
        </p:txBody>
      </p:sp>
      <p:sp>
        <p:nvSpPr>
          <p:cNvPr id="2" name="内容占位符 1"/>
          <p:cNvSpPr>
            <a:spLocks noGrp="1"/>
          </p:cNvSpPr>
          <p:nvPr>
            <p:ph idx="1"/>
          </p:nvPr>
        </p:nvSpPr>
        <p:spPr>
          <a:xfrm>
            <a:off x="468313" y="1844675"/>
            <a:ext cx="8229600" cy="576213"/>
          </a:xfrm>
        </p:spPr>
        <p:txBody>
          <a:bodyPr/>
          <a:lstStyle/>
          <a:p>
            <a:r>
              <a:rPr lang="zh-CN" altLang="en-US" sz="2400" dirty="0" smtClean="0">
                <a:latin typeface="微软雅黑" pitchFamily="34" charset="-122"/>
                <a:ea typeface="微软雅黑" pitchFamily="34" charset="-122"/>
              </a:rPr>
              <a:t>联合解的分值定义</a:t>
            </a:r>
            <a:endParaRPr lang="zh-CN" altLang="en-US" sz="2400" dirty="0">
              <a:latin typeface="微软雅黑" pitchFamily="34" charset="-122"/>
              <a:ea typeface="微软雅黑" pitchFamily="34" charset="-122"/>
            </a:endParaRPr>
          </a:p>
        </p:txBody>
      </p:sp>
      <mc:AlternateContent xmlns:mc="http://schemas.openxmlformats.org/markup-compatibility/2006">
        <mc:Choice xmlns:a14="http://schemas.microsoft.com/office/drawing/2010/main" xmlns="" Requires="a14">
          <p:sp>
            <p:nvSpPr>
              <p:cNvPr id="44" name="TextBox 43"/>
              <p:cNvSpPr txBox="1"/>
              <p:nvPr/>
            </p:nvSpPr>
            <p:spPr>
              <a:xfrm>
                <a:off x="467544" y="2492896"/>
                <a:ext cx="8136904" cy="4914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smtClean="0">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i="1">
                              <a:latin typeface="Cambria Math"/>
                              <a:ea typeface="Cambria Math" pitchFamily="18" charset="0"/>
                            </a:rPr>
                            <m:t>𝑗𝑜𝑖𝑛𝑡</m:t>
                          </m:r>
                        </m:sub>
                      </m:sSub>
                      <m:d>
                        <m:dPr>
                          <m:ctrlPr>
                            <a:rPr lang="en-US" altLang="zh-CN" sz="2400" i="1">
                              <a:latin typeface="Cambria Math"/>
                              <a:ea typeface="Cambria Math" pitchFamily="18" charset="0"/>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a:latin typeface="Cambria Math"/>
                              <a:ea typeface="微软雅黑" pitchFamily="34" charset="-122"/>
                            </a:rPr>
                            <m:t>,</m:t>
                          </m:r>
                          <m:r>
                            <a:rPr lang="en-US" altLang="zh-CN" sz="2400" b="1" i="1">
                              <a:latin typeface="Cambria Math"/>
                              <a:ea typeface="微软雅黑" pitchFamily="34" charset="-122"/>
                            </a:rPr>
                            <m:t>𝒅</m:t>
                          </m:r>
                        </m:e>
                      </m:d>
                      <m:r>
                        <a:rPr lang="en-US" altLang="zh-CN" sz="2400" b="0" i="1" smtClean="0">
                          <a:latin typeface="Cambria Math"/>
                          <a:ea typeface="微软雅黑" pitchFamily="34" charset="-122"/>
                        </a:rPr>
                        <m:t>=</m:t>
                      </m:r>
                      <m:sSub>
                        <m:sSubPr>
                          <m:ctrlPr>
                            <a:rPr lang="en-US" altLang="zh-CN" sz="2400" i="1">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Cambria Math" pitchFamily="18" charset="0"/>
                            </a:rPr>
                            <m:t>𝑝𝑜𝑠</m:t>
                          </m:r>
                        </m:sub>
                      </m:sSub>
                      <m:d>
                        <m:dPr>
                          <m:ctrlPr>
                            <a:rPr lang="en-US" altLang="zh-CN" sz="2400" i="1">
                              <a:latin typeface="Cambria Math"/>
                              <a:ea typeface="Cambria Math" pitchFamily="18" charset="0"/>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e>
                      </m:d>
                      <m:r>
                        <a:rPr lang="en-US" altLang="zh-CN" sz="2400" b="0" i="1" smtClean="0">
                          <a:latin typeface="Cambria Math"/>
                          <a:ea typeface="微软雅黑" pitchFamily="34" charset="-122"/>
                        </a:rPr>
                        <m:t>+</m:t>
                      </m:r>
                      <m:sSub>
                        <m:sSubPr>
                          <m:ctrlPr>
                            <a:rPr lang="en-US" altLang="zh-CN" sz="2400" i="1">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Cambria Math" pitchFamily="18" charset="0"/>
                            </a:rPr>
                            <m:t>𝑠𝑦𝑛</m:t>
                          </m:r>
                        </m:sub>
                      </m:sSub>
                      <m:d>
                        <m:dPr>
                          <m:ctrlPr>
                            <a:rPr lang="en-US" altLang="zh-CN" sz="2400" i="1">
                              <a:latin typeface="Cambria Math"/>
                              <a:ea typeface="Cambria Math" pitchFamily="18" charset="0"/>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a:latin typeface="Cambria Math"/>
                              <a:ea typeface="微软雅黑" pitchFamily="34" charset="-122"/>
                            </a:rPr>
                            <m:t>,</m:t>
                          </m:r>
                          <m:r>
                            <a:rPr lang="en-US" altLang="zh-CN" sz="2400" b="1" i="1">
                              <a:latin typeface="Cambria Math"/>
                              <a:ea typeface="微软雅黑" pitchFamily="34" charset="-122"/>
                            </a:rPr>
                            <m:t>𝒅</m:t>
                          </m:r>
                        </m:e>
                      </m:d>
                    </m:oMath>
                  </m:oMathPara>
                </a14:m>
                <a:endParaRPr lang="zh-CN" altLang="en-US" sz="2400" dirty="0"/>
              </a:p>
            </p:txBody>
          </p:sp>
        </mc:Choice>
        <mc:Fallback>
          <p:sp>
            <p:nvSpPr>
              <p:cNvPr id="44" name="TextBox 43"/>
              <p:cNvSpPr txBox="1">
                <a:spLocks noRot="1" noChangeAspect="1" noMove="1" noResize="1" noEditPoints="1" noAdjustHandles="1" noChangeArrowheads="1" noChangeShapeType="1" noTextEdit="1"/>
              </p:cNvSpPr>
              <p:nvPr/>
            </p:nvSpPr>
            <p:spPr>
              <a:xfrm>
                <a:off x="467544" y="2492896"/>
                <a:ext cx="8136904" cy="491417"/>
              </a:xfrm>
              <a:prstGeom prst="rect">
                <a:avLst/>
              </a:prstGeom>
              <a:blipFill rotWithShape="1">
                <a:blip r:embed="rId2" cstate="print"/>
                <a:stretch>
                  <a:fillRect b="-987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5" name="矩形 44"/>
              <p:cNvSpPr/>
              <p:nvPr/>
            </p:nvSpPr>
            <p:spPr>
              <a:xfrm>
                <a:off x="3272062" y="3141545"/>
                <a:ext cx="5661358" cy="49084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a:ea typeface="微软雅黑" pitchFamily="34" charset="-122"/>
                        </a:rPr>
                        <m:t>=</m:t>
                      </m:r>
                      <m:sSub>
                        <m:sSubPr>
                          <m:ctrlPr>
                            <a:rPr lang="en-US" altLang="zh-CN" sz="2400" b="0" i="1" smtClean="0">
                              <a:latin typeface="Cambria Math"/>
                              <a:ea typeface="微软雅黑" pitchFamily="34" charset="-122"/>
                            </a:rPr>
                          </m:ctrlPr>
                        </m:sSubPr>
                        <m:e>
                          <m:r>
                            <a:rPr lang="en-US" altLang="zh-CN" sz="2400" b="1" i="1" smtClean="0">
                              <a:latin typeface="Cambria Math"/>
                              <a:ea typeface="微软雅黑" pitchFamily="34" charset="-122"/>
                            </a:rPr>
                            <m:t>𝒘</m:t>
                          </m:r>
                        </m:e>
                        <m:sub>
                          <m:r>
                            <a:rPr lang="en-US" altLang="zh-CN" sz="2400" b="0" i="1" smtClean="0">
                              <a:latin typeface="Cambria Math"/>
                              <a:ea typeface="微软雅黑" pitchFamily="34" charset="-122"/>
                            </a:rPr>
                            <m:t>𝑝𝑜𝑠</m:t>
                          </m:r>
                        </m:sub>
                      </m:sSub>
                      <m:sSub>
                        <m:sSubPr>
                          <m:ctrlPr>
                            <a:rPr lang="en-US" altLang="zh-CN" sz="2400" b="0" i="1" smtClean="0">
                              <a:latin typeface="Cambria Math"/>
                              <a:ea typeface="微软雅黑" pitchFamily="34" charset="-122"/>
                            </a:rPr>
                          </m:ctrlPr>
                        </m:sSubPr>
                        <m:e>
                          <m:r>
                            <a:rPr lang="en-US" altLang="zh-CN" sz="2400" b="0" i="1" smtClean="0">
                              <a:latin typeface="Cambria Math"/>
                              <a:ea typeface="Cambria Math"/>
                            </a:rPr>
                            <m:t>⋅</m:t>
                          </m:r>
                          <m:r>
                            <a:rPr lang="en-US" altLang="zh-CN" sz="2400" b="1" i="1" smtClean="0">
                              <a:latin typeface="Cambria Math"/>
                              <a:ea typeface="微软雅黑" pitchFamily="34" charset="-122"/>
                            </a:rPr>
                            <m:t>𝒇</m:t>
                          </m:r>
                        </m:e>
                        <m:sub>
                          <m:r>
                            <a:rPr lang="en-US" altLang="zh-CN" sz="2400" b="0" i="1" smtClean="0">
                              <a:latin typeface="Cambria Math"/>
                              <a:ea typeface="微软雅黑" pitchFamily="34" charset="-122"/>
                            </a:rPr>
                            <m:t>𝑝𝑜𝑠</m:t>
                          </m:r>
                        </m:sub>
                      </m:sSub>
                      <m:d>
                        <m:dPr>
                          <m:ctrlPr>
                            <a:rPr lang="en-US" altLang="zh-CN" sz="2400" b="0" i="1" smtClean="0">
                              <a:latin typeface="Cambria Math"/>
                              <a:ea typeface="Cambria Math"/>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smtClean="0">
                              <a:latin typeface="Cambria Math"/>
                              <a:ea typeface="微软雅黑" pitchFamily="34" charset="-122"/>
                            </a:rPr>
                            <m:t>𝒕</m:t>
                          </m:r>
                        </m:e>
                      </m:d>
                      <m:r>
                        <a:rPr lang="en-US" altLang="zh-CN" sz="2400" b="0" i="1" smtClean="0">
                          <a:latin typeface="Cambria Math"/>
                          <a:ea typeface="Cambria Math"/>
                        </a:rPr>
                        <m:t>+</m:t>
                      </m:r>
                      <m:sSub>
                        <m:sSubPr>
                          <m:ctrlPr>
                            <a:rPr lang="en-US" altLang="zh-CN" sz="2400" i="1">
                              <a:latin typeface="Cambria Math"/>
                              <a:ea typeface="微软雅黑" pitchFamily="34" charset="-122"/>
                            </a:rPr>
                          </m:ctrlPr>
                        </m:sSubPr>
                        <m:e>
                          <m:r>
                            <a:rPr lang="en-US" altLang="zh-CN" sz="2400" b="1" i="1">
                              <a:latin typeface="Cambria Math"/>
                              <a:ea typeface="微软雅黑" pitchFamily="34" charset="-122"/>
                            </a:rPr>
                            <m:t>𝒘</m:t>
                          </m:r>
                        </m:e>
                        <m:sub>
                          <m:r>
                            <a:rPr lang="en-US" altLang="zh-CN" sz="2400" b="0" i="1" smtClean="0">
                              <a:latin typeface="Cambria Math"/>
                              <a:ea typeface="微软雅黑" pitchFamily="34" charset="-122"/>
                            </a:rPr>
                            <m:t>𝑠𝑦𝑛</m:t>
                          </m:r>
                        </m:sub>
                      </m:sSub>
                      <m:sSub>
                        <m:sSubPr>
                          <m:ctrlPr>
                            <a:rPr lang="en-US" altLang="zh-CN" sz="2400" i="1">
                              <a:latin typeface="Cambria Math"/>
                              <a:ea typeface="微软雅黑" pitchFamily="34" charset="-122"/>
                            </a:rPr>
                          </m:ctrlPr>
                        </m:sSubPr>
                        <m:e>
                          <m:r>
                            <a:rPr lang="en-US" altLang="zh-CN" sz="2400" i="1">
                              <a:latin typeface="Cambria Math"/>
                              <a:ea typeface="Cambria Math"/>
                            </a:rPr>
                            <m:t>⋅</m:t>
                          </m:r>
                          <m:r>
                            <a:rPr lang="en-US" altLang="zh-CN" sz="2400" b="1" i="1">
                              <a:latin typeface="Cambria Math"/>
                              <a:ea typeface="微软雅黑" pitchFamily="34" charset="-122"/>
                            </a:rPr>
                            <m:t>𝒇</m:t>
                          </m:r>
                        </m:e>
                        <m:sub>
                          <m:r>
                            <a:rPr lang="en-US" altLang="zh-CN" sz="2400" b="0" i="1" smtClean="0">
                              <a:latin typeface="Cambria Math"/>
                              <a:ea typeface="微软雅黑" pitchFamily="34" charset="-122"/>
                            </a:rPr>
                            <m:t>𝑠𝑦𝑛</m:t>
                          </m:r>
                        </m:sub>
                      </m:sSub>
                      <m:r>
                        <a:rPr lang="en-US" altLang="zh-CN" sz="2400" i="1">
                          <a:latin typeface="Cambria Math"/>
                          <a:ea typeface="Cambria Math"/>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smtClean="0">
                          <a:latin typeface="Cambria Math"/>
                          <a:ea typeface="微软雅黑" pitchFamily="34" charset="-122"/>
                        </a:rPr>
                        <m:t>,</m:t>
                      </m:r>
                      <m:r>
                        <a:rPr lang="en-US" altLang="zh-CN" sz="2400" b="1" i="1" smtClean="0">
                          <a:latin typeface="Cambria Math"/>
                          <a:ea typeface="微软雅黑" pitchFamily="34" charset="-122"/>
                        </a:rPr>
                        <m:t>𝒅</m:t>
                      </m:r>
                      <m:r>
                        <a:rPr lang="en-US" altLang="zh-CN" sz="2400" i="1">
                          <a:latin typeface="Cambria Math"/>
                          <a:ea typeface="Cambria Math"/>
                        </a:rPr>
                        <m:t>)</m:t>
                      </m:r>
                    </m:oMath>
                  </m:oMathPara>
                </a14:m>
                <a:endParaRPr lang="zh-CN" altLang="en-US" sz="2400" dirty="0"/>
              </a:p>
            </p:txBody>
          </p:sp>
        </mc:Choice>
        <mc:Fallback>
          <p:sp>
            <p:nvSpPr>
              <p:cNvPr id="45" name="矩形 44"/>
              <p:cNvSpPr>
                <a:spLocks noRot="1" noChangeAspect="1" noMove="1" noResize="1" noEditPoints="1" noAdjustHandles="1" noChangeArrowheads="1" noChangeShapeType="1" noTextEdit="1"/>
              </p:cNvSpPr>
              <p:nvPr/>
            </p:nvSpPr>
            <p:spPr>
              <a:xfrm>
                <a:off x="3272062" y="3141545"/>
                <a:ext cx="5661358" cy="490840"/>
              </a:xfrm>
              <a:prstGeom prst="rect">
                <a:avLst/>
              </a:prstGeom>
              <a:blipFill rotWithShape="1">
                <a:blip r:embed="rId3" cstate="print"/>
                <a:stretch>
                  <a:fillRect b="-1111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6" name="矩形 45"/>
              <p:cNvSpPr/>
              <p:nvPr/>
            </p:nvSpPr>
            <p:spPr>
              <a:xfrm>
                <a:off x="3286614" y="3789617"/>
                <a:ext cx="4276876" cy="49084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a:ea typeface="微软雅黑" pitchFamily="34" charset="-122"/>
                        </a:rPr>
                        <m:t>=</m:t>
                      </m:r>
                      <m:sSub>
                        <m:sSubPr>
                          <m:ctrlPr>
                            <a:rPr lang="en-US" altLang="zh-CN" sz="2400" b="0" i="1" smtClean="0">
                              <a:latin typeface="Cambria Math"/>
                              <a:ea typeface="微软雅黑" pitchFamily="34" charset="-122"/>
                            </a:rPr>
                          </m:ctrlPr>
                        </m:sSubPr>
                        <m:e>
                          <m:r>
                            <a:rPr lang="en-US" altLang="zh-CN" sz="2400" b="1" i="1" smtClean="0">
                              <a:latin typeface="Cambria Math"/>
                              <a:ea typeface="微软雅黑" pitchFamily="34" charset="-122"/>
                            </a:rPr>
                            <m:t>𝒘</m:t>
                          </m:r>
                        </m:e>
                        <m:sub>
                          <m:r>
                            <a:rPr lang="en-US" altLang="zh-CN" sz="2400" b="0" i="1" smtClean="0">
                              <a:latin typeface="Cambria Math"/>
                              <a:ea typeface="微软雅黑" pitchFamily="34" charset="-122"/>
                            </a:rPr>
                            <m:t>𝑝𝑜𝑠</m:t>
                          </m:r>
                          <m:r>
                            <a:rPr lang="en-US" altLang="zh-CN" sz="2400" b="0" i="1" smtClean="0">
                              <a:latin typeface="Cambria Math"/>
                              <a:ea typeface="Cambria Math"/>
                            </a:rPr>
                            <m:t>⨁</m:t>
                          </m:r>
                          <m:r>
                            <a:rPr lang="en-US" altLang="zh-CN" sz="2400" b="0" i="1" smtClean="0">
                              <a:latin typeface="Cambria Math"/>
                              <a:ea typeface="Cambria Math"/>
                            </a:rPr>
                            <m:t>𝑠𝑦𝑛</m:t>
                          </m:r>
                        </m:sub>
                      </m:sSub>
                      <m:sSub>
                        <m:sSubPr>
                          <m:ctrlPr>
                            <a:rPr lang="en-US" altLang="zh-CN" sz="2400" i="1" smtClean="0">
                              <a:latin typeface="Cambria Math"/>
                              <a:ea typeface="微软雅黑" pitchFamily="34" charset="-122"/>
                            </a:rPr>
                          </m:ctrlPr>
                        </m:sSubPr>
                        <m:e>
                          <m:r>
                            <a:rPr lang="en-US" altLang="zh-CN" sz="2400" i="1" smtClean="0">
                              <a:latin typeface="Cambria Math"/>
                              <a:ea typeface="Cambria Math"/>
                            </a:rPr>
                            <m:t>⋅</m:t>
                          </m:r>
                          <m:r>
                            <a:rPr lang="en-US" altLang="zh-CN" sz="2400" b="1" i="1">
                              <a:latin typeface="Cambria Math"/>
                              <a:ea typeface="微软雅黑" pitchFamily="34" charset="-122"/>
                            </a:rPr>
                            <m:t>𝒇</m:t>
                          </m:r>
                        </m:e>
                        <m:sub>
                          <m:r>
                            <a:rPr lang="en-US" altLang="zh-CN" sz="2400" b="0" i="1" smtClean="0">
                              <a:latin typeface="Cambria Math"/>
                              <a:ea typeface="微软雅黑" pitchFamily="34" charset="-122"/>
                            </a:rPr>
                            <m:t>𝑝𝑜𝑠</m:t>
                          </m:r>
                          <m:r>
                            <a:rPr lang="en-US" altLang="zh-CN" sz="2400" i="1">
                              <a:latin typeface="Cambria Math"/>
                              <a:ea typeface="Cambria Math"/>
                            </a:rPr>
                            <m:t>⨁</m:t>
                          </m:r>
                          <m:r>
                            <a:rPr lang="en-US" altLang="zh-CN" sz="2400" b="0" i="1" smtClean="0">
                              <a:latin typeface="Cambria Math"/>
                              <a:ea typeface="微软雅黑" pitchFamily="34" charset="-122"/>
                            </a:rPr>
                            <m:t>𝑠𝑦𝑛</m:t>
                          </m:r>
                        </m:sub>
                      </m:sSub>
                      <m:r>
                        <a:rPr lang="en-US" altLang="zh-CN" sz="2400" i="1">
                          <a:latin typeface="Cambria Math"/>
                          <a:ea typeface="Cambria Math"/>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smtClean="0">
                          <a:latin typeface="Cambria Math"/>
                          <a:ea typeface="微软雅黑" pitchFamily="34" charset="-122"/>
                        </a:rPr>
                        <m:t>,</m:t>
                      </m:r>
                      <m:r>
                        <a:rPr lang="en-US" altLang="zh-CN" sz="2400" b="1" i="1" smtClean="0">
                          <a:latin typeface="Cambria Math"/>
                          <a:ea typeface="微软雅黑" pitchFamily="34" charset="-122"/>
                        </a:rPr>
                        <m:t>𝒅</m:t>
                      </m:r>
                      <m:r>
                        <a:rPr lang="en-US" altLang="zh-CN" sz="2400" i="1">
                          <a:latin typeface="Cambria Math"/>
                          <a:ea typeface="Cambria Math"/>
                        </a:rPr>
                        <m:t>)</m:t>
                      </m:r>
                    </m:oMath>
                  </m:oMathPara>
                </a14:m>
                <a:endParaRPr lang="zh-CN" altLang="en-US" sz="2400" dirty="0"/>
              </a:p>
            </p:txBody>
          </p:sp>
        </mc:Choice>
        <mc:Fallback>
          <p:sp>
            <p:nvSpPr>
              <p:cNvPr id="46" name="矩形 45"/>
              <p:cNvSpPr>
                <a:spLocks noRot="1" noChangeAspect="1" noMove="1" noResize="1" noEditPoints="1" noAdjustHandles="1" noChangeArrowheads="1" noChangeShapeType="1" noTextEdit="1"/>
              </p:cNvSpPr>
              <p:nvPr/>
            </p:nvSpPr>
            <p:spPr>
              <a:xfrm>
                <a:off x="3286614" y="3789617"/>
                <a:ext cx="4276876" cy="490840"/>
              </a:xfrm>
              <a:prstGeom prst="rect">
                <a:avLst/>
              </a:prstGeom>
              <a:blipFill rotWithShape="1">
                <a:blip r:embed="rId4" cstate="print"/>
                <a:stretch>
                  <a:fillRect b="-1250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7" name="矩形 46"/>
              <p:cNvSpPr/>
              <p:nvPr/>
            </p:nvSpPr>
            <p:spPr>
              <a:xfrm>
                <a:off x="3297372" y="4471844"/>
                <a:ext cx="3417474" cy="4914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a:ea typeface="微软雅黑" pitchFamily="34" charset="-122"/>
                        </a:rPr>
                        <m:t>=</m:t>
                      </m:r>
                      <m:sSub>
                        <m:sSubPr>
                          <m:ctrlPr>
                            <a:rPr lang="en-US" altLang="zh-CN" sz="2400" b="0" i="1" smtClean="0">
                              <a:latin typeface="Cambria Math"/>
                              <a:ea typeface="微软雅黑" pitchFamily="34" charset="-122"/>
                            </a:rPr>
                          </m:ctrlPr>
                        </m:sSubPr>
                        <m:e>
                          <m:r>
                            <a:rPr lang="en-US" altLang="zh-CN" sz="2400" b="1" i="1" smtClean="0">
                              <a:latin typeface="Cambria Math"/>
                              <a:ea typeface="微软雅黑" pitchFamily="34" charset="-122"/>
                            </a:rPr>
                            <m:t>𝒘</m:t>
                          </m:r>
                        </m:e>
                        <m:sub>
                          <m:r>
                            <a:rPr lang="en-US" altLang="zh-CN" sz="2400" b="0" i="1" smtClean="0">
                              <a:latin typeface="Cambria Math"/>
                              <a:ea typeface="微软雅黑" pitchFamily="34" charset="-122"/>
                            </a:rPr>
                            <m:t>𝑗𝑜𝑖𝑛𝑡</m:t>
                          </m:r>
                        </m:sub>
                      </m:sSub>
                      <m:sSub>
                        <m:sSubPr>
                          <m:ctrlPr>
                            <a:rPr lang="en-US" altLang="zh-CN" sz="2400" i="1" smtClean="0">
                              <a:latin typeface="Cambria Math"/>
                              <a:ea typeface="微软雅黑" pitchFamily="34" charset="-122"/>
                            </a:rPr>
                          </m:ctrlPr>
                        </m:sSubPr>
                        <m:e>
                          <m:r>
                            <a:rPr lang="en-US" altLang="zh-CN" sz="2400" i="1" smtClean="0">
                              <a:latin typeface="Cambria Math"/>
                              <a:ea typeface="Cambria Math"/>
                            </a:rPr>
                            <m:t>⋅</m:t>
                          </m:r>
                          <m:r>
                            <a:rPr lang="en-US" altLang="zh-CN" sz="2400" b="1" i="1">
                              <a:latin typeface="Cambria Math"/>
                              <a:ea typeface="微软雅黑" pitchFamily="34" charset="-122"/>
                            </a:rPr>
                            <m:t>𝒇</m:t>
                          </m:r>
                        </m:e>
                        <m:sub>
                          <m:r>
                            <a:rPr lang="en-US" altLang="zh-CN" sz="2400" b="0" i="1" smtClean="0">
                              <a:latin typeface="Cambria Math"/>
                              <a:ea typeface="微软雅黑" pitchFamily="34" charset="-122"/>
                            </a:rPr>
                            <m:t>𝑗𝑜𝑖𝑛𝑡</m:t>
                          </m:r>
                        </m:sub>
                      </m:sSub>
                      <m:r>
                        <a:rPr lang="en-US" altLang="zh-CN" sz="2400" i="1">
                          <a:latin typeface="Cambria Math"/>
                          <a:ea typeface="Cambria Math"/>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smtClean="0">
                          <a:latin typeface="Cambria Math"/>
                          <a:ea typeface="微软雅黑" pitchFamily="34" charset="-122"/>
                        </a:rPr>
                        <m:t>,</m:t>
                      </m:r>
                      <m:r>
                        <a:rPr lang="en-US" altLang="zh-CN" sz="2400" b="1" i="1" smtClean="0">
                          <a:latin typeface="Cambria Math"/>
                          <a:ea typeface="微软雅黑" pitchFamily="34" charset="-122"/>
                        </a:rPr>
                        <m:t>𝒅</m:t>
                      </m:r>
                      <m:r>
                        <a:rPr lang="en-US" altLang="zh-CN" sz="2400" i="1">
                          <a:latin typeface="Cambria Math"/>
                          <a:ea typeface="Cambria Math"/>
                        </a:rPr>
                        <m:t>)</m:t>
                      </m:r>
                    </m:oMath>
                  </m:oMathPara>
                </a14:m>
                <a:endParaRPr lang="zh-CN" altLang="en-US" sz="2400" dirty="0"/>
              </a:p>
            </p:txBody>
          </p:sp>
        </mc:Choice>
        <mc:Fallback>
          <p:sp>
            <p:nvSpPr>
              <p:cNvPr id="47" name="矩形 46"/>
              <p:cNvSpPr>
                <a:spLocks noRot="1" noChangeAspect="1" noMove="1" noResize="1" noEditPoints="1" noAdjustHandles="1" noChangeArrowheads="1" noChangeShapeType="1" noTextEdit="1"/>
              </p:cNvSpPr>
              <p:nvPr/>
            </p:nvSpPr>
            <p:spPr>
              <a:xfrm>
                <a:off x="3297372" y="4471844"/>
                <a:ext cx="3417474" cy="491417"/>
              </a:xfrm>
              <a:prstGeom prst="rect">
                <a:avLst/>
              </a:prstGeom>
              <a:blipFill rotWithShape="1">
                <a:blip r:embed="rId5" cstate="print"/>
                <a:stretch>
                  <a:fillRect b="-12500"/>
                </a:stretch>
              </a:blipFill>
            </p:spPr>
            <p:txBody>
              <a:bodyPr/>
              <a:lstStyle/>
              <a:p>
                <a:r>
                  <a:rPr lang="zh-CN" altLang="en-US">
                    <a:noFill/>
                  </a:rPr>
                  <a:t> </a:t>
                </a:r>
              </a:p>
            </p:txBody>
          </p:sp>
        </mc:Fallback>
      </mc:AlternateContent>
      <p:sp>
        <p:nvSpPr>
          <p:cNvPr id="48" name="内容占位符 1"/>
          <p:cNvSpPr txBox="1">
            <a:spLocks/>
          </p:cNvSpPr>
          <p:nvPr/>
        </p:nvSpPr>
        <p:spPr bwMode="auto">
          <a:xfrm>
            <a:off x="703820" y="5373216"/>
            <a:ext cx="8229600" cy="792088"/>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smtClean="0">
                <a:solidFill>
                  <a:srgbClr val="FFFF00"/>
                </a:solidFill>
                <a:latin typeface="微软雅黑" pitchFamily="34" charset="-122"/>
                <a:ea typeface="微软雅黑" pitchFamily="34" charset="-122"/>
              </a:rPr>
              <a:t>同时学习词性特征和句法特征的权重，两种特征互相交互和影响。模型通过平衡这两种信息，从而找到更好的联合解。</a:t>
            </a:r>
            <a:endParaRPr lang="zh-CN" altLang="en-US" sz="2400" dirty="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247928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联合模型</a:t>
            </a:r>
            <a:endParaRPr lang="zh-CN" altLang="en-US" sz="3600" b="1" dirty="0" smtClean="0">
              <a:latin typeface="微软雅黑" pitchFamily="34" charset="-122"/>
              <a:ea typeface="微软雅黑" pitchFamily="34" charset="-122"/>
            </a:endParaRPr>
          </a:p>
        </p:txBody>
      </p:sp>
      <p:sp>
        <p:nvSpPr>
          <p:cNvPr id="2" name="内容占位符 1"/>
          <p:cNvSpPr>
            <a:spLocks noGrp="1"/>
          </p:cNvSpPr>
          <p:nvPr>
            <p:ph idx="1"/>
          </p:nvPr>
        </p:nvSpPr>
        <p:spPr>
          <a:xfrm>
            <a:off x="468313" y="1844675"/>
            <a:ext cx="8229600" cy="576213"/>
          </a:xfrm>
        </p:spPr>
        <p:txBody>
          <a:bodyPr/>
          <a:lstStyle/>
          <a:p>
            <a:r>
              <a:rPr lang="zh-CN" altLang="en-US" sz="2400" dirty="0" smtClean="0">
                <a:latin typeface="微软雅黑" pitchFamily="34" charset="-122"/>
                <a:ea typeface="微软雅黑" pitchFamily="34" charset="-122"/>
              </a:rPr>
              <a:t>词性分值定义</a:t>
            </a:r>
            <a:endParaRPr lang="en-US" altLang="zh-CN" sz="24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一</a:t>
            </a:r>
            <a:r>
              <a:rPr lang="zh-CN" altLang="en-US" sz="2000" dirty="0" smtClean="0">
                <a:latin typeface="微软雅黑" pitchFamily="34" charset="-122"/>
                <a:ea typeface="微软雅黑" pitchFamily="34" charset="-122"/>
              </a:rPr>
              <a:t>元（</a:t>
            </a:r>
            <a:r>
              <a:rPr lang="en-US" altLang="zh-CN" sz="2000" dirty="0" smtClean="0">
                <a:latin typeface="微软雅黑" pitchFamily="34" charset="-122"/>
                <a:ea typeface="微软雅黑" pitchFamily="34" charset="-122"/>
              </a:rPr>
              <a:t>unigram</a:t>
            </a:r>
            <a:r>
              <a:rPr lang="zh-CN" altLang="en-US" sz="2000" dirty="0" smtClean="0">
                <a:latin typeface="微软雅黑" pitchFamily="34" charset="-122"/>
                <a:ea typeface="微软雅黑" pitchFamily="34" charset="-122"/>
              </a:rPr>
              <a:t>）词性特征和二元</a:t>
            </a:r>
            <a:r>
              <a:rPr lang="zh-CN" altLang="en-US" sz="2000" dirty="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bigram</a:t>
            </a:r>
            <a:r>
              <a:rPr lang="zh-CN" altLang="en-US" sz="2000" dirty="0" smtClean="0">
                <a:latin typeface="微软雅黑" pitchFamily="34" charset="-122"/>
                <a:ea typeface="微软雅黑" pitchFamily="34" charset="-122"/>
              </a:rPr>
              <a:t>）词性特征</a:t>
            </a:r>
            <a:endParaRPr lang="zh-CN" altLang="en-US" sz="2000" dirty="0">
              <a:latin typeface="微软雅黑" pitchFamily="34" charset="-122"/>
              <a:ea typeface="微软雅黑" pitchFamily="34" charset="-122"/>
            </a:endParaRPr>
          </a:p>
        </p:txBody>
      </p:sp>
      <mc:AlternateContent xmlns:mc="http://schemas.openxmlformats.org/markup-compatibility/2006">
        <mc:Choice xmlns:a14="http://schemas.microsoft.com/office/drawing/2010/main" xmlns="" Requires="a14">
          <p:sp>
            <p:nvSpPr>
              <p:cNvPr id="44" name="TextBox 43"/>
              <p:cNvSpPr txBox="1"/>
              <p:nvPr/>
            </p:nvSpPr>
            <p:spPr>
              <a:xfrm>
                <a:off x="489060" y="2996952"/>
                <a:ext cx="4896544" cy="4914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smtClean="0">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Cambria Math" pitchFamily="18" charset="0"/>
                            </a:rPr>
                            <m:t>𝑝𝑜𝑠</m:t>
                          </m:r>
                        </m:sub>
                      </m:sSub>
                      <m:d>
                        <m:dPr>
                          <m:ctrlPr>
                            <a:rPr lang="en-US" altLang="zh-CN" sz="2400" i="1">
                              <a:latin typeface="Cambria Math"/>
                              <a:ea typeface="Cambria Math" pitchFamily="18" charset="0"/>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e>
                      </m:d>
                      <m:r>
                        <a:rPr lang="en-US" altLang="zh-CN" sz="2400" b="1" i="1" smtClean="0">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b="1" i="1">
                              <a:latin typeface="Cambria Math"/>
                              <a:ea typeface="微软雅黑" pitchFamily="34" charset="-122"/>
                            </a:rPr>
                            <m:t>𝒘</m:t>
                          </m:r>
                        </m:e>
                        <m:sub>
                          <m:r>
                            <a:rPr lang="en-US" altLang="zh-CN" sz="2400" i="1">
                              <a:latin typeface="Cambria Math"/>
                              <a:ea typeface="微软雅黑" pitchFamily="34" charset="-122"/>
                            </a:rPr>
                            <m:t>𝑝𝑜𝑠</m:t>
                          </m:r>
                        </m:sub>
                      </m:sSub>
                      <m:sSub>
                        <m:sSubPr>
                          <m:ctrlPr>
                            <a:rPr lang="en-US" altLang="zh-CN" sz="2400" i="1">
                              <a:latin typeface="Cambria Math"/>
                              <a:ea typeface="微软雅黑" pitchFamily="34" charset="-122"/>
                            </a:rPr>
                          </m:ctrlPr>
                        </m:sSubPr>
                        <m:e>
                          <m:r>
                            <a:rPr lang="en-US" altLang="zh-CN" sz="2400" i="1">
                              <a:latin typeface="Cambria Math"/>
                              <a:ea typeface="Cambria Math"/>
                            </a:rPr>
                            <m:t>⋅</m:t>
                          </m:r>
                          <m:r>
                            <a:rPr lang="en-US" altLang="zh-CN" sz="2400" b="1" i="1">
                              <a:latin typeface="Cambria Math"/>
                              <a:ea typeface="微软雅黑" pitchFamily="34" charset="-122"/>
                            </a:rPr>
                            <m:t>𝒇</m:t>
                          </m:r>
                        </m:e>
                        <m:sub>
                          <m:r>
                            <a:rPr lang="en-US" altLang="zh-CN" sz="2400" i="1">
                              <a:latin typeface="Cambria Math"/>
                              <a:ea typeface="微软雅黑" pitchFamily="34" charset="-122"/>
                            </a:rPr>
                            <m:t>𝑝𝑜𝑠</m:t>
                          </m:r>
                        </m:sub>
                      </m:sSub>
                      <m:d>
                        <m:dPr>
                          <m:ctrlPr>
                            <a:rPr lang="en-US" altLang="zh-CN" sz="2400" i="1">
                              <a:latin typeface="Cambria Math"/>
                              <a:ea typeface="Cambria Math"/>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e>
                      </m:d>
                    </m:oMath>
                  </m:oMathPara>
                </a14:m>
                <a:endParaRPr lang="zh-CN" altLang="en-US" sz="2400" dirty="0"/>
              </a:p>
            </p:txBody>
          </p:sp>
        </mc:Choice>
        <mc:Fallback>
          <p:sp>
            <p:nvSpPr>
              <p:cNvPr id="44" name="TextBox 43"/>
              <p:cNvSpPr txBox="1">
                <a:spLocks noRot="1" noChangeAspect="1" noMove="1" noResize="1" noEditPoints="1" noAdjustHandles="1" noChangeArrowheads="1" noChangeShapeType="1" noTextEdit="1"/>
              </p:cNvSpPr>
              <p:nvPr/>
            </p:nvSpPr>
            <p:spPr>
              <a:xfrm>
                <a:off x="489060" y="2996952"/>
                <a:ext cx="4896544" cy="491417"/>
              </a:xfrm>
              <a:prstGeom prst="rect">
                <a:avLst/>
              </a:prstGeom>
              <a:blipFill rotWithShape="1">
                <a:blip r:embed="rId2" cstate="print"/>
                <a:stretch>
                  <a:fillRect b="-1250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5" name="矩形 44"/>
              <p:cNvSpPr/>
              <p:nvPr/>
            </p:nvSpPr>
            <p:spPr>
              <a:xfrm>
                <a:off x="2483768" y="3456837"/>
                <a:ext cx="6293672" cy="98854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a:ea typeface="微软雅黑" pitchFamily="34" charset="-122"/>
                        </a:rPr>
                        <m:t>=</m:t>
                      </m:r>
                      <m:nary>
                        <m:naryPr>
                          <m:chr m:val="∑"/>
                          <m:supHide m:val="on"/>
                          <m:ctrlPr>
                            <a:rPr lang="en-US" altLang="zh-CN" sz="2400" i="1">
                              <a:latin typeface="Cambria Math"/>
                              <a:ea typeface="微软雅黑" pitchFamily="34" charset="-122"/>
                            </a:rPr>
                          </m:ctrlPr>
                        </m:naryPr>
                        <m:sub>
                          <m:r>
                            <a:rPr lang="en-US" altLang="zh-CN" sz="2400" b="0" i="1" smtClean="0">
                              <a:latin typeface="Cambria Math"/>
                              <a:ea typeface="微软雅黑" pitchFamily="34" charset="-122"/>
                            </a:rPr>
                            <m:t>1</m:t>
                          </m:r>
                          <m:r>
                            <a:rPr lang="en-US" altLang="zh-CN" sz="2400" i="1" smtClean="0">
                              <a:latin typeface="Cambria Math"/>
                              <a:ea typeface="Cambria Math"/>
                            </a:rPr>
                            <m:t>≤</m:t>
                          </m:r>
                          <m:r>
                            <m:rPr>
                              <m:brk m:alnAt="7"/>
                            </m:rPr>
                            <a:rPr lang="en-US" altLang="zh-CN" sz="2400" b="0" i="1" smtClean="0">
                              <a:latin typeface="Cambria Math"/>
                              <a:ea typeface="微软雅黑" pitchFamily="34" charset="-122"/>
                            </a:rPr>
                            <m:t>𝑖</m:t>
                          </m:r>
                          <m:r>
                            <a:rPr lang="en-US" altLang="zh-CN" sz="2400" b="0" i="1" smtClean="0">
                              <a:latin typeface="Cambria Math"/>
                              <a:ea typeface="Cambria Math"/>
                            </a:rPr>
                            <m:t>≤</m:t>
                          </m:r>
                          <m:r>
                            <a:rPr lang="en-US" altLang="zh-CN" sz="2400" b="0" i="1" smtClean="0">
                              <a:latin typeface="Cambria Math"/>
                              <a:ea typeface="Cambria Math"/>
                            </a:rPr>
                            <m:t>𝑛</m:t>
                          </m:r>
                        </m:sub>
                        <m:sup/>
                        <m:e>
                          <m:sSub>
                            <m:sSubPr>
                              <m:ctrlPr>
                                <a:rPr lang="en-US" altLang="zh-CN" sz="2400" i="1">
                                  <a:latin typeface="Cambria Math"/>
                                  <a:ea typeface="微软雅黑" pitchFamily="34" charset="-122"/>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微软雅黑" pitchFamily="34" charset="-122"/>
                                </a:rPr>
                                <m:t>𝑝𝑢</m:t>
                              </m:r>
                            </m:sub>
                          </m:sSub>
                          <m:d>
                            <m:dPr>
                              <m:ctrlPr>
                                <a:rPr lang="en-US" altLang="zh-CN" sz="2400" i="1">
                                  <a:latin typeface="Cambria Math"/>
                                  <a:ea typeface="微软雅黑" pitchFamily="34" charset="-122"/>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0" i="1" smtClean="0">
                                  <a:latin typeface="Cambria Math"/>
                                  <a:ea typeface="微软雅黑" pitchFamily="34" charset="-122"/>
                                </a:rPr>
                                <m:t>𝑖</m:t>
                              </m:r>
                              <m:r>
                                <a:rPr lang="en-US" altLang="zh-CN" sz="2400" b="0" i="1" smtClean="0">
                                  <a:latin typeface="Cambria Math"/>
                                  <a:ea typeface="微软雅黑" pitchFamily="34" charset="-122"/>
                                </a:rPr>
                                <m:t>,</m:t>
                              </m:r>
                              <m:sSub>
                                <m:sSubPr>
                                  <m:ctrlPr>
                                    <a:rPr lang="en-US" altLang="zh-CN" sz="2400" b="0" i="1" smtClean="0">
                                      <a:latin typeface="Cambria Math"/>
                                      <a:ea typeface="微软雅黑" pitchFamily="34" charset="-122"/>
                                    </a:rPr>
                                  </m:ctrlPr>
                                </m:sSubPr>
                                <m:e>
                                  <m:r>
                                    <a:rPr lang="en-US" altLang="zh-CN" sz="2400" b="0" i="1" smtClean="0">
                                      <a:latin typeface="Cambria Math"/>
                                      <a:ea typeface="微软雅黑" pitchFamily="34" charset="-122"/>
                                    </a:rPr>
                                    <m:t>𝑡</m:t>
                                  </m:r>
                                </m:e>
                                <m:sub>
                                  <m:r>
                                    <a:rPr lang="en-US" altLang="zh-CN" sz="2400" b="0" i="1" smtClean="0">
                                      <a:latin typeface="Cambria Math"/>
                                      <a:ea typeface="微软雅黑" pitchFamily="34" charset="-122"/>
                                    </a:rPr>
                                    <m:t>𝑖</m:t>
                                  </m:r>
                                </m:sub>
                              </m:sSub>
                            </m:e>
                          </m:d>
                          <m:r>
                            <a:rPr lang="en-US" altLang="zh-CN" sz="2400" b="0" i="1" smtClean="0">
                              <a:latin typeface="Cambria Math"/>
                              <a:ea typeface="微软雅黑" pitchFamily="34" charset="-122"/>
                            </a:rPr>
                            <m:t>+</m:t>
                          </m:r>
                          <m:sSub>
                            <m:sSubPr>
                              <m:ctrlPr>
                                <a:rPr lang="en-US" altLang="zh-CN" sz="2400" i="1">
                                  <a:latin typeface="Cambria Math"/>
                                  <a:ea typeface="微软雅黑" pitchFamily="34" charset="-122"/>
                                </a:rPr>
                              </m:ctrlPr>
                            </m:sSubPr>
                            <m:e>
                              <m:r>
                                <m:rPr>
                                  <m:nor/>
                                </m:rPr>
                                <a:rPr lang="en-US" altLang="zh-CN" sz="2400">
                                  <a:latin typeface="Candara" pitchFamily="34" charset="0"/>
                                  <a:ea typeface="Cambria Math" pitchFamily="18" charset="0"/>
                                </a:rPr>
                                <m:t>Score</m:t>
                              </m:r>
                            </m:e>
                            <m:sub>
                              <m:r>
                                <a:rPr lang="en-US" altLang="zh-CN" sz="2400" i="1">
                                  <a:latin typeface="Cambria Math"/>
                                  <a:ea typeface="微软雅黑" pitchFamily="34" charset="-122"/>
                                </a:rPr>
                                <m:t>𝑝𝑏</m:t>
                              </m:r>
                            </m:sub>
                          </m:sSub>
                          <m:r>
                            <a:rPr lang="en-US" altLang="zh-CN" sz="2400" i="1">
                              <a:latin typeface="Cambria Math"/>
                              <a:ea typeface="微软雅黑" pitchFamily="34" charset="-122"/>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i="1">
                              <a:latin typeface="Cambria Math"/>
                              <a:ea typeface="微软雅黑" pitchFamily="34" charset="-122"/>
                            </a:rPr>
                            <m:t>𝑖</m:t>
                          </m:r>
                          <m:r>
                            <a:rPr lang="en-US" altLang="zh-CN" sz="2400" i="1">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i="1">
                                  <a:latin typeface="Cambria Math"/>
                                  <a:ea typeface="微软雅黑" pitchFamily="34" charset="-122"/>
                                </a:rPr>
                                <m:t>𝑡</m:t>
                              </m:r>
                            </m:e>
                            <m:sub>
                              <m:r>
                                <a:rPr lang="en-US" altLang="zh-CN" sz="2400" i="1">
                                  <a:latin typeface="Cambria Math"/>
                                  <a:ea typeface="微软雅黑" pitchFamily="34" charset="-122"/>
                                </a:rPr>
                                <m:t>𝑖</m:t>
                              </m:r>
                              <m:r>
                                <a:rPr lang="en-US" altLang="zh-CN" sz="2400" i="1">
                                  <a:latin typeface="Cambria Math"/>
                                  <a:ea typeface="微软雅黑" pitchFamily="34" charset="-122"/>
                                </a:rPr>
                                <m:t>−1</m:t>
                              </m:r>
                            </m:sub>
                          </m:sSub>
                          <m:r>
                            <a:rPr lang="en-US" altLang="zh-CN" sz="2400" i="1">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i="1">
                                  <a:latin typeface="Cambria Math"/>
                                  <a:ea typeface="微软雅黑" pitchFamily="34" charset="-122"/>
                                </a:rPr>
                                <m:t>𝑡</m:t>
                              </m:r>
                            </m:e>
                            <m:sub>
                              <m:r>
                                <a:rPr lang="en-US" altLang="zh-CN" sz="2400" i="1">
                                  <a:latin typeface="Cambria Math"/>
                                  <a:ea typeface="微软雅黑" pitchFamily="34" charset="-122"/>
                                </a:rPr>
                                <m:t>𝑖</m:t>
                              </m:r>
                            </m:sub>
                          </m:sSub>
                          <m:r>
                            <a:rPr lang="en-US" altLang="zh-CN" sz="2400" i="1">
                              <a:latin typeface="Cambria Math"/>
                              <a:ea typeface="微软雅黑" pitchFamily="34" charset="-122"/>
                            </a:rPr>
                            <m:t>)</m:t>
                          </m:r>
                        </m:e>
                      </m:nary>
                    </m:oMath>
                  </m:oMathPara>
                </a14:m>
                <a:endParaRPr lang="zh-CN" altLang="en-US" sz="2400" dirty="0"/>
              </a:p>
            </p:txBody>
          </p:sp>
        </mc:Choice>
        <mc:Fallback>
          <p:sp>
            <p:nvSpPr>
              <p:cNvPr id="45" name="矩形 44"/>
              <p:cNvSpPr>
                <a:spLocks noRot="1" noChangeAspect="1" noMove="1" noResize="1" noEditPoints="1" noAdjustHandles="1" noChangeArrowheads="1" noChangeShapeType="1" noTextEdit="1"/>
              </p:cNvSpPr>
              <p:nvPr/>
            </p:nvSpPr>
            <p:spPr>
              <a:xfrm>
                <a:off x="2483768" y="3456837"/>
                <a:ext cx="6293672" cy="988540"/>
              </a:xfrm>
              <a:prstGeom prst="rect">
                <a:avLst/>
              </a:prstGeom>
              <a:blipFill rotWithShape="1">
                <a:blip r:embed="rId3"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7" name="矩形 46"/>
              <p:cNvSpPr/>
              <p:nvPr/>
            </p:nvSpPr>
            <p:spPr>
              <a:xfrm>
                <a:off x="2170292" y="4712505"/>
                <a:ext cx="4993996" cy="4901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2400" i="1" smtClean="0">
                              <a:latin typeface="Cambria Math"/>
                              <a:ea typeface="微软雅黑" pitchFamily="34" charset="-122"/>
                            </a:rPr>
                          </m:ctrlPr>
                        </m:sSubPr>
                        <m:e>
                          <m:r>
                            <m:rPr>
                              <m:nor/>
                            </m:rPr>
                            <a:rPr lang="en-US" altLang="zh-CN" sz="2400">
                              <a:latin typeface="Candara" pitchFamily="34" charset="0"/>
                              <a:ea typeface="Cambria Math" pitchFamily="18" charset="0"/>
                            </a:rPr>
                            <m:t>Score</m:t>
                          </m:r>
                        </m:e>
                        <m:sub>
                          <m:r>
                            <a:rPr lang="en-US" altLang="zh-CN" sz="2400" i="1">
                              <a:latin typeface="Cambria Math"/>
                              <a:ea typeface="微软雅黑" pitchFamily="34" charset="-122"/>
                            </a:rPr>
                            <m:t>𝑝𝑢</m:t>
                          </m:r>
                        </m:sub>
                      </m:sSub>
                      <m:d>
                        <m:dPr>
                          <m:ctrlPr>
                            <a:rPr lang="en-US" altLang="zh-CN" sz="2400" i="1">
                              <a:latin typeface="Cambria Math"/>
                              <a:ea typeface="微软雅黑" pitchFamily="34" charset="-122"/>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i="1">
                              <a:latin typeface="Cambria Math"/>
                              <a:ea typeface="微软雅黑" pitchFamily="34" charset="-122"/>
                            </a:rPr>
                            <m:t>𝑖</m:t>
                          </m:r>
                          <m:r>
                            <a:rPr lang="en-US" altLang="zh-CN" sz="2400" i="1">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i="1">
                                  <a:latin typeface="Cambria Math"/>
                                  <a:ea typeface="微软雅黑" pitchFamily="34" charset="-122"/>
                                </a:rPr>
                                <m:t>𝑡</m:t>
                              </m:r>
                            </m:e>
                            <m:sub>
                              <m:r>
                                <a:rPr lang="en-US" altLang="zh-CN" sz="2400" i="1">
                                  <a:latin typeface="Cambria Math"/>
                                  <a:ea typeface="微软雅黑" pitchFamily="34" charset="-122"/>
                                </a:rPr>
                                <m:t>𝑖</m:t>
                              </m:r>
                            </m:sub>
                          </m:sSub>
                        </m:e>
                      </m:d>
                      <m:r>
                        <a:rPr lang="en-US" altLang="zh-CN" sz="2400" b="0" i="1" smtClean="0">
                          <a:latin typeface="Cambria Math"/>
                          <a:ea typeface="微软雅黑" pitchFamily="34" charset="-122"/>
                        </a:rPr>
                        <m:t>=</m:t>
                      </m:r>
                      <m:sSub>
                        <m:sSubPr>
                          <m:ctrlPr>
                            <a:rPr lang="en-US" altLang="zh-CN" sz="2400" b="0" i="1" smtClean="0">
                              <a:latin typeface="Cambria Math"/>
                              <a:ea typeface="微软雅黑" pitchFamily="34" charset="-122"/>
                            </a:rPr>
                          </m:ctrlPr>
                        </m:sSubPr>
                        <m:e>
                          <m:r>
                            <a:rPr lang="en-US" altLang="zh-CN" sz="2400" b="1" i="1" smtClean="0">
                              <a:latin typeface="Cambria Math"/>
                              <a:ea typeface="微软雅黑" pitchFamily="34" charset="-122"/>
                            </a:rPr>
                            <m:t>𝒘</m:t>
                          </m:r>
                        </m:e>
                        <m:sub>
                          <m:r>
                            <a:rPr lang="en-US" altLang="zh-CN" sz="2400" b="0" i="1" smtClean="0">
                              <a:latin typeface="Cambria Math"/>
                              <a:ea typeface="微软雅黑" pitchFamily="34" charset="-122"/>
                            </a:rPr>
                            <m:t>𝑝𝑢</m:t>
                          </m:r>
                        </m:sub>
                      </m:sSub>
                      <m:sSub>
                        <m:sSubPr>
                          <m:ctrlPr>
                            <a:rPr lang="en-US" altLang="zh-CN" sz="2400" i="1" smtClean="0">
                              <a:latin typeface="Cambria Math"/>
                              <a:ea typeface="微软雅黑" pitchFamily="34" charset="-122"/>
                            </a:rPr>
                          </m:ctrlPr>
                        </m:sSubPr>
                        <m:e>
                          <m:r>
                            <a:rPr lang="en-US" altLang="zh-CN" sz="2400" i="1" smtClean="0">
                              <a:latin typeface="Cambria Math"/>
                              <a:ea typeface="Cambria Math"/>
                            </a:rPr>
                            <m:t>⋅</m:t>
                          </m:r>
                          <m:r>
                            <a:rPr lang="en-US" altLang="zh-CN" sz="2400" b="1" i="1">
                              <a:latin typeface="Cambria Math"/>
                              <a:ea typeface="微软雅黑" pitchFamily="34" charset="-122"/>
                            </a:rPr>
                            <m:t>𝒇</m:t>
                          </m:r>
                        </m:e>
                        <m:sub>
                          <m:r>
                            <a:rPr lang="en-US" altLang="zh-CN" sz="2400" b="0" i="1" smtClean="0">
                              <a:latin typeface="Cambria Math"/>
                              <a:ea typeface="微软雅黑" pitchFamily="34" charset="-122"/>
                            </a:rPr>
                            <m:t>𝑝𝑢</m:t>
                          </m:r>
                        </m:sub>
                      </m:sSub>
                      <m:r>
                        <a:rPr lang="en-US" altLang="zh-CN" sz="2400" i="1">
                          <a:latin typeface="Cambria Math"/>
                          <a:ea typeface="Cambria Math"/>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0" i="1" smtClean="0">
                          <a:latin typeface="Cambria Math"/>
                          <a:ea typeface="微软雅黑" pitchFamily="34" charset="-122"/>
                        </a:rPr>
                        <m:t>𝑖</m:t>
                      </m:r>
                      <m:r>
                        <a:rPr lang="en-US" altLang="zh-CN" sz="2400" b="0" i="1" smtClean="0">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i="1">
                              <a:latin typeface="Cambria Math"/>
                              <a:ea typeface="微软雅黑" pitchFamily="34" charset="-122"/>
                            </a:rPr>
                            <m:t>𝑡</m:t>
                          </m:r>
                        </m:e>
                        <m:sub>
                          <m:r>
                            <a:rPr lang="en-US" altLang="zh-CN" sz="2400" i="1">
                              <a:latin typeface="Cambria Math"/>
                              <a:ea typeface="微软雅黑" pitchFamily="34" charset="-122"/>
                            </a:rPr>
                            <m:t>𝑖</m:t>
                          </m:r>
                        </m:sub>
                      </m:sSub>
                      <m:r>
                        <a:rPr lang="en-US" altLang="zh-CN" sz="2400" i="1">
                          <a:latin typeface="Cambria Math"/>
                          <a:ea typeface="Cambria Math"/>
                        </a:rPr>
                        <m:t>)</m:t>
                      </m:r>
                    </m:oMath>
                  </m:oMathPara>
                </a14:m>
                <a:endParaRPr lang="zh-CN" altLang="en-US" sz="2400" dirty="0"/>
              </a:p>
            </p:txBody>
          </p:sp>
        </mc:Choice>
        <mc:Fallback>
          <p:sp>
            <p:nvSpPr>
              <p:cNvPr id="47" name="矩形 46"/>
              <p:cNvSpPr>
                <a:spLocks noRot="1" noChangeAspect="1" noMove="1" noResize="1" noEditPoints="1" noAdjustHandles="1" noChangeArrowheads="1" noChangeShapeType="1" noTextEdit="1"/>
              </p:cNvSpPr>
              <p:nvPr/>
            </p:nvSpPr>
            <p:spPr>
              <a:xfrm>
                <a:off x="2170292" y="4712505"/>
                <a:ext cx="4993996" cy="490199"/>
              </a:xfrm>
              <a:prstGeom prst="rect">
                <a:avLst/>
              </a:prstGeom>
              <a:blipFill rotWithShape="1">
                <a:blip r:embed="rId4" cstate="print"/>
                <a:stretch>
                  <a:fillRect b="-1250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9" name="矩形 8"/>
              <p:cNvSpPr/>
              <p:nvPr/>
            </p:nvSpPr>
            <p:spPr>
              <a:xfrm>
                <a:off x="1580398" y="5446442"/>
                <a:ext cx="6231962" cy="4901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2400" i="1" smtClean="0">
                              <a:latin typeface="Cambria Math"/>
                              <a:ea typeface="微软雅黑" pitchFamily="34" charset="-122"/>
                            </a:rPr>
                          </m:ctrlPr>
                        </m:sSubPr>
                        <m:e>
                          <m:r>
                            <m:rPr>
                              <m:nor/>
                            </m:rPr>
                            <a:rPr lang="en-US" altLang="zh-CN" sz="2400">
                              <a:latin typeface="Candara" pitchFamily="34" charset="0"/>
                              <a:ea typeface="Cambria Math" pitchFamily="18" charset="0"/>
                            </a:rPr>
                            <m:t>Score</m:t>
                          </m:r>
                        </m:e>
                        <m:sub>
                          <m:r>
                            <a:rPr lang="en-US" altLang="zh-CN" sz="2400" i="1">
                              <a:latin typeface="Cambria Math"/>
                              <a:ea typeface="微软雅黑" pitchFamily="34" charset="-122"/>
                            </a:rPr>
                            <m:t>𝑝</m:t>
                          </m:r>
                          <m:r>
                            <a:rPr lang="en-US" altLang="zh-CN" sz="2400" b="0" i="1" smtClean="0">
                              <a:latin typeface="Cambria Math"/>
                              <a:ea typeface="微软雅黑" pitchFamily="34" charset="-122"/>
                            </a:rPr>
                            <m:t>𝑏</m:t>
                          </m:r>
                        </m:sub>
                      </m:sSub>
                      <m:d>
                        <m:dPr>
                          <m:ctrlPr>
                            <a:rPr lang="en-US" altLang="zh-CN" sz="2400" i="1">
                              <a:latin typeface="Cambria Math"/>
                              <a:ea typeface="微软雅黑" pitchFamily="34" charset="-122"/>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i="1">
                              <a:latin typeface="Cambria Math"/>
                              <a:ea typeface="微软雅黑" pitchFamily="34" charset="-122"/>
                            </a:rPr>
                            <m:t>𝑖</m:t>
                          </m:r>
                          <m:r>
                            <a:rPr lang="en-US" altLang="zh-CN" sz="2400" i="1">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i="1">
                                  <a:latin typeface="Cambria Math"/>
                                  <a:ea typeface="微软雅黑" pitchFamily="34" charset="-122"/>
                                </a:rPr>
                                <m:t>𝑡</m:t>
                              </m:r>
                            </m:e>
                            <m:sub>
                              <m:r>
                                <a:rPr lang="en-US" altLang="zh-CN" sz="2400" i="1">
                                  <a:latin typeface="Cambria Math"/>
                                  <a:ea typeface="微软雅黑" pitchFamily="34" charset="-122"/>
                                </a:rPr>
                                <m:t>𝑖</m:t>
                              </m:r>
                              <m:r>
                                <a:rPr lang="en-US" altLang="zh-CN" sz="2400" i="1">
                                  <a:latin typeface="Cambria Math"/>
                                  <a:ea typeface="微软雅黑" pitchFamily="34" charset="-122"/>
                                </a:rPr>
                                <m:t>−1</m:t>
                              </m:r>
                            </m:sub>
                          </m:sSub>
                          <m:r>
                            <a:rPr lang="en-US" altLang="zh-CN" sz="2400" i="1">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i="1">
                                  <a:latin typeface="Cambria Math"/>
                                  <a:ea typeface="微软雅黑" pitchFamily="34" charset="-122"/>
                                </a:rPr>
                                <m:t>𝑡</m:t>
                              </m:r>
                            </m:e>
                            <m:sub>
                              <m:r>
                                <a:rPr lang="en-US" altLang="zh-CN" sz="2400" i="1">
                                  <a:latin typeface="Cambria Math"/>
                                  <a:ea typeface="微软雅黑" pitchFamily="34" charset="-122"/>
                                </a:rPr>
                                <m:t>𝑖</m:t>
                              </m:r>
                            </m:sub>
                          </m:sSub>
                        </m:e>
                      </m:d>
                      <m:r>
                        <a:rPr lang="en-US" altLang="zh-CN" sz="2400" b="0" i="1" smtClean="0">
                          <a:latin typeface="Cambria Math"/>
                          <a:ea typeface="微软雅黑" pitchFamily="34" charset="-122"/>
                        </a:rPr>
                        <m:t>=</m:t>
                      </m:r>
                      <m:sSub>
                        <m:sSubPr>
                          <m:ctrlPr>
                            <a:rPr lang="en-US" altLang="zh-CN" sz="2400" b="0" i="1" smtClean="0">
                              <a:latin typeface="Cambria Math"/>
                              <a:ea typeface="微软雅黑" pitchFamily="34" charset="-122"/>
                            </a:rPr>
                          </m:ctrlPr>
                        </m:sSubPr>
                        <m:e>
                          <m:r>
                            <a:rPr lang="en-US" altLang="zh-CN" sz="2400" b="1" i="1" smtClean="0">
                              <a:latin typeface="Cambria Math"/>
                              <a:ea typeface="微软雅黑" pitchFamily="34" charset="-122"/>
                            </a:rPr>
                            <m:t>𝒘</m:t>
                          </m:r>
                        </m:e>
                        <m:sub>
                          <m:r>
                            <a:rPr lang="en-US" altLang="zh-CN" sz="2400" b="0" i="1" smtClean="0">
                              <a:latin typeface="Cambria Math"/>
                              <a:ea typeface="微软雅黑" pitchFamily="34" charset="-122"/>
                            </a:rPr>
                            <m:t>𝑝𝑏</m:t>
                          </m:r>
                        </m:sub>
                      </m:sSub>
                      <m:sSub>
                        <m:sSubPr>
                          <m:ctrlPr>
                            <a:rPr lang="en-US" altLang="zh-CN" sz="2400" i="1" smtClean="0">
                              <a:latin typeface="Cambria Math"/>
                              <a:ea typeface="微软雅黑" pitchFamily="34" charset="-122"/>
                            </a:rPr>
                          </m:ctrlPr>
                        </m:sSubPr>
                        <m:e>
                          <m:r>
                            <a:rPr lang="en-US" altLang="zh-CN" sz="2400" i="1" smtClean="0">
                              <a:latin typeface="Cambria Math"/>
                              <a:ea typeface="Cambria Math"/>
                            </a:rPr>
                            <m:t>⋅</m:t>
                          </m:r>
                          <m:r>
                            <a:rPr lang="en-US" altLang="zh-CN" sz="2400" b="1" i="1">
                              <a:latin typeface="Cambria Math"/>
                              <a:ea typeface="微软雅黑" pitchFamily="34" charset="-122"/>
                            </a:rPr>
                            <m:t>𝒇</m:t>
                          </m:r>
                        </m:e>
                        <m:sub>
                          <m:r>
                            <a:rPr lang="en-US" altLang="zh-CN" sz="2400" b="0" i="1" smtClean="0">
                              <a:latin typeface="Cambria Math"/>
                              <a:ea typeface="微软雅黑" pitchFamily="34" charset="-122"/>
                            </a:rPr>
                            <m:t>𝑝𝑏</m:t>
                          </m:r>
                        </m:sub>
                      </m:sSub>
                      <m:r>
                        <a:rPr lang="en-US" altLang="zh-CN" sz="2400" i="1">
                          <a:latin typeface="Cambria Math"/>
                          <a:ea typeface="Cambria Math"/>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0" i="1" smtClean="0">
                          <a:latin typeface="Cambria Math"/>
                          <a:ea typeface="微软雅黑" pitchFamily="34" charset="-122"/>
                        </a:rPr>
                        <m:t>𝑖</m:t>
                      </m:r>
                      <m:r>
                        <a:rPr lang="en-US" altLang="zh-CN" sz="2400" i="1">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i="1">
                              <a:latin typeface="Cambria Math"/>
                              <a:ea typeface="微软雅黑" pitchFamily="34" charset="-122"/>
                            </a:rPr>
                            <m:t>𝑡</m:t>
                          </m:r>
                        </m:e>
                        <m:sub>
                          <m:r>
                            <a:rPr lang="en-US" altLang="zh-CN" sz="2400" i="1">
                              <a:latin typeface="Cambria Math"/>
                              <a:ea typeface="微软雅黑" pitchFamily="34" charset="-122"/>
                            </a:rPr>
                            <m:t>𝑖</m:t>
                          </m:r>
                          <m:r>
                            <a:rPr lang="en-US" altLang="zh-CN" sz="2400" i="1">
                              <a:latin typeface="Cambria Math"/>
                              <a:ea typeface="微软雅黑" pitchFamily="34" charset="-122"/>
                            </a:rPr>
                            <m:t>−1</m:t>
                          </m:r>
                        </m:sub>
                      </m:sSub>
                      <m:r>
                        <a:rPr lang="en-US" altLang="zh-CN" sz="2400" b="0" i="1" smtClean="0">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i="1">
                              <a:latin typeface="Cambria Math"/>
                              <a:ea typeface="微软雅黑" pitchFamily="34" charset="-122"/>
                            </a:rPr>
                            <m:t>𝑡</m:t>
                          </m:r>
                        </m:e>
                        <m:sub>
                          <m:r>
                            <a:rPr lang="en-US" altLang="zh-CN" sz="2400" i="1">
                              <a:latin typeface="Cambria Math"/>
                              <a:ea typeface="微软雅黑" pitchFamily="34" charset="-122"/>
                            </a:rPr>
                            <m:t>𝑖</m:t>
                          </m:r>
                        </m:sub>
                      </m:sSub>
                      <m:r>
                        <a:rPr lang="en-US" altLang="zh-CN" sz="2400" i="1">
                          <a:latin typeface="Cambria Math"/>
                          <a:ea typeface="Cambria Math"/>
                        </a:rPr>
                        <m:t>)</m:t>
                      </m:r>
                    </m:oMath>
                  </m:oMathPara>
                </a14:m>
                <a:endParaRPr lang="zh-CN" altLang="en-US" sz="2400" dirty="0"/>
              </a:p>
            </p:txBody>
          </p:sp>
        </mc:Choice>
        <mc:Fallback>
          <p:sp>
            <p:nvSpPr>
              <p:cNvPr id="9" name="矩形 8"/>
              <p:cNvSpPr>
                <a:spLocks noRot="1" noChangeAspect="1" noMove="1" noResize="1" noEditPoints="1" noAdjustHandles="1" noChangeArrowheads="1" noChangeShapeType="1" noTextEdit="1"/>
              </p:cNvSpPr>
              <p:nvPr/>
            </p:nvSpPr>
            <p:spPr>
              <a:xfrm>
                <a:off x="1580398" y="5446442"/>
                <a:ext cx="6231962" cy="490199"/>
              </a:xfrm>
              <a:prstGeom prst="rect">
                <a:avLst/>
              </a:prstGeom>
              <a:blipFill rotWithShape="1">
                <a:blip r:embed="rId5" cstate="print"/>
                <a:stretch>
                  <a:fillRect b="-11111"/>
                </a:stretch>
              </a:blipFill>
            </p:spPr>
            <p:txBody>
              <a:bodyPr/>
              <a:lstStyle/>
              <a:p>
                <a:r>
                  <a:rPr lang="zh-CN" altLang="en-US">
                    <a:noFill/>
                  </a:rPr>
                  <a:t> </a:t>
                </a:r>
              </a:p>
            </p:txBody>
          </p:sp>
        </mc:Fallback>
      </mc:AlternateContent>
    </p:spTree>
    <p:extLst>
      <p:ext uri="{BB962C8B-B14F-4D97-AF65-F5344CB8AC3E}">
        <p14:creationId xmlns:p14="http://schemas.microsoft.com/office/powerpoint/2010/main" xmlns="" val="19605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7"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联合模型</a:t>
            </a:r>
            <a:endParaRPr lang="zh-CN" altLang="en-US" sz="3600" b="1" dirty="0" smtClean="0">
              <a:latin typeface="微软雅黑" pitchFamily="34" charset="-122"/>
              <a:ea typeface="微软雅黑" pitchFamily="34" charset="-122"/>
            </a:endParaRPr>
          </a:p>
        </p:txBody>
      </p:sp>
      <p:sp>
        <p:nvSpPr>
          <p:cNvPr id="2" name="内容占位符 1"/>
          <p:cNvSpPr>
            <a:spLocks noGrp="1"/>
          </p:cNvSpPr>
          <p:nvPr>
            <p:ph idx="1"/>
          </p:nvPr>
        </p:nvSpPr>
        <p:spPr>
          <a:xfrm>
            <a:off x="108273" y="1844675"/>
            <a:ext cx="4535735" cy="936253"/>
          </a:xfrm>
        </p:spPr>
        <p:txBody>
          <a:bodyPr/>
          <a:lstStyle/>
          <a:p>
            <a:r>
              <a:rPr lang="zh-CN" altLang="en-US" sz="2400" dirty="0">
                <a:latin typeface="微软雅黑" pitchFamily="34" charset="-122"/>
                <a:ea typeface="微软雅黑" pitchFamily="34" charset="-122"/>
              </a:rPr>
              <a:t>句法</a:t>
            </a:r>
            <a:r>
              <a:rPr lang="zh-CN" altLang="en-US" sz="2400" dirty="0" smtClean="0">
                <a:latin typeface="微软雅黑" pitchFamily="34" charset="-122"/>
                <a:ea typeface="微软雅黑" pitchFamily="34" charset="-122"/>
              </a:rPr>
              <a:t>分值定义</a:t>
            </a:r>
            <a:endParaRPr lang="en-US" altLang="zh-CN" sz="24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一</a:t>
            </a:r>
            <a:r>
              <a:rPr lang="zh-CN" altLang="en-US" sz="2000" dirty="0" smtClean="0">
                <a:latin typeface="微软雅黑" pitchFamily="34" charset="-122"/>
                <a:ea typeface="微软雅黑" pitchFamily="34" charset="-122"/>
              </a:rPr>
              <a:t>阶模型；二阶模型；三阶模型</a:t>
            </a:r>
            <a:endParaRPr lang="zh-CN" altLang="en-US" sz="2000" dirty="0">
              <a:latin typeface="微软雅黑" pitchFamily="34" charset="-122"/>
              <a:ea typeface="微软雅黑" pitchFamily="34" charset="-122"/>
            </a:endParaRPr>
          </a:p>
        </p:txBody>
      </p:sp>
      <mc:AlternateContent xmlns:mc="http://schemas.openxmlformats.org/markup-compatibility/2006">
        <mc:Choice xmlns:a14="http://schemas.microsoft.com/office/drawing/2010/main" xmlns="" Requires="a14">
          <p:sp>
            <p:nvSpPr>
              <p:cNvPr id="44" name="TextBox 43"/>
              <p:cNvSpPr txBox="1"/>
              <p:nvPr/>
            </p:nvSpPr>
            <p:spPr>
              <a:xfrm>
                <a:off x="1713196" y="2938160"/>
                <a:ext cx="5523100" cy="4908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smtClean="0">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Cambria Math" pitchFamily="18" charset="0"/>
                            </a:rPr>
                            <m:t>𝑠𝑦𝑛</m:t>
                          </m:r>
                        </m:sub>
                      </m:sSub>
                      <m:d>
                        <m:dPr>
                          <m:ctrlPr>
                            <a:rPr lang="en-US" altLang="zh-CN" sz="2400" i="1">
                              <a:latin typeface="Cambria Math"/>
                              <a:ea typeface="Cambria Math" pitchFamily="18" charset="0"/>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smtClean="0">
                              <a:latin typeface="Cambria Math"/>
                              <a:ea typeface="微软雅黑" pitchFamily="34" charset="-122"/>
                            </a:rPr>
                            <m:t>,</m:t>
                          </m:r>
                          <m:r>
                            <a:rPr lang="en-US" altLang="zh-CN" sz="2400" b="1" i="1" smtClean="0">
                              <a:latin typeface="Cambria Math"/>
                              <a:ea typeface="微软雅黑" pitchFamily="34" charset="-122"/>
                            </a:rPr>
                            <m:t>𝒅</m:t>
                          </m:r>
                        </m:e>
                      </m:d>
                      <m:r>
                        <a:rPr lang="en-US" altLang="zh-CN" sz="2400" b="1" i="1" smtClean="0">
                          <a:latin typeface="Cambria Math"/>
                          <a:ea typeface="微软雅黑" pitchFamily="34" charset="-122"/>
                        </a:rPr>
                        <m:t>=</m:t>
                      </m:r>
                      <m:sSub>
                        <m:sSubPr>
                          <m:ctrlPr>
                            <a:rPr lang="en-US" altLang="zh-CN" sz="2400" i="1">
                              <a:latin typeface="Cambria Math"/>
                              <a:ea typeface="微软雅黑" pitchFamily="34" charset="-122"/>
                            </a:rPr>
                          </m:ctrlPr>
                        </m:sSubPr>
                        <m:e>
                          <m:r>
                            <a:rPr lang="en-US" altLang="zh-CN" sz="2400" b="1" i="1">
                              <a:latin typeface="Cambria Math"/>
                              <a:ea typeface="微软雅黑" pitchFamily="34" charset="-122"/>
                            </a:rPr>
                            <m:t>𝒘</m:t>
                          </m:r>
                        </m:e>
                        <m:sub>
                          <m:r>
                            <a:rPr lang="en-US" altLang="zh-CN" sz="2400" b="0" i="1" smtClean="0">
                              <a:latin typeface="Cambria Math"/>
                              <a:ea typeface="微软雅黑" pitchFamily="34" charset="-122"/>
                            </a:rPr>
                            <m:t>𝑠𝑦𝑛</m:t>
                          </m:r>
                        </m:sub>
                      </m:sSub>
                      <m:sSub>
                        <m:sSubPr>
                          <m:ctrlPr>
                            <a:rPr lang="en-US" altLang="zh-CN" sz="2400" i="1">
                              <a:latin typeface="Cambria Math"/>
                              <a:ea typeface="微软雅黑" pitchFamily="34" charset="-122"/>
                            </a:rPr>
                          </m:ctrlPr>
                        </m:sSubPr>
                        <m:e>
                          <m:r>
                            <a:rPr lang="en-US" altLang="zh-CN" sz="2400" i="1">
                              <a:latin typeface="Cambria Math"/>
                              <a:ea typeface="Cambria Math"/>
                            </a:rPr>
                            <m:t>⋅</m:t>
                          </m:r>
                          <m:r>
                            <a:rPr lang="en-US" altLang="zh-CN" sz="2400" b="1" i="1">
                              <a:latin typeface="Cambria Math"/>
                              <a:ea typeface="微软雅黑" pitchFamily="34" charset="-122"/>
                            </a:rPr>
                            <m:t>𝒇</m:t>
                          </m:r>
                        </m:e>
                        <m:sub>
                          <m:r>
                            <a:rPr lang="en-US" altLang="zh-CN" sz="2400" b="0" i="1" smtClean="0">
                              <a:latin typeface="Cambria Math"/>
                              <a:ea typeface="微软雅黑" pitchFamily="34" charset="-122"/>
                            </a:rPr>
                            <m:t>𝑠𝑦𝑛</m:t>
                          </m:r>
                        </m:sub>
                      </m:sSub>
                      <m:d>
                        <m:dPr>
                          <m:ctrlPr>
                            <a:rPr lang="en-US" altLang="zh-CN" sz="2400" i="1">
                              <a:latin typeface="Cambria Math"/>
                              <a:ea typeface="Cambria Math"/>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smtClean="0">
                              <a:latin typeface="Cambria Math"/>
                              <a:ea typeface="微软雅黑" pitchFamily="34" charset="-122"/>
                            </a:rPr>
                            <m:t>,</m:t>
                          </m:r>
                          <m:r>
                            <a:rPr lang="en-US" altLang="zh-CN" sz="2400" b="1" i="1" smtClean="0">
                              <a:latin typeface="Cambria Math"/>
                              <a:ea typeface="微软雅黑" pitchFamily="34" charset="-122"/>
                            </a:rPr>
                            <m:t>𝒅</m:t>
                          </m:r>
                        </m:e>
                      </m:d>
                    </m:oMath>
                  </m:oMathPara>
                </a14:m>
                <a:endParaRPr lang="zh-CN" altLang="en-US" sz="2400" dirty="0"/>
              </a:p>
            </p:txBody>
          </p:sp>
        </mc:Choice>
        <mc:Fallback>
          <p:sp>
            <p:nvSpPr>
              <p:cNvPr id="44" name="TextBox 43"/>
              <p:cNvSpPr txBox="1">
                <a:spLocks noRot="1" noChangeAspect="1" noMove="1" noResize="1" noEditPoints="1" noAdjustHandles="1" noChangeArrowheads="1" noChangeShapeType="1" noTextEdit="1"/>
              </p:cNvSpPr>
              <p:nvPr/>
            </p:nvSpPr>
            <p:spPr>
              <a:xfrm>
                <a:off x="1713196" y="2938160"/>
                <a:ext cx="5523100" cy="490840"/>
              </a:xfrm>
              <a:prstGeom prst="rect">
                <a:avLst/>
              </a:prstGeom>
              <a:blipFill rotWithShape="1">
                <a:blip r:embed="rId3" cstate="print"/>
                <a:stretch>
                  <a:fillRect b="-11111"/>
                </a:stretch>
              </a:blipFill>
            </p:spPr>
            <p:txBody>
              <a:bodyPr/>
              <a:lstStyle/>
              <a:p>
                <a:r>
                  <a:rPr lang="zh-CN" altLang="en-US">
                    <a:noFill/>
                  </a:rPr>
                  <a:t> </a:t>
                </a:r>
              </a:p>
            </p:txBody>
          </p:sp>
        </mc:Fallback>
      </mc:AlternateContent>
      <p:graphicFrame>
        <p:nvGraphicFramePr>
          <p:cNvPr id="3" name="对象 2"/>
          <p:cNvGraphicFramePr>
            <a:graphicFrameLocks noChangeAspect="1"/>
          </p:cNvGraphicFramePr>
          <p:nvPr>
            <p:extLst>
              <p:ext uri="{D42A27DB-BD31-4B8C-83A1-F6EECF244321}">
                <p14:modId xmlns:p14="http://schemas.microsoft.com/office/powerpoint/2010/main" xmlns="" val="3628302322"/>
              </p:ext>
            </p:extLst>
          </p:nvPr>
        </p:nvGraphicFramePr>
        <p:xfrm>
          <a:off x="4813252" y="188640"/>
          <a:ext cx="4151236" cy="2232248"/>
        </p:xfrm>
        <a:graphic>
          <a:graphicData uri="http://schemas.openxmlformats.org/presentationml/2006/ole">
            <p:oleObj spid="_x0000_s13432" name="Visio" r:id="rId4" imgW="3008549" imgH="1616914" progId="Visio.Drawing.11">
              <p:embed/>
            </p:oleObj>
          </a:graphicData>
        </a:graphic>
      </p:graphicFrame>
      <mc:AlternateContent xmlns:mc="http://schemas.openxmlformats.org/markup-compatibility/2006">
        <mc:Choice xmlns:a14="http://schemas.microsoft.com/office/drawing/2010/main" xmlns="" Requires="a14">
          <p:sp>
            <p:nvSpPr>
              <p:cNvPr id="10" name="TextBox 9"/>
              <p:cNvSpPr txBox="1"/>
              <p:nvPr/>
            </p:nvSpPr>
            <p:spPr>
              <a:xfrm>
                <a:off x="467544" y="3717032"/>
                <a:ext cx="4351732" cy="8810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2000" b="0" i="1" smtClean="0">
                          <a:latin typeface="Cambria Math"/>
                          <a:ea typeface="微软雅黑" pitchFamily="34" charset="-122"/>
                        </a:rPr>
                        <m:t>=</m:t>
                      </m:r>
                      <m:nary>
                        <m:naryPr>
                          <m:chr m:val="∑"/>
                          <m:supHide m:val="on"/>
                          <m:ctrlPr>
                            <a:rPr lang="en-US" altLang="zh-CN" sz="2000" i="1" smtClean="0">
                              <a:latin typeface="Cambria Math"/>
                              <a:ea typeface="微软雅黑" pitchFamily="34" charset="-122"/>
                            </a:rPr>
                          </m:ctrlPr>
                        </m:naryPr>
                        <m:sub>
                          <m:r>
                            <m:rPr>
                              <m:brk m:alnAt="7"/>
                            </m:rPr>
                            <a:rPr lang="en-US" altLang="zh-CN" sz="2000" b="0" i="1" smtClean="0">
                              <a:latin typeface="Cambria Math"/>
                              <a:ea typeface="微软雅黑" pitchFamily="34" charset="-122"/>
                            </a:rPr>
                            <m:t>{</m:t>
                          </m:r>
                          <m:d>
                            <m:dPr>
                              <m:ctrlPr>
                                <a:rPr lang="en-US" altLang="zh-CN" sz="2000" b="0" i="1" smtClean="0">
                                  <a:latin typeface="Cambria Math"/>
                                  <a:ea typeface="微软雅黑" pitchFamily="34" charset="-122"/>
                                </a:rPr>
                              </m:ctrlPr>
                            </m:dPr>
                            <m:e>
                              <m:r>
                                <m:rPr>
                                  <m:brk m:alnAt="7"/>
                                </m:rPr>
                                <a:rPr lang="en-US" altLang="zh-CN" sz="2000" b="0" i="1" smtClean="0">
                                  <a:latin typeface="Cambria Math"/>
                                  <a:ea typeface="微软雅黑" pitchFamily="34" charset="-122"/>
                                </a:rPr>
                                <m:t>h</m:t>
                              </m:r>
                              <m:r>
                                <a:rPr lang="en-US" altLang="zh-CN" sz="2000" b="0" i="1" smtClean="0">
                                  <a:latin typeface="Cambria Math"/>
                                  <a:ea typeface="微软雅黑" pitchFamily="34" charset="-122"/>
                                </a:rPr>
                                <m:t>, </m:t>
                              </m:r>
                              <m:r>
                                <a:rPr lang="en-US" altLang="zh-CN" sz="2000" b="0" i="1" smtClean="0">
                                  <a:latin typeface="Cambria Math"/>
                                  <a:ea typeface="微软雅黑" pitchFamily="34" charset="-122"/>
                                </a:rPr>
                                <m:t>𝑚</m:t>
                              </m:r>
                            </m:e>
                          </m:d>
                          <m:r>
                            <m:rPr>
                              <m:brk m:alnAt="7"/>
                            </m:rPr>
                            <a:rPr lang="en-US" altLang="zh-CN" sz="2000" b="0" i="1" smtClean="0">
                              <a:latin typeface="Cambria Math"/>
                              <a:ea typeface="微软雅黑" pitchFamily="34" charset="-122"/>
                            </a:rPr>
                            <m:t>}</m:t>
                          </m:r>
                          <m:r>
                            <a:rPr lang="en-US" altLang="zh-CN" sz="2000" b="0" i="1" smtClean="0">
                              <a:latin typeface="Cambria Math"/>
                              <a:ea typeface="Cambria Math"/>
                            </a:rPr>
                            <m:t>⊂</m:t>
                          </m:r>
                          <m:r>
                            <a:rPr lang="en-US" altLang="zh-CN" sz="2000" b="1" i="1">
                              <a:latin typeface="Cambria Math"/>
                              <a:ea typeface="微软雅黑" pitchFamily="34" charset="-122"/>
                            </a:rPr>
                            <m:t>𝒅</m:t>
                          </m:r>
                        </m:sub>
                        <m:sup/>
                        <m:e>
                          <m:sSub>
                            <m:sSubPr>
                              <m:ctrlPr>
                                <a:rPr lang="en-US" altLang="zh-CN" sz="2000" i="1">
                                  <a:latin typeface="Cambria Math"/>
                                  <a:ea typeface="微软雅黑" pitchFamily="34" charset="-122"/>
                                </a:rPr>
                              </m:ctrlPr>
                            </m:sSubPr>
                            <m:e>
                              <m:r>
                                <m:rPr>
                                  <m:nor/>
                                </m:rPr>
                                <a:rPr lang="en-US" altLang="zh-CN" sz="2000">
                                  <a:latin typeface="Candara" pitchFamily="34" charset="0"/>
                                  <a:ea typeface="Cambria Math" pitchFamily="18" charset="0"/>
                                </a:rPr>
                                <m:t>Score</m:t>
                              </m:r>
                            </m:e>
                            <m:sub>
                              <m:r>
                                <a:rPr lang="en-US" altLang="zh-CN" sz="2000" i="1">
                                  <a:latin typeface="Cambria Math"/>
                                  <a:ea typeface="微软雅黑" pitchFamily="34" charset="-122"/>
                                </a:rPr>
                                <m:t>𝑑𝑒𝑝</m:t>
                              </m:r>
                            </m:sub>
                          </m:sSub>
                          <m:r>
                            <a:rPr lang="en-US" altLang="zh-CN" sz="2000" i="1">
                              <a:latin typeface="Cambria Math"/>
                              <a:ea typeface="微软雅黑" pitchFamily="34" charset="-122"/>
                            </a:rPr>
                            <m:t>(</m:t>
                          </m:r>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b="1" i="1" smtClean="0">
                              <a:latin typeface="Cambria Math"/>
                              <a:ea typeface="微软雅黑" pitchFamily="34" charset="-122"/>
                            </a:rPr>
                            <m:t>𝒕</m:t>
                          </m:r>
                          <m:r>
                            <a:rPr lang="en-US" altLang="zh-CN" sz="2000" b="0" i="1" smtClean="0">
                              <a:latin typeface="Cambria Math"/>
                              <a:ea typeface="微软雅黑" pitchFamily="34" charset="-122"/>
                            </a:rPr>
                            <m:t>,</m:t>
                          </m:r>
                          <m: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i="1">
                              <a:latin typeface="Cambria Math"/>
                              <a:ea typeface="微软雅黑" pitchFamily="34" charset="-122"/>
                            </a:rPr>
                            <m:t>𝑚</m:t>
                          </m:r>
                          <m:r>
                            <a:rPr lang="en-US" altLang="zh-CN" sz="2000" i="1">
                              <a:latin typeface="Cambria Math"/>
                              <a:ea typeface="微软雅黑" pitchFamily="34" charset="-122"/>
                            </a:rPr>
                            <m:t>)</m:t>
                          </m:r>
                        </m:e>
                      </m:nary>
                    </m:oMath>
                  </m:oMathPara>
                </a14:m>
                <a:endParaRPr lang="zh-CN" altLang="en-US" sz="2000" dirty="0"/>
              </a:p>
            </p:txBody>
          </p:sp>
        </mc:Choice>
        <mc:Fallback>
          <p:sp>
            <p:nvSpPr>
              <p:cNvPr id="10" name="TextBox 9"/>
              <p:cNvSpPr txBox="1">
                <a:spLocks noRot="1" noChangeAspect="1" noMove="1" noResize="1" noEditPoints="1" noAdjustHandles="1" noChangeArrowheads="1" noChangeShapeType="1" noTextEdit="1"/>
              </p:cNvSpPr>
              <p:nvPr/>
            </p:nvSpPr>
            <p:spPr>
              <a:xfrm>
                <a:off x="467544" y="3717032"/>
                <a:ext cx="4351732" cy="881010"/>
              </a:xfrm>
              <a:prstGeom prst="rect">
                <a:avLst/>
              </a:prstGeom>
              <a:blipFill rotWithShape="1">
                <a:blip r:embed="rId5"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3" name="TextBox 12"/>
              <p:cNvSpPr txBox="1"/>
              <p:nvPr/>
            </p:nvSpPr>
            <p:spPr>
              <a:xfrm>
                <a:off x="4211960" y="3717032"/>
                <a:ext cx="4351732" cy="8810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2000" b="0" i="1" smtClean="0">
                          <a:latin typeface="Cambria Math"/>
                          <a:ea typeface="微软雅黑" pitchFamily="34" charset="-122"/>
                        </a:rPr>
                        <m:t>+</m:t>
                      </m:r>
                      <m:nary>
                        <m:naryPr>
                          <m:chr m:val="∑"/>
                          <m:supHide m:val="on"/>
                          <m:ctrlPr>
                            <a:rPr lang="en-US" altLang="zh-CN" sz="2000" i="1" smtClean="0">
                              <a:latin typeface="Cambria Math"/>
                              <a:ea typeface="微软雅黑" pitchFamily="34" charset="-122"/>
                            </a:rPr>
                          </m:ctrlPr>
                        </m:naryPr>
                        <m:sub>
                          <m:r>
                            <m:rPr>
                              <m:brk m:alnAt="7"/>
                            </m:rPr>
                            <a:rPr lang="en-US" altLang="zh-CN" sz="2000" b="0" i="1" smtClean="0">
                              <a:latin typeface="Cambria Math"/>
                              <a:ea typeface="微软雅黑" pitchFamily="34" charset="-122"/>
                            </a:rPr>
                            <m:t>{</m:t>
                          </m:r>
                          <m:d>
                            <m:dPr>
                              <m:ctrlPr>
                                <a:rPr lang="en-US" altLang="zh-CN" sz="2000" b="0" i="1" smtClean="0">
                                  <a:latin typeface="Cambria Math"/>
                                  <a:ea typeface="微软雅黑" pitchFamily="34" charset="-122"/>
                                </a:rPr>
                              </m:ctrlPr>
                            </m:dPr>
                            <m:e>
                              <m:r>
                                <m:rPr>
                                  <m:brk m:alnAt="7"/>
                                </m:rPr>
                                <a:rPr lang="en-US" altLang="zh-CN" sz="2000" b="0" i="1" smtClean="0">
                                  <a:latin typeface="Cambria Math"/>
                                  <a:ea typeface="微软雅黑" pitchFamily="34" charset="-122"/>
                                </a:rPr>
                                <m:t>h</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𝑠</m:t>
                              </m:r>
                            </m:e>
                          </m:d>
                          <m:r>
                            <m:rPr>
                              <m:brk m:alnAt="7"/>
                            </m:rPr>
                            <a:rPr lang="en-US" altLang="zh-CN" sz="2000" b="0" i="1" smtClean="0">
                              <a:latin typeface="Cambria Math"/>
                              <a:ea typeface="微软雅黑" pitchFamily="34" charset="-122"/>
                            </a:rPr>
                            <m:t>,</m:t>
                          </m:r>
                          <m:d>
                            <m:dPr>
                              <m:ctrlPr>
                                <a:rPr lang="en-US" altLang="zh-CN" sz="2000" b="0" i="1" smtClean="0">
                                  <a:latin typeface="Cambria Math"/>
                                  <a:ea typeface="微软雅黑" pitchFamily="34" charset="-122"/>
                                </a:rPr>
                              </m:ctrlPr>
                            </m:dPr>
                            <m:e>
                              <m:r>
                                <m:rPr>
                                  <m:brk m:alnAt="7"/>
                                </m:rPr>
                                <a:rPr lang="en-US" altLang="zh-CN" sz="2000" b="0" i="1" smtClean="0">
                                  <a:latin typeface="Cambria Math"/>
                                  <a:ea typeface="微软雅黑" pitchFamily="34" charset="-122"/>
                                </a:rPr>
                                <m:t>h</m:t>
                              </m:r>
                              <m:r>
                                <a:rPr lang="en-US" altLang="zh-CN" sz="2000" b="0" i="1" smtClean="0">
                                  <a:latin typeface="Cambria Math"/>
                                  <a:ea typeface="微软雅黑" pitchFamily="34" charset="-122"/>
                                </a:rPr>
                                <m:t>, </m:t>
                              </m:r>
                              <m:r>
                                <a:rPr lang="en-US" altLang="zh-CN" sz="2000" b="0" i="1" smtClean="0">
                                  <a:latin typeface="Cambria Math"/>
                                  <a:ea typeface="微软雅黑" pitchFamily="34" charset="-122"/>
                                </a:rPr>
                                <m:t>𝑚</m:t>
                              </m:r>
                            </m:e>
                          </m:d>
                          <m:r>
                            <m:rPr>
                              <m:brk m:alnAt="7"/>
                            </m:rPr>
                            <a:rPr lang="en-US" altLang="zh-CN" sz="2000" b="0" i="1" smtClean="0">
                              <a:latin typeface="Cambria Math"/>
                              <a:ea typeface="微软雅黑" pitchFamily="34" charset="-122"/>
                            </a:rPr>
                            <m:t>}</m:t>
                          </m:r>
                          <m:r>
                            <a:rPr lang="en-US" altLang="zh-CN" sz="2000" b="0" i="1" smtClean="0">
                              <a:latin typeface="Cambria Math"/>
                              <a:ea typeface="Cambria Math"/>
                            </a:rPr>
                            <m:t>⊂</m:t>
                          </m:r>
                          <m:r>
                            <a:rPr lang="en-US" altLang="zh-CN" sz="2000" b="1" i="1">
                              <a:latin typeface="Cambria Math"/>
                              <a:ea typeface="微软雅黑" pitchFamily="34" charset="-122"/>
                            </a:rPr>
                            <m:t>𝒅</m:t>
                          </m:r>
                        </m:sub>
                        <m:sup/>
                        <m:e>
                          <m:sSub>
                            <m:sSubPr>
                              <m:ctrlPr>
                                <a:rPr lang="en-US" altLang="zh-CN" sz="2000" i="1">
                                  <a:latin typeface="Cambria Math"/>
                                  <a:ea typeface="微软雅黑" pitchFamily="34" charset="-122"/>
                                </a:rPr>
                              </m:ctrlPr>
                            </m:sSubPr>
                            <m:e>
                              <m:r>
                                <m:rPr>
                                  <m:nor/>
                                </m:rPr>
                                <a:rPr lang="en-US" altLang="zh-CN" sz="2000">
                                  <a:latin typeface="Candara" pitchFamily="34" charset="0"/>
                                  <a:ea typeface="Cambria Math" pitchFamily="18" charset="0"/>
                                </a:rPr>
                                <m:t>Score</m:t>
                              </m:r>
                            </m:e>
                            <m:sub>
                              <m:r>
                                <a:rPr lang="en-US" altLang="zh-CN" sz="2000" b="0" i="1" smtClean="0">
                                  <a:latin typeface="Cambria Math"/>
                                  <a:ea typeface="微软雅黑" pitchFamily="34" charset="-122"/>
                                </a:rPr>
                                <m:t>𝑠𝑖𝑏</m:t>
                              </m:r>
                            </m:sub>
                          </m:sSub>
                          <m:r>
                            <a:rPr lang="en-US" altLang="zh-CN" sz="2000" i="1">
                              <a:latin typeface="Cambria Math"/>
                              <a:ea typeface="微软雅黑" pitchFamily="34" charset="-122"/>
                            </a:rPr>
                            <m:t>(</m:t>
                          </m:r>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b="1" i="1" smtClean="0">
                              <a:latin typeface="Cambria Math"/>
                              <a:ea typeface="微软雅黑" pitchFamily="34" charset="-122"/>
                            </a:rPr>
                            <m:t>𝒕</m:t>
                          </m:r>
                          <m:r>
                            <a:rPr lang="en-US" altLang="zh-CN" sz="2000" b="0" i="1" smtClean="0">
                              <a:latin typeface="Cambria Math"/>
                              <a:ea typeface="微软雅黑" pitchFamily="34" charset="-122"/>
                            </a:rPr>
                            <m:t>,</m:t>
                          </m:r>
                          <m: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b="0" i="1" smtClean="0">
                              <a:latin typeface="Cambria Math"/>
                              <a:ea typeface="微软雅黑" pitchFamily="34" charset="-122"/>
                            </a:rPr>
                            <m:t>𝑠</m:t>
                          </m:r>
                          <m:r>
                            <a:rPr lang="en-US" altLang="zh-CN" sz="2000" b="0" i="1" smtClean="0">
                              <a:latin typeface="Cambria Math"/>
                              <a:ea typeface="微软雅黑" pitchFamily="34" charset="-122"/>
                            </a:rPr>
                            <m:t>,</m:t>
                          </m:r>
                          <m:r>
                            <a:rPr lang="en-US" altLang="zh-CN" sz="2000" i="1">
                              <a:latin typeface="Cambria Math"/>
                              <a:ea typeface="微软雅黑" pitchFamily="34" charset="-122"/>
                            </a:rPr>
                            <m:t>𝑚</m:t>
                          </m:r>
                          <m:r>
                            <a:rPr lang="en-US" altLang="zh-CN" sz="2000" i="1">
                              <a:latin typeface="Cambria Math"/>
                              <a:ea typeface="微软雅黑" pitchFamily="34" charset="-122"/>
                            </a:rPr>
                            <m:t>)</m:t>
                          </m:r>
                        </m:e>
                      </m:nary>
                    </m:oMath>
                  </m:oMathPara>
                </a14:m>
                <a:endParaRPr lang="zh-CN" altLang="en-US" sz="2000" dirty="0"/>
              </a:p>
            </p:txBody>
          </p:sp>
        </mc:Choice>
        <mc:Fallback>
          <p:sp>
            <p:nvSpPr>
              <p:cNvPr id="13" name="TextBox 12"/>
              <p:cNvSpPr txBox="1">
                <a:spLocks noRot="1" noChangeAspect="1" noMove="1" noResize="1" noEditPoints="1" noAdjustHandles="1" noChangeArrowheads="1" noChangeShapeType="1" noTextEdit="1"/>
              </p:cNvSpPr>
              <p:nvPr/>
            </p:nvSpPr>
            <p:spPr>
              <a:xfrm>
                <a:off x="4211960" y="3717032"/>
                <a:ext cx="4351732" cy="881010"/>
              </a:xfrm>
              <a:prstGeom prst="rect">
                <a:avLst/>
              </a:prstGeom>
              <a:blipFill rotWithShape="1">
                <a:blip r:embed="rId6"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4" name="TextBox 13"/>
              <p:cNvSpPr txBox="1"/>
              <p:nvPr/>
            </p:nvSpPr>
            <p:spPr>
              <a:xfrm>
                <a:off x="-36512" y="4780238"/>
                <a:ext cx="4351732" cy="8810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2000" b="0" i="1" smtClean="0">
                          <a:latin typeface="Cambria Math"/>
                          <a:ea typeface="微软雅黑" pitchFamily="34" charset="-122"/>
                        </a:rPr>
                        <m:t>+</m:t>
                      </m:r>
                      <m:nary>
                        <m:naryPr>
                          <m:chr m:val="∑"/>
                          <m:supHide m:val="on"/>
                          <m:ctrlPr>
                            <a:rPr lang="en-US" altLang="zh-CN" sz="2000" i="1" smtClean="0">
                              <a:latin typeface="Cambria Math"/>
                              <a:ea typeface="微软雅黑" pitchFamily="34" charset="-122"/>
                            </a:rPr>
                          </m:ctrlPr>
                        </m:naryPr>
                        <m:sub>
                          <m:r>
                            <m:rPr>
                              <m:brk m:alnAt="7"/>
                            </m:rPr>
                            <a:rPr lang="en-US" altLang="zh-CN" sz="2000" b="0" i="1" smtClean="0">
                              <a:latin typeface="Cambria Math"/>
                              <a:ea typeface="微软雅黑" pitchFamily="34" charset="-122"/>
                            </a:rPr>
                            <m:t>{</m:t>
                          </m:r>
                          <m:d>
                            <m:dPr>
                              <m:ctrlPr>
                                <a:rPr lang="en-US" altLang="zh-CN" sz="2000" b="0" i="1" smtClean="0">
                                  <a:latin typeface="Cambria Math"/>
                                  <a:ea typeface="微软雅黑" pitchFamily="34" charset="-122"/>
                                </a:rPr>
                              </m:ctrlPr>
                            </m:dPr>
                            <m:e>
                              <m:r>
                                <a:rPr lang="en-US" altLang="zh-CN" sz="2000" b="0" i="1" smtClean="0">
                                  <a:latin typeface="Cambria Math"/>
                                  <a:ea typeface="微软雅黑" pitchFamily="34" charset="-122"/>
                                </a:rPr>
                                <m:t>𝑔</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h</m:t>
                              </m:r>
                            </m:e>
                          </m:d>
                          <m:r>
                            <m:rPr>
                              <m:brk m:alnAt="7"/>
                            </m:rPr>
                            <a:rPr lang="en-US" altLang="zh-CN" sz="2000" b="0" i="1" smtClean="0">
                              <a:latin typeface="Cambria Math"/>
                              <a:ea typeface="微软雅黑" pitchFamily="34" charset="-122"/>
                            </a:rPr>
                            <m:t>,</m:t>
                          </m:r>
                          <m:d>
                            <m:dPr>
                              <m:ctrlPr>
                                <a:rPr lang="en-US" altLang="zh-CN" sz="2000" b="0" i="1" smtClean="0">
                                  <a:latin typeface="Cambria Math"/>
                                  <a:ea typeface="微软雅黑" pitchFamily="34" charset="-122"/>
                                </a:rPr>
                              </m:ctrlPr>
                            </m:dPr>
                            <m:e>
                              <m:r>
                                <m:rPr>
                                  <m:brk m:alnAt="7"/>
                                </m:rPr>
                                <a:rPr lang="en-US" altLang="zh-CN" sz="2000" b="0" i="1" smtClean="0">
                                  <a:latin typeface="Cambria Math"/>
                                  <a:ea typeface="微软雅黑" pitchFamily="34" charset="-122"/>
                                </a:rPr>
                                <m:t>h</m:t>
                              </m:r>
                              <m:r>
                                <a:rPr lang="en-US" altLang="zh-CN" sz="2000" b="0" i="1" smtClean="0">
                                  <a:latin typeface="Cambria Math"/>
                                  <a:ea typeface="微软雅黑" pitchFamily="34" charset="-122"/>
                                </a:rPr>
                                <m:t>, </m:t>
                              </m:r>
                              <m:r>
                                <a:rPr lang="en-US" altLang="zh-CN" sz="2000" b="0" i="1" smtClean="0">
                                  <a:latin typeface="Cambria Math"/>
                                  <a:ea typeface="微软雅黑" pitchFamily="34" charset="-122"/>
                                </a:rPr>
                                <m:t>𝑚</m:t>
                              </m:r>
                            </m:e>
                          </m:d>
                          <m:r>
                            <m:rPr>
                              <m:brk m:alnAt="7"/>
                            </m:rPr>
                            <a:rPr lang="en-US" altLang="zh-CN" sz="2000" b="0" i="1" smtClean="0">
                              <a:latin typeface="Cambria Math"/>
                              <a:ea typeface="微软雅黑" pitchFamily="34" charset="-122"/>
                            </a:rPr>
                            <m:t>}</m:t>
                          </m:r>
                          <m:r>
                            <a:rPr lang="en-US" altLang="zh-CN" sz="2000" b="0" i="1" smtClean="0">
                              <a:latin typeface="Cambria Math"/>
                              <a:ea typeface="Cambria Math"/>
                            </a:rPr>
                            <m:t>⊂</m:t>
                          </m:r>
                          <m:r>
                            <a:rPr lang="en-US" altLang="zh-CN" sz="2000" b="1" i="1">
                              <a:latin typeface="Cambria Math"/>
                              <a:ea typeface="微软雅黑" pitchFamily="34" charset="-122"/>
                            </a:rPr>
                            <m:t>𝒅</m:t>
                          </m:r>
                        </m:sub>
                        <m:sup/>
                        <m:e>
                          <m:sSub>
                            <m:sSubPr>
                              <m:ctrlPr>
                                <a:rPr lang="en-US" altLang="zh-CN" sz="2000" i="1">
                                  <a:latin typeface="Cambria Math"/>
                                  <a:ea typeface="微软雅黑" pitchFamily="34" charset="-122"/>
                                </a:rPr>
                              </m:ctrlPr>
                            </m:sSubPr>
                            <m:e>
                              <m:r>
                                <m:rPr>
                                  <m:nor/>
                                </m:rPr>
                                <a:rPr lang="en-US" altLang="zh-CN" sz="2000">
                                  <a:latin typeface="Candara" pitchFamily="34" charset="0"/>
                                  <a:ea typeface="Cambria Math" pitchFamily="18" charset="0"/>
                                </a:rPr>
                                <m:t>Score</m:t>
                              </m:r>
                            </m:e>
                            <m:sub>
                              <m:r>
                                <a:rPr lang="en-US" altLang="zh-CN" sz="2000" b="0" i="1" smtClean="0">
                                  <a:latin typeface="Cambria Math"/>
                                  <a:ea typeface="微软雅黑" pitchFamily="34" charset="-122"/>
                                </a:rPr>
                                <m:t>𝑔𝑟𝑑</m:t>
                              </m:r>
                            </m:sub>
                          </m:sSub>
                          <m:r>
                            <a:rPr lang="en-US" altLang="zh-CN" sz="2000" i="1">
                              <a:latin typeface="Cambria Math"/>
                              <a:ea typeface="微软雅黑" pitchFamily="34" charset="-122"/>
                            </a:rPr>
                            <m:t>(</m:t>
                          </m:r>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b="1" i="1" smtClean="0">
                              <a:latin typeface="Cambria Math"/>
                              <a:ea typeface="微软雅黑" pitchFamily="34" charset="-122"/>
                            </a:rPr>
                            <m:t>𝒕</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𝑔</m:t>
                          </m:r>
                          <m:r>
                            <a:rPr lang="en-US" altLang="zh-CN" sz="2000" b="0" i="1" smtClean="0">
                              <a:latin typeface="Cambria Math"/>
                              <a:ea typeface="微软雅黑" pitchFamily="34" charset="-122"/>
                            </a:rPr>
                            <m:t>,</m:t>
                          </m:r>
                          <m: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i="1">
                              <a:latin typeface="Cambria Math"/>
                              <a:ea typeface="微软雅黑" pitchFamily="34" charset="-122"/>
                            </a:rPr>
                            <m:t>𝑚</m:t>
                          </m:r>
                          <m:r>
                            <a:rPr lang="en-US" altLang="zh-CN" sz="2000" i="1">
                              <a:latin typeface="Cambria Math"/>
                              <a:ea typeface="微软雅黑" pitchFamily="34" charset="-122"/>
                            </a:rPr>
                            <m:t>)</m:t>
                          </m:r>
                        </m:e>
                      </m:nary>
                    </m:oMath>
                  </m:oMathPara>
                </a14:m>
                <a:endParaRPr lang="zh-CN" altLang="en-US" sz="2000" dirty="0"/>
              </a:p>
            </p:txBody>
          </p:sp>
        </mc:Choice>
        <mc:Fallback>
          <p:sp>
            <p:nvSpPr>
              <p:cNvPr id="14" name="TextBox 13"/>
              <p:cNvSpPr txBox="1">
                <a:spLocks noRot="1" noChangeAspect="1" noMove="1" noResize="1" noEditPoints="1" noAdjustHandles="1" noChangeArrowheads="1" noChangeShapeType="1" noTextEdit="1"/>
              </p:cNvSpPr>
              <p:nvPr/>
            </p:nvSpPr>
            <p:spPr>
              <a:xfrm>
                <a:off x="-36512" y="4780238"/>
                <a:ext cx="4351732" cy="881010"/>
              </a:xfrm>
              <a:prstGeom prst="rect">
                <a:avLst/>
              </a:prstGeom>
              <a:blipFill rotWithShape="1">
                <a:blip r:embed="rId7"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5" name="TextBox 14"/>
              <p:cNvSpPr txBox="1"/>
              <p:nvPr/>
            </p:nvSpPr>
            <p:spPr>
              <a:xfrm>
                <a:off x="4283968" y="4780238"/>
                <a:ext cx="4824536" cy="8810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2000" b="0" i="1" smtClean="0">
                          <a:latin typeface="Cambria Math"/>
                          <a:ea typeface="微软雅黑" pitchFamily="34" charset="-122"/>
                        </a:rPr>
                        <m:t>+</m:t>
                      </m:r>
                      <m:nary>
                        <m:naryPr>
                          <m:chr m:val="∑"/>
                          <m:supHide m:val="on"/>
                          <m:ctrlPr>
                            <a:rPr lang="en-US" altLang="zh-CN" sz="2000" i="1" smtClean="0">
                              <a:latin typeface="Cambria Math"/>
                              <a:ea typeface="微软雅黑" pitchFamily="34" charset="-122"/>
                            </a:rPr>
                          </m:ctrlPr>
                        </m:naryPr>
                        <m:sub>
                          <m:r>
                            <m:rPr>
                              <m:brk m:alnAt="7"/>
                            </m:rPr>
                            <a:rPr lang="en-US" altLang="zh-CN" sz="2000" b="0" i="1" smtClean="0">
                              <a:latin typeface="Cambria Math"/>
                              <a:ea typeface="微软雅黑" pitchFamily="34" charset="-122"/>
                            </a:rPr>
                            <m:t>{</m:t>
                          </m:r>
                          <m:d>
                            <m:dPr>
                              <m:ctrlPr>
                                <a:rPr lang="en-US" altLang="zh-CN" sz="2000" b="0" i="1" smtClean="0">
                                  <a:latin typeface="Cambria Math"/>
                                  <a:ea typeface="微软雅黑" pitchFamily="34" charset="-122"/>
                                </a:rPr>
                              </m:ctrlPr>
                            </m:dPr>
                            <m:e>
                              <m:r>
                                <a:rPr lang="en-US" altLang="zh-CN" sz="2000" b="0" i="1" smtClean="0">
                                  <a:latin typeface="Cambria Math"/>
                                  <a:ea typeface="微软雅黑" pitchFamily="34" charset="-122"/>
                                </a:rPr>
                                <m:t>𝑔</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h</m:t>
                              </m:r>
                            </m:e>
                          </m:d>
                          <m:r>
                            <m:rPr>
                              <m:brk m:alnAt="7"/>
                            </m:rPr>
                            <a:rPr lang="en-US" altLang="zh-CN" sz="2000" b="0" i="1" smtClean="0">
                              <a:latin typeface="Cambria Math"/>
                              <a:ea typeface="微软雅黑" pitchFamily="34" charset="-122"/>
                            </a:rPr>
                            <m:t>,</m:t>
                          </m:r>
                          <m:d>
                            <m:dPr>
                              <m:ctrlPr>
                                <a:rPr lang="en-US" altLang="zh-CN" sz="2000" b="0" i="1" smtClean="0">
                                  <a:latin typeface="Cambria Math"/>
                                  <a:ea typeface="微软雅黑" pitchFamily="34" charset="-122"/>
                                </a:rPr>
                              </m:ctrlPr>
                            </m:dPr>
                            <m:e>
                              <m:r>
                                <m:rPr>
                                  <m:brk m:alnAt="7"/>
                                </m:rPr>
                                <a:rPr lang="en-US" altLang="zh-CN" sz="2000" b="0" i="1" smtClean="0">
                                  <a:latin typeface="Cambria Math"/>
                                  <a:ea typeface="微软雅黑" pitchFamily="34" charset="-122"/>
                                </a:rPr>
                                <m:t>h</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𝑠</m:t>
                              </m:r>
                            </m:e>
                          </m:d>
                          <m:r>
                            <m:rPr>
                              <m:brk m:alnAt="7"/>
                            </m:rPr>
                            <a:rPr lang="en-US" altLang="zh-CN" sz="2000" b="0" i="1" smtClean="0">
                              <a:latin typeface="Cambria Math"/>
                              <a:ea typeface="微软雅黑" pitchFamily="34" charset="-122"/>
                            </a:rPr>
                            <m:t>,</m:t>
                          </m:r>
                          <m:d>
                            <m:dPr>
                              <m:ctrlPr>
                                <a:rPr lang="en-US" altLang="zh-CN" sz="2000" b="0" i="1" smtClean="0">
                                  <a:latin typeface="Cambria Math"/>
                                  <a:ea typeface="微软雅黑" pitchFamily="34" charset="-122"/>
                                </a:rPr>
                              </m:ctrlPr>
                            </m:dPr>
                            <m:e>
                              <m:r>
                                <m:rPr>
                                  <m:brk m:alnAt="7"/>
                                </m:rPr>
                                <a:rPr lang="en-US" altLang="zh-CN" sz="2000" b="0" i="1" smtClean="0">
                                  <a:latin typeface="Cambria Math"/>
                                  <a:ea typeface="微软雅黑" pitchFamily="34" charset="-122"/>
                                </a:rPr>
                                <m:t>h</m:t>
                              </m:r>
                              <m:r>
                                <a:rPr lang="en-US" altLang="zh-CN" sz="2000" b="0" i="1" smtClean="0">
                                  <a:latin typeface="Cambria Math"/>
                                  <a:ea typeface="微软雅黑" pitchFamily="34" charset="-122"/>
                                </a:rPr>
                                <m:t>, </m:t>
                              </m:r>
                              <m:r>
                                <a:rPr lang="en-US" altLang="zh-CN" sz="2000" b="0" i="1" smtClean="0">
                                  <a:latin typeface="Cambria Math"/>
                                  <a:ea typeface="微软雅黑" pitchFamily="34" charset="-122"/>
                                </a:rPr>
                                <m:t>𝑚</m:t>
                              </m:r>
                            </m:e>
                          </m:d>
                          <m:r>
                            <m:rPr>
                              <m:brk m:alnAt="7"/>
                            </m:rPr>
                            <a:rPr lang="en-US" altLang="zh-CN" sz="2000" b="0" i="1" smtClean="0">
                              <a:latin typeface="Cambria Math"/>
                              <a:ea typeface="微软雅黑" pitchFamily="34" charset="-122"/>
                            </a:rPr>
                            <m:t>}</m:t>
                          </m:r>
                          <m:r>
                            <a:rPr lang="en-US" altLang="zh-CN" sz="2000" b="0" i="1" smtClean="0">
                              <a:latin typeface="Cambria Math"/>
                              <a:ea typeface="Cambria Math"/>
                            </a:rPr>
                            <m:t>⊂</m:t>
                          </m:r>
                          <m:r>
                            <a:rPr lang="en-US" altLang="zh-CN" sz="2000" b="1" i="1">
                              <a:latin typeface="Cambria Math"/>
                              <a:ea typeface="微软雅黑" pitchFamily="34" charset="-122"/>
                            </a:rPr>
                            <m:t>𝒅</m:t>
                          </m:r>
                        </m:sub>
                        <m:sup/>
                        <m:e>
                          <m:sSub>
                            <m:sSubPr>
                              <m:ctrlPr>
                                <a:rPr lang="en-US" altLang="zh-CN" sz="2000" i="1">
                                  <a:latin typeface="Cambria Math"/>
                                  <a:ea typeface="微软雅黑" pitchFamily="34" charset="-122"/>
                                </a:rPr>
                              </m:ctrlPr>
                            </m:sSubPr>
                            <m:e>
                              <m:r>
                                <m:rPr>
                                  <m:nor/>
                                </m:rPr>
                                <a:rPr lang="en-US" altLang="zh-CN" sz="2000">
                                  <a:latin typeface="Candara" pitchFamily="34" charset="0"/>
                                  <a:ea typeface="Cambria Math" pitchFamily="18" charset="0"/>
                                </a:rPr>
                                <m:t>Score</m:t>
                              </m:r>
                            </m:e>
                            <m:sub>
                              <m:r>
                                <a:rPr lang="en-US" altLang="zh-CN" sz="2000" b="0" i="1" smtClean="0">
                                  <a:latin typeface="Cambria Math"/>
                                  <a:ea typeface="Cambria Math" pitchFamily="18" charset="0"/>
                                </a:rPr>
                                <m:t>𝑔</m:t>
                              </m:r>
                              <m:r>
                                <a:rPr lang="en-US" altLang="zh-CN" sz="2000" b="0" i="1" smtClean="0">
                                  <a:latin typeface="Cambria Math"/>
                                  <a:ea typeface="微软雅黑" pitchFamily="34" charset="-122"/>
                                </a:rPr>
                                <m:t>𝑠𝑖𝑏</m:t>
                              </m:r>
                            </m:sub>
                          </m:sSub>
                          <m:r>
                            <a:rPr lang="en-US" altLang="zh-CN" sz="2000" i="1">
                              <a:latin typeface="Cambria Math"/>
                              <a:ea typeface="微软雅黑" pitchFamily="34" charset="-122"/>
                            </a:rPr>
                            <m:t>(</m:t>
                          </m:r>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b="1" i="1" smtClean="0">
                              <a:latin typeface="Cambria Math"/>
                              <a:ea typeface="微软雅黑" pitchFamily="34" charset="-122"/>
                            </a:rPr>
                            <m:t>𝒕</m:t>
                          </m:r>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𝑔</m:t>
                          </m:r>
                          <m:r>
                            <a:rPr lang="en-US" altLang="zh-CN" sz="2000" b="0" i="1" smtClean="0">
                              <a:latin typeface="Cambria Math"/>
                              <a:ea typeface="微软雅黑" pitchFamily="34" charset="-122"/>
                            </a:rPr>
                            <m:t>,</m:t>
                          </m:r>
                          <m:r>
                            <a:rPr lang="en-US" altLang="zh-CN" sz="2000" i="1">
                              <a:latin typeface="Cambria Math"/>
                              <a:ea typeface="微软雅黑" pitchFamily="34" charset="-122"/>
                            </a:rPr>
                            <m:t>h</m:t>
                          </m:r>
                          <m:r>
                            <a:rPr lang="en-US" altLang="zh-CN" sz="2000" i="1">
                              <a:latin typeface="Cambria Math"/>
                              <a:ea typeface="微软雅黑" pitchFamily="34" charset="-122"/>
                            </a:rPr>
                            <m:t>,</m:t>
                          </m:r>
                          <m:r>
                            <a:rPr lang="en-US" altLang="zh-CN" sz="2000" b="0" i="1" smtClean="0">
                              <a:latin typeface="Cambria Math"/>
                              <a:ea typeface="微软雅黑" pitchFamily="34" charset="-122"/>
                            </a:rPr>
                            <m:t>𝑠</m:t>
                          </m:r>
                          <m:r>
                            <a:rPr lang="en-US" altLang="zh-CN" sz="2000" b="0" i="1" smtClean="0">
                              <a:latin typeface="Cambria Math"/>
                              <a:ea typeface="微软雅黑" pitchFamily="34" charset="-122"/>
                            </a:rPr>
                            <m:t>,</m:t>
                          </m:r>
                          <m:r>
                            <a:rPr lang="en-US" altLang="zh-CN" sz="2000" i="1">
                              <a:latin typeface="Cambria Math"/>
                              <a:ea typeface="微软雅黑" pitchFamily="34" charset="-122"/>
                            </a:rPr>
                            <m:t>𝑚</m:t>
                          </m:r>
                          <m:r>
                            <a:rPr lang="en-US" altLang="zh-CN" sz="2000" i="1">
                              <a:latin typeface="Cambria Math"/>
                              <a:ea typeface="微软雅黑" pitchFamily="34" charset="-122"/>
                            </a:rPr>
                            <m:t>)</m:t>
                          </m:r>
                        </m:e>
                      </m:nary>
                    </m:oMath>
                  </m:oMathPara>
                </a14:m>
                <a:endParaRPr lang="zh-CN" altLang="en-US" sz="2000" dirty="0"/>
              </a:p>
            </p:txBody>
          </p:sp>
        </mc:Choice>
        <mc:Fallback>
          <p:sp>
            <p:nvSpPr>
              <p:cNvPr id="15" name="TextBox 14"/>
              <p:cNvSpPr txBox="1">
                <a:spLocks noRot="1" noChangeAspect="1" noMove="1" noResize="1" noEditPoints="1" noAdjustHandles="1" noChangeArrowheads="1" noChangeShapeType="1" noTextEdit="1"/>
              </p:cNvSpPr>
              <p:nvPr/>
            </p:nvSpPr>
            <p:spPr>
              <a:xfrm>
                <a:off x="4283968" y="4780238"/>
                <a:ext cx="4824536" cy="881010"/>
              </a:xfrm>
              <a:prstGeom prst="rect">
                <a:avLst/>
              </a:prstGeom>
              <a:blipFill rotWithShape="1">
                <a:blip r:embed="rId8" cstate="print"/>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xmlns="" val="206121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0" grpId="0" animBg="1"/>
      <p:bldP spid="13" grpId="0" animBg="1"/>
      <p:bldP spid="14" grpId="0" animBg="1"/>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联合模</a:t>
            </a:r>
            <a:r>
              <a:rPr lang="zh-CN" altLang="en-US" sz="3600" b="1" dirty="0" smtClean="0">
                <a:latin typeface="微软雅黑" pitchFamily="34" charset="-122"/>
                <a:ea typeface="微软雅黑" pitchFamily="34" charset="-122"/>
              </a:rPr>
              <a:t>型解码算法</a:t>
            </a:r>
          </a:p>
        </p:txBody>
      </p:sp>
      <mc:AlternateContent xmlns:mc="http://schemas.openxmlformats.org/markup-compatibility/2006">
        <mc:Choice xmlns:a14="http://schemas.microsoft.com/office/drawing/2010/main" xmlns="" Requires="a14">
          <p:sp>
            <p:nvSpPr>
              <p:cNvPr id="2" name="内容占位符 1"/>
              <p:cNvSpPr>
                <a:spLocks noGrp="1"/>
              </p:cNvSpPr>
              <p:nvPr>
                <p:ph idx="1"/>
              </p:nvPr>
            </p:nvSpPr>
            <p:spPr>
              <a:xfrm>
                <a:off x="468313" y="1844675"/>
                <a:ext cx="8229600" cy="1944365"/>
              </a:xfrm>
            </p:spPr>
            <p:txBody>
              <a:bodyPr/>
              <a:lstStyle/>
              <a:p>
                <a:r>
                  <a:rPr lang="zh-CN" altLang="en-US" sz="2400" dirty="0" smtClean="0">
                    <a:latin typeface="微软雅黑" pitchFamily="34" charset="-122"/>
                    <a:ea typeface="微软雅黑" pitchFamily="34" charset="-122"/>
                  </a:rPr>
                  <a:t>基于动态规划的解码算法</a:t>
                </a:r>
                <a:endParaRPr lang="en-US" altLang="zh-CN" sz="2400" dirty="0" smtClean="0">
                  <a:latin typeface="微软雅黑" pitchFamily="34" charset="-122"/>
                  <a:ea typeface="微软雅黑" pitchFamily="34" charset="-122"/>
                </a:endParaRPr>
              </a:p>
              <a:p>
                <a:pPr lvl="1"/>
                <a:r>
                  <a:rPr lang="zh-CN" altLang="en-US" sz="2000" dirty="0" smtClean="0">
                    <a:latin typeface="微软雅黑" pitchFamily="34" charset="-122"/>
                    <a:ea typeface="微软雅黑" pitchFamily="34" charset="-122"/>
                  </a:rPr>
                  <a:t>扩展前人提出的依存句法分析解码算法。</a:t>
                </a:r>
                <a:endParaRPr lang="en-US" altLang="zh-CN" sz="20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时间复杂</a:t>
                </a:r>
                <a:r>
                  <a:rPr lang="zh-CN" altLang="en-US" sz="2000" dirty="0" smtClean="0">
                    <a:latin typeface="微软雅黑" pitchFamily="34" charset="-122"/>
                    <a:ea typeface="微软雅黑" pitchFamily="34" charset="-122"/>
                  </a:rPr>
                  <a:t>度</a:t>
                </a:r>
                <a:endParaRPr lang="en-US" altLang="zh-CN" sz="2000" dirty="0" smtClean="0">
                  <a:latin typeface="微软雅黑" pitchFamily="34" charset="-122"/>
                  <a:ea typeface="微软雅黑" pitchFamily="34" charset="-122"/>
                </a:endParaRPr>
              </a:p>
              <a:p>
                <a:pPr lvl="2"/>
                <a:r>
                  <a:rPr lang="zh-CN" altLang="en-US" sz="1600" dirty="0">
                    <a:latin typeface="微软雅黑" pitchFamily="34" charset="-122"/>
                    <a:ea typeface="微软雅黑" pitchFamily="34" charset="-122"/>
                  </a:rPr>
                  <a:t>一</a:t>
                </a:r>
                <a:r>
                  <a:rPr lang="zh-CN" altLang="en-US" sz="1600" dirty="0" smtClean="0">
                    <a:latin typeface="微软雅黑" pitchFamily="34" charset="-122"/>
                    <a:ea typeface="微软雅黑" pitchFamily="34" charset="-122"/>
                  </a:rPr>
                  <a:t>阶</a:t>
                </a:r>
                <a14:m>
                  <m:oMath xmlns:m="http://schemas.openxmlformats.org/officeDocument/2006/math">
                    <m:r>
                      <m:rPr>
                        <m:sty m:val="p"/>
                      </m:rPr>
                      <a:rPr lang="en-US" altLang="zh-CN" sz="1600" i="1">
                        <a:latin typeface="Cambria Math"/>
                        <a:ea typeface="微软雅黑" pitchFamily="34" charset="-122"/>
                      </a:rPr>
                      <m:t>O</m:t>
                    </m:r>
                    <m:r>
                      <a:rPr lang="en-US" altLang="zh-CN" sz="1600" i="1">
                        <a:latin typeface="Cambria Math"/>
                        <a:ea typeface="微软雅黑" pitchFamily="34" charset="-122"/>
                      </a:rPr>
                      <m:t>(</m:t>
                    </m:r>
                    <m:sSup>
                      <m:sSupPr>
                        <m:ctrlPr>
                          <a:rPr lang="en-US" altLang="zh-CN" sz="1600" i="1">
                            <a:latin typeface="Cambria Math"/>
                            <a:ea typeface="微软雅黑" pitchFamily="34" charset="-122"/>
                          </a:rPr>
                        </m:ctrlPr>
                      </m:sSupPr>
                      <m:e>
                        <m:r>
                          <a:rPr lang="en-US" altLang="zh-CN" sz="1600" i="1">
                            <a:latin typeface="Cambria Math"/>
                            <a:ea typeface="微软雅黑" pitchFamily="34" charset="-122"/>
                          </a:rPr>
                          <m:t>𝑛</m:t>
                        </m:r>
                      </m:e>
                      <m:sup>
                        <m:r>
                          <a:rPr lang="en-US" altLang="zh-CN" sz="1600" b="0" i="1" smtClean="0">
                            <a:latin typeface="Cambria Math"/>
                            <a:ea typeface="微软雅黑" pitchFamily="34" charset="-122"/>
                          </a:rPr>
                          <m:t>3</m:t>
                        </m:r>
                      </m:sup>
                    </m:sSup>
                    <m:sSup>
                      <m:sSupPr>
                        <m:ctrlPr>
                          <a:rPr lang="en-US" altLang="zh-CN" sz="1600" i="1">
                            <a:latin typeface="Cambria Math"/>
                            <a:ea typeface="微软雅黑" pitchFamily="34" charset="-122"/>
                          </a:rPr>
                        </m:ctrlPr>
                      </m:sSupPr>
                      <m:e>
                        <m:r>
                          <a:rPr lang="en-US" altLang="zh-CN" sz="1600" b="0" i="1" smtClean="0">
                            <a:latin typeface="Cambria Math"/>
                            <a:ea typeface="微软雅黑" pitchFamily="34" charset="-122"/>
                          </a:rPr>
                          <m:t>𝑞</m:t>
                        </m:r>
                      </m:e>
                      <m:sup>
                        <m:r>
                          <a:rPr lang="en-US" altLang="zh-CN" sz="1600" i="1">
                            <a:latin typeface="Cambria Math"/>
                            <a:ea typeface="微软雅黑" pitchFamily="34" charset="-122"/>
                          </a:rPr>
                          <m:t>4</m:t>
                        </m:r>
                      </m:sup>
                    </m:sSup>
                    <m:r>
                      <a:rPr lang="en-US" altLang="zh-CN" sz="1600" i="1">
                        <a:latin typeface="Cambria Math"/>
                        <a:ea typeface="微软雅黑" pitchFamily="34" charset="-122"/>
                      </a:rPr>
                      <m:t>)</m:t>
                    </m:r>
                  </m:oMath>
                </a14:m>
                <a:r>
                  <a:rPr lang="zh-CN" altLang="en-US" sz="1600" dirty="0" smtClean="0">
                    <a:latin typeface="微软雅黑" pitchFamily="34" charset="-122"/>
                    <a:ea typeface="微软雅黑" pitchFamily="34" charset="-122"/>
                  </a:rPr>
                  <a:t>，</a:t>
                </a:r>
                <a14:m>
                  <m:oMath xmlns:m="http://schemas.openxmlformats.org/officeDocument/2006/math">
                    <m:r>
                      <m:rPr>
                        <m:sty m:val="p"/>
                      </m:rPr>
                      <a:rPr lang="en-US" altLang="zh-CN" sz="1600" dirty="0">
                        <a:latin typeface="Cambria Math"/>
                        <a:ea typeface="微软雅黑" pitchFamily="34" charset="-122"/>
                      </a:rPr>
                      <m:t>q</m:t>
                    </m:r>
                    <m:r>
                      <a:rPr lang="en-US" altLang="zh-CN" sz="1600" b="0" i="0" dirty="0" smtClean="0">
                        <a:latin typeface="Cambria Math"/>
                        <a:ea typeface="微软雅黑" pitchFamily="34" charset="-122"/>
                      </a:rPr>
                      <m:t>=</m:t>
                    </m:r>
                    <m:d>
                      <m:dPr>
                        <m:begChr m:val="|"/>
                        <m:endChr m:val="|"/>
                        <m:ctrlPr>
                          <a:rPr lang="en-US" altLang="zh-CN" sz="1600" b="0" i="1" dirty="0" smtClean="0">
                            <a:latin typeface="Cambria Math"/>
                            <a:ea typeface="微软雅黑" pitchFamily="34" charset="-122"/>
                          </a:rPr>
                        </m:ctrlPr>
                      </m:dPr>
                      <m:e>
                        <m:r>
                          <m:rPr>
                            <m:sty m:val="p"/>
                          </m:rPr>
                          <a:rPr lang="en-US" altLang="zh-CN" sz="1600" b="0" i="0" dirty="0" smtClean="0">
                            <a:latin typeface="Cambria Math"/>
                            <a:ea typeface="微软雅黑" pitchFamily="34" charset="-122"/>
                          </a:rPr>
                          <m:t>T</m:t>
                        </m:r>
                      </m:e>
                    </m:d>
                  </m:oMath>
                </a14:m>
                <a:r>
                  <a:rPr lang="zh-CN" altLang="en-US" sz="1600" dirty="0" smtClean="0">
                    <a:latin typeface="微软雅黑" pitchFamily="34" charset="-122"/>
                    <a:ea typeface="微软雅黑" pitchFamily="34" charset="-122"/>
                  </a:rPr>
                  <a:t>为每个词的候选词性数目</a:t>
                </a:r>
                <a:endParaRPr lang="en-US" altLang="zh-CN" sz="1600" dirty="0">
                  <a:latin typeface="微软雅黑" pitchFamily="34" charset="-122"/>
                  <a:ea typeface="微软雅黑" pitchFamily="34" charset="-122"/>
                </a:endParaRPr>
              </a:p>
              <a:p>
                <a:pPr lvl="2"/>
                <a:r>
                  <a:rPr lang="zh-CN" altLang="en-US" sz="1600" dirty="0" smtClean="0">
                    <a:latin typeface="微软雅黑" pitchFamily="34" charset="-122"/>
                    <a:ea typeface="微软雅黑" pitchFamily="34" charset="-122"/>
                  </a:rPr>
                  <a:t>二阶和三阶</a:t>
                </a:r>
                <a14:m>
                  <m:oMath xmlns:m="http://schemas.openxmlformats.org/officeDocument/2006/math">
                    <m:r>
                      <m:rPr>
                        <m:sty m:val="p"/>
                      </m:rPr>
                      <a:rPr lang="en-US" altLang="zh-CN" sz="1600" i="1">
                        <a:latin typeface="Cambria Math"/>
                        <a:ea typeface="微软雅黑" pitchFamily="34" charset="-122"/>
                      </a:rPr>
                      <m:t>O</m:t>
                    </m:r>
                    <m:r>
                      <a:rPr lang="en-US" altLang="zh-CN" sz="1600" i="1">
                        <a:latin typeface="Cambria Math"/>
                        <a:ea typeface="微软雅黑" pitchFamily="34" charset="-122"/>
                      </a:rPr>
                      <m:t>(</m:t>
                    </m:r>
                    <m:sSup>
                      <m:sSupPr>
                        <m:ctrlPr>
                          <a:rPr lang="en-US" altLang="zh-CN" sz="1600" i="1">
                            <a:latin typeface="Cambria Math"/>
                            <a:ea typeface="微软雅黑" pitchFamily="34" charset="-122"/>
                          </a:rPr>
                        </m:ctrlPr>
                      </m:sSupPr>
                      <m:e>
                        <m:r>
                          <a:rPr lang="en-US" altLang="zh-CN" sz="1600" i="1">
                            <a:latin typeface="Cambria Math"/>
                            <a:ea typeface="微软雅黑" pitchFamily="34" charset="-122"/>
                          </a:rPr>
                          <m:t>𝑛</m:t>
                        </m:r>
                      </m:e>
                      <m:sup>
                        <m:r>
                          <a:rPr lang="en-US" altLang="zh-CN" sz="1600" b="0" i="1" smtClean="0">
                            <a:latin typeface="Cambria Math"/>
                            <a:ea typeface="微软雅黑" pitchFamily="34" charset="-122"/>
                          </a:rPr>
                          <m:t>4</m:t>
                        </m:r>
                      </m:sup>
                    </m:sSup>
                    <m:sSup>
                      <m:sSupPr>
                        <m:ctrlPr>
                          <a:rPr lang="en-US" altLang="zh-CN" sz="1600" i="1">
                            <a:latin typeface="Cambria Math"/>
                            <a:ea typeface="微软雅黑" pitchFamily="34" charset="-122"/>
                          </a:rPr>
                        </m:ctrlPr>
                      </m:sSupPr>
                      <m:e>
                        <m:r>
                          <a:rPr lang="en-US" altLang="zh-CN" sz="1600" i="1">
                            <a:latin typeface="Cambria Math"/>
                            <a:ea typeface="微软雅黑" pitchFamily="34" charset="-122"/>
                          </a:rPr>
                          <m:t>𝑞</m:t>
                        </m:r>
                      </m:e>
                      <m:sup>
                        <m:r>
                          <a:rPr lang="en-US" altLang="zh-CN" sz="1600" b="0" i="1" smtClean="0">
                            <a:latin typeface="Cambria Math"/>
                            <a:ea typeface="微软雅黑" pitchFamily="34" charset="-122"/>
                          </a:rPr>
                          <m:t>5</m:t>
                        </m:r>
                      </m:sup>
                    </m:sSup>
                    <m:r>
                      <a:rPr lang="en-US" altLang="zh-CN" sz="1600" i="1">
                        <a:latin typeface="Cambria Math"/>
                        <a:ea typeface="微软雅黑" pitchFamily="34" charset="-122"/>
                      </a:rPr>
                      <m:t>)</m:t>
                    </m:r>
                  </m:oMath>
                </a14:m>
                <a:endParaRPr lang="zh-CN" altLang="en-US" sz="1600" dirty="0">
                  <a:latin typeface="微软雅黑" pitchFamily="34" charset="-122"/>
                  <a:ea typeface="微软雅黑" pitchFamily="34" charset="-122"/>
                </a:endParaRPr>
              </a:p>
            </p:txBody>
          </p:sp>
        </mc:Choice>
        <mc:Fallback>
          <p:sp>
            <p:nvSpPr>
              <p:cNvPr id="2" name="内容占位符 1"/>
              <p:cNvSpPr>
                <a:spLocks noGrp="1" noRot="1" noChangeAspect="1" noMove="1" noResize="1" noEditPoints="1" noAdjustHandles="1" noChangeArrowheads="1" noChangeShapeType="1" noTextEdit="1"/>
              </p:cNvSpPr>
              <p:nvPr>
                <p:ph idx="1"/>
              </p:nvPr>
            </p:nvSpPr>
            <p:spPr>
              <a:xfrm>
                <a:off x="468313" y="1844675"/>
                <a:ext cx="8229600" cy="1944365"/>
              </a:xfrm>
              <a:blipFill rotWithShape="1">
                <a:blip r:embed="rId3" cstate="print"/>
                <a:stretch>
                  <a:fillRect t="-2508"/>
                </a:stretch>
              </a:blipFill>
            </p:spPr>
            <p:txBody>
              <a:bodyPr/>
              <a:lstStyle/>
              <a:p>
                <a:r>
                  <a:rPr lang="zh-CN" altLang="en-US">
                    <a:noFill/>
                  </a:rPr>
                  <a:t> </a:t>
                </a:r>
              </a:p>
            </p:txBody>
          </p:sp>
        </mc:Fallback>
      </mc:AlternateContent>
      <p:graphicFrame>
        <p:nvGraphicFramePr>
          <p:cNvPr id="25" name="对象 24"/>
          <p:cNvGraphicFramePr>
            <a:graphicFrameLocks noChangeAspect="1"/>
          </p:cNvGraphicFramePr>
          <p:nvPr>
            <p:extLst>
              <p:ext uri="{D42A27DB-BD31-4B8C-83A1-F6EECF244321}">
                <p14:modId xmlns:p14="http://schemas.microsoft.com/office/powerpoint/2010/main" xmlns="" val="3619840038"/>
              </p:ext>
            </p:extLst>
          </p:nvPr>
        </p:nvGraphicFramePr>
        <p:xfrm>
          <a:off x="3305286" y="3933056"/>
          <a:ext cx="5083138" cy="2448272"/>
        </p:xfrm>
        <a:graphic>
          <a:graphicData uri="http://schemas.openxmlformats.org/presentationml/2006/ole">
            <p:oleObj spid="_x0000_s14448" name="Visio" r:id="rId4" imgW="3935109" imgH="1896194" progId="Visio.Drawing.11">
              <p:embed/>
            </p:oleObj>
          </a:graphicData>
        </a:graphic>
      </p:graphicFrame>
      <p:sp>
        <p:nvSpPr>
          <p:cNvPr id="26" name="TextBox 25"/>
          <p:cNvSpPr txBox="1"/>
          <p:nvPr/>
        </p:nvSpPr>
        <p:spPr>
          <a:xfrm>
            <a:off x="683568" y="4737338"/>
            <a:ext cx="1800200" cy="707886"/>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一阶联合模型</a:t>
            </a:r>
            <a:endParaRPr lang="en-US" altLang="zh-CN" sz="2000" dirty="0" smtClean="0">
              <a:latin typeface="微软雅黑" pitchFamily="34" charset="-122"/>
              <a:ea typeface="微软雅黑" pitchFamily="34" charset="-122"/>
            </a:endParaRPr>
          </a:p>
          <a:p>
            <a:pPr algn="ctr"/>
            <a:r>
              <a:rPr lang="zh-CN" altLang="en-US" sz="2000" dirty="0" smtClean="0">
                <a:latin typeface="微软雅黑" pitchFamily="34" charset="-122"/>
                <a:ea typeface="微软雅黑" pitchFamily="34" charset="-122"/>
              </a:rPr>
              <a:t>解码算法</a:t>
            </a:r>
            <a:endParaRPr lang="zh-CN" altLang="en-US" sz="2000" dirty="0">
              <a:latin typeface="微软雅黑" pitchFamily="34" charset="-122"/>
              <a:ea typeface="微软雅黑" pitchFamily="34" charset="-122"/>
            </a:endParaRPr>
          </a:p>
        </p:txBody>
      </p:sp>
      <p:sp>
        <p:nvSpPr>
          <p:cNvPr id="49" name="左大括号 48"/>
          <p:cNvSpPr/>
          <p:nvPr/>
        </p:nvSpPr>
        <p:spPr bwMode="auto">
          <a:xfrm>
            <a:off x="2627784" y="4365104"/>
            <a:ext cx="288032" cy="1584176"/>
          </a:xfrm>
          <a:prstGeom prst="leftBrace">
            <a:avLst/>
          </a:prstGeom>
          <a:no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Tree>
    <p:extLst>
      <p:ext uri="{BB962C8B-B14F-4D97-AF65-F5344CB8AC3E}">
        <p14:creationId xmlns:p14="http://schemas.microsoft.com/office/powerpoint/2010/main" xmlns="" val="66209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基于边缘概率的词性裁剪方法</a:t>
            </a:r>
          </a:p>
        </p:txBody>
      </p:sp>
      <p:sp>
        <p:nvSpPr>
          <p:cNvPr id="2" name="内容占位符 1"/>
          <p:cNvSpPr>
            <a:spLocks noGrp="1"/>
          </p:cNvSpPr>
          <p:nvPr>
            <p:ph idx="1"/>
          </p:nvPr>
        </p:nvSpPr>
        <p:spPr>
          <a:xfrm>
            <a:off x="468313" y="1844675"/>
            <a:ext cx="4607743" cy="648221"/>
          </a:xfrm>
        </p:spPr>
        <p:txBody>
          <a:bodyPr/>
          <a:lstStyle/>
          <a:p>
            <a:r>
              <a:rPr lang="zh-CN" altLang="en-US" sz="2400" dirty="0" smtClean="0">
                <a:latin typeface="微软雅黑" pitchFamily="34" charset="-122"/>
                <a:ea typeface="微软雅黑" pitchFamily="34" charset="-122"/>
              </a:rPr>
              <a:t>基于</a:t>
            </a:r>
            <a:r>
              <a:rPr lang="zh-CN" altLang="en-US" sz="2400" dirty="0">
                <a:latin typeface="微软雅黑" pitchFamily="34" charset="-122"/>
                <a:ea typeface="微软雅黑" pitchFamily="34" charset="-122"/>
              </a:rPr>
              <a:t>条</a:t>
            </a:r>
            <a:r>
              <a:rPr lang="zh-CN" altLang="en-US" sz="2400" dirty="0" smtClean="0">
                <a:latin typeface="微软雅黑" pitchFamily="34" charset="-122"/>
                <a:ea typeface="微软雅黑" pitchFamily="34" charset="-122"/>
              </a:rPr>
              <a:t>件</a:t>
            </a:r>
            <a:r>
              <a:rPr lang="zh-CN" altLang="en-US" sz="2400" dirty="0">
                <a:latin typeface="微软雅黑" pitchFamily="34" charset="-122"/>
                <a:ea typeface="微软雅黑" pitchFamily="34" charset="-122"/>
              </a:rPr>
              <a:t>随机</a:t>
            </a:r>
            <a:r>
              <a:rPr lang="zh-CN" altLang="en-US" sz="2400" dirty="0" smtClean="0">
                <a:latin typeface="微软雅黑" pitchFamily="34" charset="-122"/>
                <a:ea typeface="微软雅黑" pitchFamily="34" charset="-122"/>
              </a:rPr>
              <a:t>域（</a:t>
            </a:r>
            <a:r>
              <a:rPr lang="en-US" altLang="zh-CN" sz="2400" dirty="0" smtClean="0">
                <a:latin typeface="微软雅黑" pitchFamily="34" charset="-122"/>
                <a:ea typeface="微软雅黑" pitchFamily="34" charset="-122"/>
              </a:rPr>
              <a:t>CRF</a:t>
            </a:r>
            <a:r>
              <a:rPr lang="zh-CN" altLang="en-US" sz="2400" dirty="0" smtClean="0">
                <a:latin typeface="微软雅黑" pitchFamily="34" charset="-122"/>
                <a:ea typeface="微软雅黑" pitchFamily="34" charset="-122"/>
              </a:rPr>
              <a:t>）模型</a:t>
            </a:r>
            <a:endParaRPr lang="en-US" altLang="zh-CN" sz="2400" dirty="0" smtClean="0">
              <a:latin typeface="微软雅黑" pitchFamily="34" charset="-122"/>
              <a:ea typeface="微软雅黑" pitchFamily="34" charset="-122"/>
            </a:endParaRPr>
          </a:p>
        </p:txBody>
      </p:sp>
      <mc:AlternateContent xmlns:mc="http://schemas.openxmlformats.org/markup-compatibility/2006">
        <mc:Choice xmlns:a14="http://schemas.microsoft.com/office/drawing/2010/main" xmlns="" Requires="a14">
          <p:sp>
            <p:nvSpPr>
              <p:cNvPr id="3" name="矩形 2"/>
              <p:cNvSpPr/>
              <p:nvPr/>
            </p:nvSpPr>
            <p:spPr>
              <a:xfrm>
                <a:off x="4499992" y="2357677"/>
                <a:ext cx="3852208" cy="78329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n-US" altLang="zh-CN" sz="2000" smtClean="0">
                          <a:latin typeface="Cambria Math"/>
                          <a:ea typeface="Cambria Math" pitchFamily="18" charset="0"/>
                        </a:rPr>
                        <m:t>P</m:t>
                      </m:r>
                      <m:r>
                        <m:rPr>
                          <m:nor/>
                        </m:rPr>
                        <a:rPr lang="en-US" altLang="zh-CN" sz="2000" smtClean="0">
                          <a:latin typeface="Cambria Math"/>
                          <a:ea typeface="Cambria Math" pitchFamily="18" charset="0"/>
                        </a:rPr>
                        <m:t>(</m:t>
                      </m:r>
                      <m:r>
                        <a:rPr lang="en-US" altLang="zh-CN" sz="2000" b="1" i="1">
                          <a:latin typeface="Cambria Math"/>
                          <a:ea typeface="微软雅黑" pitchFamily="34" charset="-122"/>
                        </a:rPr>
                        <m:t>𝒕</m:t>
                      </m:r>
                      <m:r>
                        <m:rPr>
                          <m:nor/>
                        </m:rPr>
                        <a:rPr lang="en-US" altLang="zh-CN" sz="2000">
                          <a:latin typeface="Cambria Math"/>
                          <a:ea typeface="微软雅黑" pitchFamily="34" charset="-122"/>
                        </a:rPr>
                        <m:t>|</m:t>
                      </m:r>
                      <m:r>
                        <a:rPr lang="en-US" altLang="zh-CN" sz="2000" b="1" i="1">
                          <a:latin typeface="Cambria Math"/>
                          <a:ea typeface="微软雅黑" pitchFamily="34" charset="-122"/>
                        </a:rPr>
                        <m:t>𝒙</m:t>
                      </m:r>
                      <m:r>
                        <m:rPr>
                          <m:nor/>
                        </m:rPr>
                        <a:rPr lang="en-US" altLang="zh-CN" sz="2000">
                          <a:latin typeface="Cambria Math"/>
                          <a:ea typeface="微软雅黑" pitchFamily="34" charset="-122"/>
                        </a:rPr>
                        <m:t>)</m:t>
                      </m:r>
                      <m:r>
                        <a:rPr lang="en-US" altLang="zh-CN" sz="2000" i="1">
                          <a:latin typeface="Cambria Math"/>
                          <a:ea typeface="微软雅黑" pitchFamily="34" charset="-122"/>
                        </a:rPr>
                        <m:t>=</m:t>
                      </m:r>
                      <m:f>
                        <m:fPr>
                          <m:ctrlPr>
                            <a:rPr lang="en-US" altLang="zh-CN" sz="2000" i="1">
                              <a:latin typeface="Cambria Math"/>
                              <a:ea typeface="微软雅黑" pitchFamily="34" charset="-122"/>
                            </a:rPr>
                          </m:ctrlPr>
                        </m:fPr>
                        <m:num>
                          <m:r>
                            <m:rPr>
                              <m:sty m:val="p"/>
                            </m:rPr>
                            <a:rPr lang="en-US" altLang="zh-CN" sz="2000" i="1">
                              <a:latin typeface="Cambria Math"/>
                              <a:ea typeface="微软雅黑" pitchFamily="34" charset="-122"/>
                            </a:rPr>
                            <m:t>exp</m:t>
                          </m:r>
                          <m:r>
                            <a:rPr lang="en-US" altLang="zh-CN" sz="2000" i="1">
                              <a:latin typeface="Cambria Math"/>
                              <a:ea typeface="微软雅黑" pitchFamily="34" charset="-122"/>
                            </a:rPr>
                            <m:t>(</m:t>
                          </m:r>
                          <m:sSub>
                            <m:sSubPr>
                              <m:ctrlPr>
                                <a:rPr lang="en-US" altLang="zh-CN" sz="2000" i="1">
                                  <a:latin typeface="Cambria Math"/>
                                  <a:ea typeface="Cambria Math" pitchFamily="18" charset="0"/>
                                </a:rPr>
                              </m:ctrlPr>
                            </m:sSubPr>
                            <m:e>
                              <m:r>
                                <m:rPr>
                                  <m:nor/>
                                </m:rPr>
                                <a:rPr lang="en-US" altLang="zh-CN" sz="2000">
                                  <a:latin typeface="Candara" pitchFamily="34" charset="0"/>
                                  <a:ea typeface="Cambria Math" pitchFamily="18" charset="0"/>
                                </a:rPr>
                                <m:t>Score</m:t>
                              </m:r>
                            </m:e>
                            <m:sub>
                              <m:r>
                                <a:rPr lang="en-US" altLang="zh-CN" sz="2000" i="1">
                                  <a:latin typeface="Cambria Math"/>
                                  <a:ea typeface="Cambria Math" pitchFamily="18" charset="0"/>
                                </a:rPr>
                                <m:t>𝑝𝑜𝑠</m:t>
                              </m:r>
                            </m:sub>
                          </m:sSub>
                          <m:d>
                            <m:dPr>
                              <m:ctrlPr>
                                <a:rPr lang="en-US" altLang="zh-CN" sz="2000" i="1">
                                  <a:latin typeface="Cambria Math"/>
                                  <a:ea typeface="Cambria Math" pitchFamily="18" charset="0"/>
                                </a:rPr>
                              </m:ctrlPr>
                            </m:dPr>
                            <m:e>
                              <m:r>
                                <a:rPr lang="en-US" altLang="zh-CN" sz="2000" b="1" i="1">
                                  <a:latin typeface="Cambria Math"/>
                                  <a:ea typeface="微软雅黑" pitchFamily="34" charset="-122"/>
                                </a:rPr>
                                <m:t>𝒙</m:t>
                              </m:r>
                              <m:r>
                                <a:rPr lang="en-US" altLang="zh-CN" sz="2000" i="1">
                                  <a:latin typeface="Cambria Math"/>
                                  <a:ea typeface="微软雅黑" pitchFamily="34" charset="-122"/>
                                </a:rPr>
                                <m:t>,</m:t>
                              </m:r>
                              <m:r>
                                <a:rPr lang="en-US" altLang="zh-CN" sz="2000" b="1" i="1">
                                  <a:latin typeface="Cambria Math"/>
                                  <a:ea typeface="微软雅黑" pitchFamily="34" charset="-122"/>
                                </a:rPr>
                                <m:t>𝒕</m:t>
                              </m:r>
                            </m:e>
                          </m:d>
                          <m:r>
                            <a:rPr lang="en-US" altLang="zh-CN" sz="2000" i="1">
                              <a:latin typeface="Cambria Math"/>
                              <a:ea typeface="微软雅黑" pitchFamily="34" charset="-122"/>
                            </a:rPr>
                            <m:t>)</m:t>
                          </m:r>
                        </m:num>
                        <m:den>
                          <m:nary>
                            <m:naryPr>
                              <m:chr m:val="∑"/>
                              <m:supHide m:val="on"/>
                              <m:ctrlPr>
                                <a:rPr lang="en-US" altLang="zh-CN" sz="2000" i="1" smtClean="0">
                                  <a:latin typeface="Cambria Math"/>
                                  <a:ea typeface="微软雅黑" pitchFamily="34" charset="-122"/>
                                </a:rPr>
                              </m:ctrlPr>
                            </m:naryPr>
                            <m:sub>
                              <m:sSup>
                                <m:sSupPr>
                                  <m:ctrlPr>
                                    <a:rPr lang="en-US" altLang="zh-CN" sz="2000" b="1" i="1" smtClean="0">
                                      <a:latin typeface="Cambria Math"/>
                                      <a:ea typeface="微软雅黑" pitchFamily="34" charset="-122"/>
                                    </a:rPr>
                                  </m:ctrlPr>
                                </m:sSupPr>
                                <m:e>
                                  <m:r>
                                    <a:rPr lang="en-US" altLang="zh-CN" sz="2000" b="1" i="1" smtClean="0">
                                      <a:latin typeface="Cambria Math"/>
                                      <a:ea typeface="微软雅黑" pitchFamily="34" charset="-122"/>
                                    </a:rPr>
                                    <m:t>𝒕</m:t>
                                  </m:r>
                                </m:e>
                                <m:sup>
                                  <m:r>
                                    <a:rPr lang="en-US" altLang="zh-CN" sz="2000" b="1" i="1" smtClean="0">
                                      <a:latin typeface="Cambria Math"/>
                                      <a:ea typeface="微软雅黑" pitchFamily="34" charset="-122"/>
                                    </a:rPr>
                                    <m:t>′</m:t>
                                  </m:r>
                                </m:sup>
                              </m:sSup>
                            </m:sub>
                            <m:sup/>
                            <m:e>
                              <m:r>
                                <m:rPr>
                                  <m:sty m:val="p"/>
                                </m:rPr>
                                <a:rPr lang="en-US" altLang="zh-CN" sz="2000" i="1">
                                  <a:latin typeface="Cambria Math"/>
                                  <a:ea typeface="微软雅黑" pitchFamily="34" charset="-122"/>
                                </a:rPr>
                                <m:t>exp</m:t>
                              </m:r>
                              <m:r>
                                <a:rPr lang="en-US" altLang="zh-CN" sz="2000" i="1">
                                  <a:latin typeface="Cambria Math"/>
                                  <a:ea typeface="微软雅黑" pitchFamily="34" charset="-122"/>
                                </a:rPr>
                                <m:t>(</m:t>
                              </m:r>
                              <m:sSub>
                                <m:sSubPr>
                                  <m:ctrlPr>
                                    <a:rPr lang="en-US" altLang="zh-CN" sz="2000" i="1">
                                      <a:latin typeface="Cambria Math"/>
                                      <a:ea typeface="Cambria Math" pitchFamily="18" charset="0"/>
                                    </a:rPr>
                                  </m:ctrlPr>
                                </m:sSubPr>
                                <m:e>
                                  <m:r>
                                    <m:rPr>
                                      <m:nor/>
                                    </m:rPr>
                                    <a:rPr lang="en-US" altLang="zh-CN" sz="2000">
                                      <a:latin typeface="Candara" pitchFamily="34" charset="0"/>
                                      <a:ea typeface="Cambria Math" pitchFamily="18" charset="0"/>
                                    </a:rPr>
                                    <m:t>Score</m:t>
                                  </m:r>
                                </m:e>
                                <m:sub>
                                  <m:r>
                                    <a:rPr lang="en-US" altLang="zh-CN" sz="2000" i="1">
                                      <a:latin typeface="Cambria Math"/>
                                      <a:ea typeface="Cambria Math" pitchFamily="18" charset="0"/>
                                    </a:rPr>
                                    <m:t>𝑝𝑜𝑠</m:t>
                                  </m:r>
                                </m:sub>
                              </m:sSub>
                              <m:d>
                                <m:dPr>
                                  <m:ctrlPr>
                                    <a:rPr lang="en-US" altLang="zh-CN" sz="2000" i="1">
                                      <a:latin typeface="Cambria Math"/>
                                      <a:ea typeface="Cambria Math" pitchFamily="18" charset="0"/>
                                    </a:rPr>
                                  </m:ctrlPr>
                                </m:dPr>
                                <m:e>
                                  <m:r>
                                    <a:rPr lang="en-US" altLang="zh-CN" sz="2000" b="1" i="1">
                                      <a:latin typeface="Cambria Math"/>
                                      <a:ea typeface="微软雅黑" pitchFamily="34" charset="-122"/>
                                    </a:rPr>
                                    <m:t>𝒙</m:t>
                                  </m:r>
                                  <m:r>
                                    <a:rPr lang="en-US" altLang="zh-CN" sz="2000" i="1">
                                      <a:latin typeface="Cambria Math"/>
                                      <a:ea typeface="微软雅黑" pitchFamily="34" charset="-122"/>
                                    </a:rPr>
                                    <m:t>,</m:t>
                                  </m:r>
                                  <m:sSup>
                                    <m:sSupPr>
                                      <m:ctrlPr>
                                        <a:rPr lang="en-US" altLang="zh-CN" sz="2000" b="1" i="1">
                                          <a:latin typeface="Cambria Math"/>
                                          <a:ea typeface="微软雅黑" pitchFamily="34" charset="-122"/>
                                        </a:rPr>
                                      </m:ctrlPr>
                                    </m:sSupPr>
                                    <m:e>
                                      <m:r>
                                        <a:rPr lang="en-US" altLang="zh-CN" sz="2000" b="1" i="1">
                                          <a:latin typeface="Cambria Math"/>
                                          <a:ea typeface="微软雅黑" pitchFamily="34" charset="-122"/>
                                        </a:rPr>
                                        <m:t>𝒕</m:t>
                                      </m:r>
                                    </m:e>
                                    <m:sup>
                                      <m:r>
                                        <a:rPr lang="en-US" altLang="zh-CN" sz="2000" b="1" i="1">
                                          <a:latin typeface="Cambria Math"/>
                                          <a:ea typeface="微软雅黑" pitchFamily="34" charset="-122"/>
                                        </a:rPr>
                                        <m:t>′</m:t>
                                      </m:r>
                                    </m:sup>
                                  </m:sSup>
                                </m:e>
                              </m:d>
                              <m:r>
                                <a:rPr lang="en-US" altLang="zh-CN" sz="2000" i="1">
                                  <a:latin typeface="Cambria Math"/>
                                  <a:ea typeface="微软雅黑" pitchFamily="34" charset="-122"/>
                                </a:rPr>
                                <m:t>)</m:t>
                              </m:r>
                            </m:e>
                          </m:nary>
                        </m:den>
                      </m:f>
                    </m:oMath>
                  </m:oMathPara>
                </a14:m>
                <a:endParaRPr lang="zh-CN" altLang="en-US" sz="2000" dirty="0"/>
              </a:p>
            </p:txBody>
          </p:sp>
        </mc:Choice>
        <mc:Fallback>
          <p:sp>
            <p:nvSpPr>
              <p:cNvPr id="3" name="矩形 2"/>
              <p:cNvSpPr>
                <a:spLocks noRot="1" noChangeAspect="1" noMove="1" noResize="1" noEditPoints="1" noAdjustHandles="1" noChangeArrowheads="1" noChangeShapeType="1" noTextEdit="1"/>
              </p:cNvSpPr>
              <p:nvPr/>
            </p:nvSpPr>
            <p:spPr>
              <a:xfrm>
                <a:off x="4499992" y="2357677"/>
                <a:ext cx="3852208" cy="783291"/>
              </a:xfrm>
              <a:prstGeom prst="rect">
                <a:avLst/>
              </a:prstGeom>
              <a:blipFill rotWithShape="1">
                <a:blip r:embed="rId2"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 name="TextBox 3"/>
              <p:cNvSpPr txBox="1"/>
              <p:nvPr/>
            </p:nvSpPr>
            <p:spPr>
              <a:xfrm>
                <a:off x="395536" y="2596842"/>
                <a:ext cx="4104456" cy="400110"/>
              </a:xfrm>
              <a:prstGeom prst="rect">
                <a:avLst/>
              </a:prstGeom>
              <a:noFill/>
            </p:spPr>
            <p:txBody>
              <a:bodyPr wrap="square" rtlCol="0">
                <a:spAutoFit/>
              </a:bodyPr>
              <a:lstStyle/>
              <a:p>
                <a:r>
                  <a:rPr lang="zh-CN" altLang="en-US" sz="2000" dirty="0" smtClean="0">
                    <a:latin typeface="微软雅黑" pitchFamily="34" charset="-122"/>
                    <a:ea typeface="微软雅黑" pitchFamily="34" charset="-122"/>
                  </a:rPr>
                  <a:t>给定句子</a:t>
                </a:r>
                <a14:m>
                  <m:oMath xmlns:m="http://schemas.openxmlformats.org/officeDocument/2006/math">
                    <m:r>
                      <a:rPr lang="en-US" altLang="zh-CN" sz="2000" b="1" i="1">
                        <a:latin typeface="Cambria Math"/>
                        <a:ea typeface="微软雅黑" pitchFamily="34" charset="-122"/>
                      </a:rPr>
                      <m:t>𝒙</m:t>
                    </m:r>
                  </m:oMath>
                </a14:m>
                <a:r>
                  <a:rPr lang="zh-CN" altLang="en-US" sz="2000" dirty="0" smtClean="0">
                    <a:latin typeface="微软雅黑" pitchFamily="34" charset="-122"/>
                    <a:ea typeface="微软雅黑" pitchFamily="34" charset="-122"/>
                  </a:rPr>
                  <a:t>，词性序列</a:t>
                </a:r>
                <a14:m>
                  <m:oMath xmlns:m="http://schemas.openxmlformats.org/officeDocument/2006/math">
                    <m:r>
                      <a:rPr lang="en-US" altLang="zh-CN" sz="2000" b="1" i="1" smtClean="0">
                        <a:latin typeface="Cambria Math"/>
                        <a:ea typeface="微软雅黑" pitchFamily="34" charset="-122"/>
                      </a:rPr>
                      <m:t>𝒕</m:t>
                    </m:r>
                  </m:oMath>
                </a14:m>
                <a:r>
                  <a:rPr lang="zh-CN" altLang="en-US" sz="2000" dirty="0" smtClean="0">
                    <a:latin typeface="微软雅黑" pitchFamily="34" charset="-122"/>
                    <a:ea typeface="微软雅黑" pitchFamily="34" charset="-122"/>
                  </a:rPr>
                  <a:t>的概率为：</a:t>
                </a:r>
                <a:endParaRPr lang="zh-CN" altLang="en-US" sz="2000" dirty="0">
                  <a:latin typeface="微软雅黑" pitchFamily="34" charset="-122"/>
                  <a:ea typeface="微软雅黑" pitchFamily="34" charset="-122"/>
                </a:endParaRPr>
              </a:p>
            </p:txBody>
          </p:sp>
        </mc:Choice>
        <mc:Fallback>
          <p:sp>
            <p:nvSpPr>
              <p:cNvPr id="4" name="TextBox 3"/>
              <p:cNvSpPr txBox="1">
                <a:spLocks noRot="1" noChangeAspect="1" noMove="1" noResize="1" noEditPoints="1" noAdjustHandles="1" noChangeArrowheads="1" noChangeShapeType="1" noTextEdit="1"/>
              </p:cNvSpPr>
              <p:nvPr/>
            </p:nvSpPr>
            <p:spPr>
              <a:xfrm>
                <a:off x="395536" y="2596842"/>
                <a:ext cx="4104456" cy="400110"/>
              </a:xfrm>
              <a:prstGeom prst="rect">
                <a:avLst/>
              </a:prstGeom>
              <a:blipFill rotWithShape="1">
                <a:blip r:embed="rId3" cstate="print"/>
                <a:stretch>
                  <a:fillRect l="-1634" t="-7576" b="-2575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0" name="TextBox 9"/>
              <p:cNvSpPr txBox="1"/>
              <p:nvPr/>
            </p:nvSpPr>
            <p:spPr>
              <a:xfrm>
                <a:off x="395536" y="3316922"/>
                <a:ext cx="3240360" cy="400110"/>
              </a:xfrm>
              <a:prstGeom prst="rect">
                <a:avLst/>
              </a:prstGeom>
              <a:noFill/>
            </p:spPr>
            <p:txBody>
              <a:bodyPr wrap="square" rtlCol="0">
                <a:spAutoFit/>
              </a:bodyPr>
              <a:lstStyle/>
              <a:p>
                <a14:m>
                  <m:oMath xmlns:m="http://schemas.openxmlformats.org/officeDocument/2006/math">
                    <m:sSub>
                      <m:sSubPr>
                        <m:ctrlPr>
                          <a:rPr lang="en-US" altLang="zh-CN" sz="2000" i="1" smtClean="0">
                            <a:latin typeface="Cambria Math"/>
                            <a:ea typeface="微软雅黑" pitchFamily="34" charset="-122"/>
                          </a:rPr>
                        </m:ctrlPr>
                      </m:sSubPr>
                      <m:e>
                        <m:r>
                          <a:rPr lang="en-US" altLang="zh-CN" sz="2000" b="0" i="1" smtClean="0">
                            <a:latin typeface="Cambria Math"/>
                            <a:ea typeface="微软雅黑" pitchFamily="34" charset="-122"/>
                          </a:rPr>
                          <m:t>𝑤</m:t>
                        </m:r>
                      </m:e>
                      <m:sub>
                        <m:r>
                          <a:rPr lang="en-US" altLang="zh-CN" sz="2000" i="1">
                            <a:latin typeface="Cambria Math"/>
                            <a:ea typeface="微软雅黑" pitchFamily="34" charset="-122"/>
                          </a:rPr>
                          <m:t>𝑖</m:t>
                        </m:r>
                      </m:sub>
                    </m:sSub>
                  </m:oMath>
                </a14:m>
                <a:r>
                  <a:rPr lang="zh-CN" altLang="en-US" sz="2000" dirty="0" smtClean="0">
                    <a:latin typeface="微软雅黑" pitchFamily="34" charset="-122"/>
                    <a:ea typeface="微软雅黑" pitchFamily="34" charset="-122"/>
                  </a:rPr>
                  <a:t>的词性为</a:t>
                </a:r>
                <a14:m>
                  <m:oMath xmlns:m="http://schemas.openxmlformats.org/officeDocument/2006/math">
                    <m:r>
                      <a:rPr lang="en-US" altLang="zh-CN" sz="2000" b="0" i="1" smtClean="0">
                        <a:latin typeface="Cambria Math"/>
                        <a:ea typeface="微软雅黑" pitchFamily="34" charset="-122"/>
                      </a:rPr>
                      <m:t>𝑡</m:t>
                    </m:r>
                  </m:oMath>
                </a14:m>
                <a:r>
                  <a:rPr lang="zh-CN" altLang="en-US" sz="2000" dirty="0" smtClean="0">
                    <a:latin typeface="微软雅黑" pitchFamily="34" charset="-122"/>
                    <a:ea typeface="微软雅黑" pitchFamily="34" charset="-122"/>
                  </a:rPr>
                  <a:t>的边缘概率为：</a:t>
                </a:r>
                <a:endParaRPr lang="zh-CN" altLang="en-US" sz="2000" dirty="0">
                  <a:latin typeface="微软雅黑" pitchFamily="34" charset="-122"/>
                  <a:ea typeface="微软雅黑" pitchFamily="34" charset="-122"/>
                </a:endParaRPr>
              </a:p>
            </p:txBody>
          </p:sp>
        </mc:Choice>
        <mc:Fallback>
          <p:sp>
            <p:nvSpPr>
              <p:cNvPr id="10" name="TextBox 9"/>
              <p:cNvSpPr txBox="1">
                <a:spLocks noRot="1" noChangeAspect="1" noMove="1" noResize="1" noEditPoints="1" noAdjustHandles="1" noChangeArrowheads="1" noChangeShapeType="1" noTextEdit="1"/>
              </p:cNvSpPr>
              <p:nvPr/>
            </p:nvSpPr>
            <p:spPr>
              <a:xfrm>
                <a:off x="395536" y="3316922"/>
                <a:ext cx="3240360" cy="400110"/>
              </a:xfrm>
              <a:prstGeom prst="rect">
                <a:avLst/>
              </a:prstGeom>
              <a:blipFill rotWithShape="1">
                <a:blip r:embed="rId4" cstate="print"/>
                <a:stretch>
                  <a:fillRect t="-7576" r="-9605" b="-2575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5" name="矩形 4"/>
              <p:cNvSpPr/>
              <p:nvPr/>
            </p:nvSpPr>
            <p:spPr>
              <a:xfrm>
                <a:off x="4499992" y="3140968"/>
                <a:ext cx="3219762" cy="87331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en-US" altLang="zh-CN" sz="2000" smtClean="0">
                          <a:latin typeface="Cambria Math"/>
                          <a:ea typeface="Cambria Math" pitchFamily="18" charset="0"/>
                        </a:rPr>
                        <m:t>P</m:t>
                      </m:r>
                      <m:r>
                        <m:rPr>
                          <m:nor/>
                        </m:rPr>
                        <a:rPr lang="en-US" altLang="zh-CN" sz="2000" smtClean="0">
                          <a:latin typeface="Cambria Math"/>
                          <a:ea typeface="Cambria Math" pitchFamily="18" charset="0"/>
                        </a:rPr>
                        <m:t>(</m:t>
                      </m:r>
                      <m:sSub>
                        <m:sSubPr>
                          <m:ctrlPr>
                            <a:rPr lang="en-US" altLang="zh-CN" sz="2000" i="1">
                              <a:latin typeface="Cambria Math"/>
                              <a:ea typeface="微软雅黑" pitchFamily="34" charset="-122"/>
                            </a:rPr>
                          </m:ctrlPr>
                        </m:sSubPr>
                        <m:e>
                          <m:r>
                            <a:rPr lang="en-US" altLang="zh-CN" sz="2000" i="1">
                              <a:latin typeface="Cambria Math"/>
                              <a:ea typeface="微软雅黑" pitchFamily="34" charset="-122"/>
                            </a:rPr>
                            <m:t>𝑡</m:t>
                          </m:r>
                        </m:e>
                        <m:sub>
                          <m:r>
                            <a:rPr lang="en-US" altLang="zh-CN" sz="2000" i="1">
                              <a:latin typeface="Cambria Math"/>
                              <a:ea typeface="微软雅黑" pitchFamily="34" charset="-122"/>
                            </a:rPr>
                            <m:t>𝑖</m:t>
                          </m:r>
                        </m:sub>
                      </m:sSub>
                      <m:r>
                        <a:rPr lang="en-US" altLang="zh-CN" sz="2000" b="1" i="1" smtClean="0">
                          <a:latin typeface="Cambria Math"/>
                          <a:ea typeface="微软雅黑" pitchFamily="34" charset="-122"/>
                        </a:rPr>
                        <m:t>=</m:t>
                      </m:r>
                      <m:r>
                        <a:rPr lang="en-US" altLang="zh-CN" sz="2000" b="0" i="1" smtClean="0">
                          <a:latin typeface="Cambria Math"/>
                          <a:ea typeface="微软雅黑" pitchFamily="34" charset="-122"/>
                        </a:rPr>
                        <m:t>𝑡</m:t>
                      </m:r>
                      <m:r>
                        <m:rPr>
                          <m:nor/>
                        </m:rPr>
                        <a:rPr lang="en-US" altLang="zh-CN" sz="2000">
                          <a:latin typeface="Cambria Math"/>
                          <a:ea typeface="微软雅黑" pitchFamily="34" charset="-122"/>
                        </a:rPr>
                        <m:t>|</m:t>
                      </m:r>
                      <m:r>
                        <a:rPr lang="en-US" altLang="zh-CN" sz="2000" b="1" i="1">
                          <a:latin typeface="Cambria Math"/>
                          <a:ea typeface="微软雅黑" pitchFamily="34" charset="-122"/>
                        </a:rPr>
                        <m:t>𝒙</m:t>
                      </m:r>
                      <m:r>
                        <m:rPr>
                          <m:nor/>
                        </m:rPr>
                        <a:rPr lang="en-US" altLang="zh-CN" sz="2000">
                          <a:latin typeface="Cambria Math"/>
                          <a:ea typeface="微软雅黑" pitchFamily="34" charset="-122"/>
                        </a:rPr>
                        <m:t>)</m:t>
                      </m:r>
                      <m:r>
                        <a:rPr lang="en-US" altLang="zh-CN" sz="2000" i="1">
                          <a:latin typeface="Cambria Math"/>
                          <a:ea typeface="微软雅黑" pitchFamily="34" charset="-122"/>
                        </a:rPr>
                        <m:t>=</m:t>
                      </m:r>
                      <m:nary>
                        <m:naryPr>
                          <m:chr m:val="∑"/>
                          <m:supHide m:val="on"/>
                          <m:ctrlPr>
                            <a:rPr lang="en-US" altLang="zh-CN" sz="2000" i="1" smtClean="0">
                              <a:latin typeface="Cambria Math"/>
                              <a:ea typeface="微软雅黑" pitchFamily="34" charset="-122"/>
                            </a:rPr>
                          </m:ctrlPr>
                        </m:naryPr>
                        <m:sub>
                          <m:r>
                            <m:rPr>
                              <m:brk m:alnAt="7"/>
                            </m:rPr>
                            <a:rPr lang="en-US" altLang="zh-CN" sz="2000" b="1" i="1" smtClean="0">
                              <a:latin typeface="Cambria Math"/>
                              <a:ea typeface="微软雅黑" pitchFamily="34" charset="-122"/>
                            </a:rPr>
                            <m:t>𝒕</m:t>
                          </m:r>
                          <m:r>
                            <m:rPr>
                              <m:brk m:alnAt="7"/>
                            </m:rPr>
                            <a:rPr lang="en-US" altLang="zh-CN" sz="2000" b="0" i="1" smtClean="0">
                              <a:latin typeface="Cambria Math"/>
                              <a:ea typeface="微软雅黑" pitchFamily="34" charset="-122"/>
                            </a:rPr>
                            <m:t>:</m:t>
                          </m:r>
                          <m:r>
                            <m:rPr>
                              <m:brk m:alnAt="7"/>
                            </m:rPr>
                            <a:rPr lang="en-US" altLang="zh-CN" sz="2000" b="1" i="1" smtClean="0">
                              <a:latin typeface="Cambria Math"/>
                              <a:ea typeface="微软雅黑" pitchFamily="34" charset="-122"/>
                            </a:rPr>
                            <m:t>𝒕</m:t>
                          </m:r>
                          <m:d>
                            <m:dPr>
                              <m:begChr m:val="["/>
                              <m:endChr m:val="]"/>
                              <m:ctrlPr>
                                <a:rPr lang="en-US" altLang="zh-CN" sz="2000" b="0" i="1" smtClean="0">
                                  <a:latin typeface="Cambria Math"/>
                                  <a:ea typeface="微软雅黑" pitchFamily="34" charset="-122"/>
                                </a:rPr>
                              </m:ctrlPr>
                            </m:dPr>
                            <m:e>
                              <m:r>
                                <m:rPr>
                                  <m:brk m:alnAt="7"/>
                                </m:rPr>
                                <a:rPr lang="en-US" altLang="zh-CN" sz="2000" b="0" i="1" smtClean="0">
                                  <a:latin typeface="Cambria Math"/>
                                  <a:ea typeface="微软雅黑" pitchFamily="34" charset="-122"/>
                                </a:rPr>
                                <m:t>𝑖</m:t>
                              </m:r>
                            </m:e>
                          </m:d>
                          <m:r>
                            <m:rPr>
                              <m:brk m:alnAt="7"/>
                            </m:rP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𝑡</m:t>
                          </m:r>
                        </m:sub>
                        <m:sup/>
                        <m:e>
                          <m:r>
                            <m:rPr>
                              <m:nor/>
                            </m:rPr>
                            <a:rPr lang="en-US" altLang="zh-CN" sz="2000">
                              <a:latin typeface="Cambria Math"/>
                              <a:ea typeface="Cambria Math" pitchFamily="18" charset="0"/>
                            </a:rPr>
                            <m:t>P</m:t>
                          </m:r>
                          <m:r>
                            <m:rPr>
                              <m:nor/>
                            </m:rPr>
                            <a:rPr lang="en-US" altLang="zh-CN" sz="2000">
                              <a:latin typeface="Cambria Math"/>
                              <a:ea typeface="Cambria Math" pitchFamily="18" charset="0"/>
                            </a:rPr>
                            <m:t>(</m:t>
                          </m:r>
                          <m:r>
                            <a:rPr lang="en-US" altLang="zh-CN" sz="2000" b="1" i="1">
                              <a:latin typeface="Cambria Math"/>
                              <a:ea typeface="微软雅黑" pitchFamily="34" charset="-122"/>
                            </a:rPr>
                            <m:t>𝒕</m:t>
                          </m:r>
                          <m:r>
                            <m:rPr>
                              <m:nor/>
                            </m:rPr>
                            <a:rPr lang="en-US" altLang="zh-CN" sz="2000">
                              <a:latin typeface="Cambria Math"/>
                              <a:ea typeface="微软雅黑" pitchFamily="34" charset="-122"/>
                            </a:rPr>
                            <m:t>|</m:t>
                          </m:r>
                          <m:r>
                            <a:rPr lang="en-US" altLang="zh-CN" sz="2000" b="1" i="1">
                              <a:latin typeface="Cambria Math"/>
                              <a:ea typeface="微软雅黑" pitchFamily="34" charset="-122"/>
                            </a:rPr>
                            <m:t>𝒙</m:t>
                          </m:r>
                          <m:r>
                            <m:rPr>
                              <m:nor/>
                            </m:rPr>
                            <a:rPr lang="en-US" altLang="zh-CN" sz="2000">
                              <a:latin typeface="Cambria Math"/>
                              <a:ea typeface="微软雅黑" pitchFamily="34" charset="-122"/>
                            </a:rPr>
                            <m:t>)</m:t>
                          </m:r>
                        </m:e>
                      </m:nary>
                    </m:oMath>
                  </m:oMathPara>
                </a14:m>
                <a:endParaRPr lang="zh-CN" altLang="en-US" sz="2000" dirty="0"/>
              </a:p>
            </p:txBody>
          </p:sp>
        </mc:Choice>
        <mc:Fallback>
          <p:sp>
            <p:nvSpPr>
              <p:cNvPr id="5" name="矩形 4"/>
              <p:cNvSpPr>
                <a:spLocks noRot="1" noChangeAspect="1" noMove="1" noResize="1" noEditPoints="1" noAdjustHandles="1" noChangeArrowheads="1" noChangeShapeType="1" noTextEdit="1"/>
              </p:cNvSpPr>
              <p:nvPr/>
            </p:nvSpPr>
            <p:spPr>
              <a:xfrm>
                <a:off x="4499992" y="3140968"/>
                <a:ext cx="3219762" cy="873316"/>
              </a:xfrm>
              <a:prstGeom prst="rect">
                <a:avLst/>
              </a:prstGeom>
              <a:blipFill rotWithShape="1">
                <a:blip r:embed="rId5"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2" name="TextBox 11"/>
              <p:cNvSpPr txBox="1"/>
              <p:nvPr/>
            </p:nvSpPr>
            <p:spPr>
              <a:xfrm>
                <a:off x="395536" y="4109010"/>
                <a:ext cx="3240360" cy="400110"/>
              </a:xfrm>
              <a:prstGeom prst="rect">
                <a:avLst/>
              </a:prstGeom>
              <a:noFill/>
            </p:spPr>
            <p:txBody>
              <a:bodyPr wrap="square" rtlCol="0">
                <a:spAutoFit/>
              </a:bodyPr>
              <a:lstStyle/>
              <a:p>
                <a14:m>
                  <m:oMath xmlns:m="http://schemas.openxmlformats.org/officeDocument/2006/math">
                    <m:sSub>
                      <m:sSubPr>
                        <m:ctrlPr>
                          <a:rPr lang="en-US" altLang="zh-CN" sz="2000" i="1" smtClean="0">
                            <a:latin typeface="Cambria Math"/>
                            <a:ea typeface="微软雅黑" pitchFamily="34" charset="-122"/>
                          </a:rPr>
                        </m:ctrlPr>
                      </m:sSubPr>
                      <m:e>
                        <m:r>
                          <a:rPr lang="en-US" altLang="zh-CN" sz="2000" b="0" i="1" smtClean="0">
                            <a:latin typeface="Cambria Math"/>
                            <a:ea typeface="微软雅黑" pitchFamily="34" charset="-122"/>
                          </a:rPr>
                          <m:t>𝑤</m:t>
                        </m:r>
                      </m:e>
                      <m:sub>
                        <m:r>
                          <a:rPr lang="en-US" altLang="zh-CN" sz="2000" i="1">
                            <a:latin typeface="Cambria Math"/>
                            <a:ea typeface="微软雅黑" pitchFamily="34" charset="-122"/>
                          </a:rPr>
                          <m:t>𝑖</m:t>
                        </m:r>
                      </m:sub>
                    </m:sSub>
                  </m:oMath>
                </a14:m>
                <a:r>
                  <a:rPr lang="zh-CN" altLang="en-US" sz="2000" dirty="0" smtClean="0">
                    <a:latin typeface="微软雅黑" pitchFamily="34" charset="-122"/>
                    <a:ea typeface="微软雅黑" pitchFamily="34" charset="-122"/>
                  </a:rPr>
                  <a:t>对应的最大边缘概率为：</a:t>
                </a:r>
                <a:endParaRPr lang="zh-CN" altLang="en-US" sz="2000" dirty="0">
                  <a:latin typeface="微软雅黑" pitchFamily="34" charset="-122"/>
                  <a:ea typeface="微软雅黑" pitchFamily="34" charset="-122"/>
                </a:endParaRPr>
              </a:p>
            </p:txBody>
          </p:sp>
        </mc:Choice>
        <mc:Fallback>
          <p:sp>
            <p:nvSpPr>
              <p:cNvPr id="12" name="TextBox 11"/>
              <p:cNvSpPr txBox="1">
                <a:spLocks noRot="1" noChangeAspect="1" noMove="1" noResize="1" noEditPoints="1" noAdjustHandles="1" noChangeArrowheads="1" noChangeShapeType="1" noTextEdit="1"/>
              </p:cNvSpPr>
              <p:nvPr/>
            </p:nvSpPr>
            <p:spPr>
              <a:xfrm>
                <a:off x="395536" y="4109010"/>
                <a:ext cx="3240360" cy="400110"/>
              </a:xfrm>
              <a:prstGeom prst="rect">
                <a:avLst/>
              </a:prstGeom>
              <a:blipFill rotWithShape="1">
                <a:blip r:embed="rId6" cstate="print"/>
                <a:stretch>
                  <a:fillRect t="-7576" r="-1883" b="-2575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3" name="矩形 12"/>
              <p:cNvSpPr/>
              <p:nvPr/>
            </p:nvSpPr>
            <p:spPr>
              <a:xfrm>
                <a:off x="4556771" y="4086121"/>
                <a:ext cx="3439339" cy="4950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a:ea typeface="Cambria Math" pitchFamily="18" charset="0"/>
                            </a:rPr>
                          </m:ctrlPr>
                        </m:sSubPr>
                        <m:e>
                          <m:r>
                            <m:rPr>
                              <m:nor/>
                            </m:rPr>
                            <a:rPr lang="en-US" altLang="zh-CN" sz="2000" b="0" i="0" smtClean="0">
                              <a:latin typeface="Candara" pitchFamily="34" charset="0"/>
                              <a:ea typeface="Cambria Math" pitchFamily="18" charset="0"/>
                            </a:rPr>
                            <m:t>ptmax</m:t>
                          </m:r>
                        </m:e>
                        <m:sub>
                          <m:r>
                            <a:rPr lang="en-US" altLang="zh-CN" sz="2000" b="0" i="1" smtClean="0">
                              <a:latin typeface="Cambria Math"/>
                              <a:ea typeface="Cambria Math" pitchFamily="18" charset="0"/>
                            </a:rPr>
                            <m:t>𝑖</m:t>
                          </m:r>
                        </m:sub>
                      </m:sSub>
                      <m:r>
                        <m:rPr>
                          <m:nor/>
                        </m:rPr>
                        <a:rPr lang="en-US" altLang="zh-CN" sz="2000" smtClean="0">
                          <a:latin typeface="Cambria Math"/>
                          <a:ea typeface="Cambria Math" pitchFamily="18" charset="0"/>
                        </a:rPr>
                        <m:t>(</m:t>
                      </m:r>
                      <m:r>
                        <a:rPr lang="en-US" altLang="zh-CN" sz="2000" b="1" i="1">
                          <a:latin typeface="Cambria Math"/>
                          <a:ea typeface="微软雅黑" pitchFamily="34" charset="-122"/>
                        </a:rPr>
                        <m:t>𝒙</m:t>
                      </m:r>
                      <m:r>
                        <m:rPr>
                          <m:nor/>
                        </m:rPr>
                        <a:rPr lang="en-US" altLang="zh-CN" sz="2000">
                          <a:latin typeface="Cambria Math"/>
                          <a:ea typeface="微软雅黑" pitchFamily="34" charset="-122"/>
                        </a:rPr>
                        <m:t>)</m:t>
                      </m:r>
                      <m:r>
                        <a:rPr lang="en-US" altLang="zh-CN" sz="2000" i="1">
                          <a:latin typeface="Cambria Math"/>
                          <a:ea typeface="微软雅黑" pitchFamily="34" charset="-122"/>
                        </a:rPr>
                        <m:t>=</m:t>
                      </m:r>
                      <m:func>
                        <m:funcPr>
                          <m:ctrlPr>
                            <a:rPr lang="en-US" altLang="zh-CN" sz="2000" i="1" smtClean="0">
                              <a:latin typeface="Cambria Math"/>
                              <a:ea typeface="微软雅黑" pitchFamily="34" charset="-122"/>
                            </a:rPr>
                          </m:ctrlPr>
                        </m:funcPr>
                        <m:fName>
                          <m:limLow>
                            <m:limLowPr>
                              <m:ctrlPr>
                                <a:rPr lang="en-US" altLang="zh-CN" sz="2000" i="1" smtClean="0">
                                  <a:latin typeface="Cambria Math"/>
                                  <a:ea typeface="微软雅黑" pitchFamily="34" charset="-122"/>
                                </a:rPr>
                              </m:ctrlPr>
                            </m:limLowPr>
                            <m:e>
                              <m:r>
                                <m:rPr>
                                  <m:sty m:val="p"/>
                                </m:rPr>
                                <a:rPr lang="en-US" altLang="zh-CN" sz="2000" i="0" smtClean="0">
                                  <a:latin typeface="Cambria Math"/>
                                  <a:ea typeface="微软雅黑" pitchFamily="34" charset="-122"/>
                                </a:rPr>
                                <m:t>max</m:t>
                              </m:r>
                            </m:e>
                            <m:lim>
                              <m:r>
                                <a:rPr lang="en-US" altLang="zh-CN" sz="2000" b="0" i="1" smtClean="0">
                                  <a:latin typeface="Cambria Math"/>
                                  <a:ea typeface="微软雅黑" pitchFamily="34" charset="-122"/>
                                </a:rPr>
                                <m:t>𝑡</m:t>
                              </m:r>
                              <m:r>
                                <a:rPr lang="en-US" altLang="zh-CN" sz="2000" b="0" i="1" smtClean="0">
                                  <a:latin typeface="Cambria Math"/>
                                  <a:ea typeface="Cambria Math"/>
                                </a:rPr>
                                <m:t>∈</m:t>
                              </m:r>
                              <m:r>
                                <a:rPr lang="en-US" altLang="zh-CN" sz="2000" b="0" i="1" smtClean="0">
                                  <a:latin typeface="Cambria Math"/>
                                  <a:ea typeface="Cambria Math"/>
                                </a:rPr>
                                <m:t>𝑇</m:t>
                              </m:r>
                            </m:lim>
                          </m:limLow>
                        </m:fName>
                        <m:e>
                          <m:r>
                            <m:rPr>
                              <m:nor/>
                            </m:rPr>
                            <a:rPr lang="en-US" altLang="zh-CN" sz="2000">
                              <a:latin typeface="Cambria Math"/>
                              <a:ea typeface="Cambria Math" pitchFamily="18" charset="0"/>
                            </a:rPr>
                            <m:t>P</m:t>
                          </m:r>
                          <m:r>
                            <m:rPr>
                              <m:nor/>
                            </m:rPr>
                            <a:rPr lang="en-US" altLang="zh-CN" sz="2000">
                              <a:latin typeface="Cambria Math"/>
                              <a:ea typeface="Cambria Math" pitchFamily="18" charset="0"/>
                            </a:rPr>
                            <m:t>(</m:t>
                          </m:r>
                          <m:sSub>
                            <m:sSubPr>
                              <m:ctrlPr>
                                <a:rPr lang="en-US" altLang="zh-CN" sz="2000" i="1">
                                  <a:latin typeface="Cambria Math"/>
                                  <a:ea typeface="微软雅黑" pitchFamily="34" charset="-122"/>
                                </a:rPr>
                              </m:ctrlPr>
                            </m:sSubPr>
                            <m:e>
                              <m:r>
                                <a:rPr lang="en-US" altLang="zh-CN" sz="2000" i="1">
                                  <a:latin typeface="Cambria Math"/>
                                  <a:ea typeface="微软雅黑" pitchFamily="34" charset="-122"/>
                                </a:rPr>
                                <m:t>𝑡</m:t>
                              </m:r>
                            </m:e>
                            <m:sub>
                              <m:r>
                                <a:rPr lang="en-US" altLang="zh-CN" sz="2000" i="1">
                                  <a:latin typeface="Cambria Math"/>
                                  <a:ea typeface="微软雅黑" pitchFamily="34" charset="-122"/>
                                </a:rPr>
                                <m:t>𝑖</m:t>
                              </m:r>
                            </m:sub>
                          </m:sSub>
                          <m:r>
                            <a:rPr lang="en-US" altLang="zh-CN" sz="2000" b="1" i="1">
                              <a:latin typeface="Cambria Math"/>
                              <a:ea typeface="微软雅黑" pitchFamily="34" charset="-122"/>
                            </a:rPr>
                            <m:t>=</m:t>
                          </m:r>
                          <m:r>
                            <a:rPr lang="en-US" altLang="zh-CN" sz="2000" i="1">
                              <a:latin typeface="Cambria Math"/>
                              <a:ea typeface="微软雅黑" pitchFamily="34" charset="-122"/>
                            </a:rPr>
                            <m:t>𝑡</m:t>
                          </m:r>
                          <m:r>
                            <m:rPr>
                              <m:nor/>
                            </m:rPr>
                            <a:rPr lang="en-US" altLang="zh-CN" sz="2000">
                              <a:latin typeface="Cambria Math"/>
                              <a:ea typeface="微软雅黑" pitchFamily="34" charset="-122"/>
                            </a:rPr>
                            <m:t>|</m:t>
                          </m:r>
                          <m:r>
                            <a:rPr lang="en-US" altLang="zh-CN" sz="2000" b="1" i="1">
                              <a:latin typeface="Cambria Math"/>
                              <a:ea typeface="微软雅黑" pitchFamily="34" charset="-122"/>
                            </a:rPr>
                            <m:t>𝒙</m:t>
                          </m:r>
                          <m:r>
                            <m:rPr>
                              <m:nor/>
                            </m:rPr>
                            <a:rPr lang="en-US" altLang="zh-CN" sz="2000">
                              <a:latin typeface="Cambria Math"/>
                              <a:ea typeface="微软雅黑" pitchFamily="34" charset="-122"/>
                            </a:rPr>
                            <m:t>)</m:t>
                          </m:r>
                        </m:e>
                      </m:func>
                    </m:oMath>
                  </m:oMathPara>
                </a14:m>
                <a:endParaRPr lang="zh-CN" altLang="en-US" sz="2000" dirty="0"/>
              </a:p>
            </p:txBody>
          </p:sp>
        </mc:Choice>
        <mc:Fallback>
          <p:sp>
            <p:nvSpPr>
              <p:cNvPr id="13" name="矩形 12"/>
              <p:cNvSpPr>
                <a:spLocks noRot="1" noChangeAspect="1" noMove="1" noResize="1" noEditPoints="1" noAdjustHandles="1" noChangeArrowheads="1" noChangeShapeType="1" noTextEdit="1"/>
              </p:cNvSpPr>
              <p:nvPr/>
            </p:nvSpPr>
            <p:spPr>
              <a:xfrm>
                <a:off x="4556771" y="4086121"/>
                <a:ext cx="3439339" cy="495007"/>
              </a:xfrm>
              <a:prstGeom prst="rect">
                <a:avLst/>
              </a:prstGeom>
              <a:blipFill rotWithShape="1">
                <a:blip r:embed="rId7" cstate="print"/>
                <a:stretch>
                  <a:fillRect b="-2469"/>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4" name="TextBox 13"/>
              <p:cNvSpPr txBox="1"/>
              <p:nvPr/>
            </p:nvSpPr>
            <p:spPr>
              <a:xfrm>
                <a:off x="410024" y="4797152"/>
                <a:ext cx="3564396" cy="400110"/>
              </a:xfrm>
              <a:prstGeom prst="rect">
                <a:avLst/>
              </a:prstGeom>
              <a:noFill/>
            </p:spPr>
            <p:txBody>
              <a:bodyPr wrap="square" rtlCol="0">
                <a:spAutoFit/>
              </a:bodyPr>
              <a:lstStyle/>
              <a:p>
                <a14:m>
                  <m:oMath xmlns:m="http://schemas.openxmlformats.org/officeDocument/2006/math">
                    <m:sSub>
                      <m:sSubPr>
                        <m:ctrlPr>
                          <a:rPr lang="en-US" altLang="zh-CN" sz="2000" i="1" smtClean="0">
                            <a:latin typeface="Cambria Math"/>
                            <a:ea typeface="微软雅黑" pitchFamily="34" charset="-122"/>
                          </a:rPr>
                        </m:ctrlPr>
                      </m:sSubPr>
                      <m:e>
                        <m:r>
                          <a:rPr lang="en-US" altLang="zh-CN" sz="2000" b="0" i="1" smtClean="0">
                            <a:latin typeface="Cambria Math"/>
                            <a:ea typeface="微软雅黑" pitchFamily="34" charset="-122"/>
                          </a:rPr>
                          <m:t>𝑤</m:t>
                        </m:r>
                      </m:e>
                      <m:sub>
                        <m:r>
                          <a:rPr lang="en-US" altLang="zh-CN" sz="2000" i="1">
                            <a:latin typeface="Cambria Math"/>
                            <a:ea typeface="微软雅黑" pitchFamily="34" charset="-122"/>
                          </a:rPr>
                          <m:t>𝑖</m:t>
                        </m:r>
                      </m:sub>
                    </m:sSub>
                  </m:oMath>
                </a14:m>
                <a:r>
                  <a:rPr lang="zh-CN" altLang="en-US" sz="2000" dirty="0" smtClean="0">
                    <a:latin typeface="微软雅黑" pitchFamily="34" charset="-122"/>
                    <a:ea typeface="微软雅黑" pitchFamily="34" charset="-122"/>
                  </a:rPr>
                  <a:t>的候选词性集合为：</a:t>
                </a:r>
                <a:endParaRPr lang="zh-CN" altLang="en-US" sz="2000" dirty="0">
                  <a:latin typeface="微软雅黑" pitchFamily="34" charset="-122"/>
                  <a:ea typeface="微软雅黑" pitchFamily="34" charset="-122"/>
                </a:endParaRPr>
              </a:p>
            </p:txBody>
          </p:sp>
        </mc:Choice>
        <mc:Fallback>
          <p:sp>
            <p:nvSpPr>
              <p:cNvPr id="14" name="TextBox 13"/>
              <p:cNvSpPr txBox="1">
                <a:spLocks noRot="1" noChangeAspect="1" noMove="1" noResize="1" noEditPoints="1" noAdjustHandles="1" noChangeArrowheads="1" noChangeShapeType="1" noTextEdit="1"/>
              </p:cNvSpPr>
              <p:nvPr/>
            </p:nvSpPr>
            <p:spPr>
              <a:xfrm>
                <a:off x="410024" y="4797152"/>
                <a:ext cx="3564396" cy="400110"/>
              </a:xfrm>
              <a:prstGeom prst="rect">
                <a:avLst/>
              </a:prstGeom>
              <a:blipFill rotWithShape="1">
                <a:blip r:embed="rId8" cstate="print"/>
                <a:stretch>
                  <a:fillRect t="-7576" b="-2575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5" name="矩形 14"/>
              <p:cNvSpPr/>
              <p:nvPr/>
            </p:nvSpPr>
            <p:spPr>
              <a:xfrm>
                <a:off x="3563888" y="4794273"/>
                <a:ext cx="5245410" cy="43492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a:ea typeface="Cambria Math" pitchFamily="18" charset="0"/>
                            </a:rPr>
                          </m:ctrlPr>
                        </m:sSubPr>
                        <m:e>
                          <m:r>
                            <a:rPr lang="en-US" altLang="zh-CN" sz="2000" b="0" i="1" smtClean="0">
                              <a:latin typeface="Cambria Math"/>
                              <a:ea typeface="Cambria Math" pitchFamily="18" charset="0"/>
                            </a:rPr>
                            <m:t>𝑇</m:t>
                          </m:r>
                        </m:e>
                        <m:sub>
                          <m:r>
                            <a:rPr lang="en-US" altLang="zh-CN" sz="2000" b="0" i="1" smtClean="0">
                              <a:latin typeface="Cambria Math"/>
                              <a:ea typeface="Cambria Math" pitchFamily="18" charset="0"/>
                            </a:rPr>
                            <m:t>𝑖</m:t>
                          </m:r>
                        </m:sub>
                      </m:sSub>
                      <m:r>
                        <m:rPr>
                          <m:nor/>
                        </m:rPr>
                        <a:rPr lang="en-US" altLang="zh-CN" sz="2000" smtClean="0">
                          <a:latin typeface="Cambria Math"/>
                          <a:ea typeface="Cambria Math" pitchFamily="18" charset="0"/>
                        </a:rPr>
                        <m:t>(</m:t>
                      </m:r>
                      <m:r>
                        <a:rPr lang="en-US" altLang="zh-CN" sz="2000" b="1" i="1">
                          <a:latin typeface="Cambria Math"/>
                          <a:ea typeface="微软雅黑" pitchFamily="34" charset="-122"/>
                        </a:rPr>
                        <m:t>𝒙</m:t>
                      </m:r>
                      <m:r>
                        <m:rPr>
                          <m:nor/>
                        </m:rPr>
                        <a:rPr lang="en-US" altLang="zh-CN" sz="2000">
                          <a:latin typeface="Cambria Math"/>
                          <a:ea typeface="微软雅黑" pitchFamily="34" charset="-122"/>
                        </a:rPr>
                        <m:t>)</m:t>
                      </m:r>
                      <m:r>
                        <a:rPr lang="en-US" altLang="zh-CN" sz="2000" i="1">
                          <a:latin typeface="Cambria Math"/>
                          <a:ea typeface="微软雅黑" pitchFamily="34" charset="-122"/>
                        </a:rPr>
                        <m:t>=</m:t>
                      </m:r>
                      <m:func>
                        <m:funcPr>
                          <m:ctrlPr>
                            <a:rPr lang="en-US" altLang="zh-CN" sz="2000" i="1" smtClean="0">
                              <a:latin typeface="Cambria Math"/>
                              <a:ea typeface="微软雅黑" pitchFamily="34" charset="-122"/>
                            </a:rPr>
                          </m:ctrlPr>
                        </m:funcPr>
                        <m:fName>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𝑡</m:t>
                          </m:r>
                          <m:r>
                            <a:rPr lang="en-US" altLang="zh-CN" sz="2000" b="0" i="1" smtClean="0">
                              <a:latin typeface="Cambria Math"/>
                              <a:ea typeface="微软雅黑" pitchFamily="34" charset="-122"/>
                            </a:rPr>
                            <m:t>:</m:t>
                          </m:r>
                          <m:r>
                            <a:rPr lang="en-US" altLang="zh-CN" sz="2000" i="1">
                              <a:latin typeface="Cambria Math"/>
                              <a:ea typeface="微软雅黑" pitchFamily="34" charset="-122"/>
                            </a:rPr>
                            <m:t>𝑡</m:t>
                          </m:r>
                          <m:r>
                            <a:rPr lang="en-US" altLang="zh-CN" sz="2000" i="1">
                              <a:latin typeface="Cambria Math"/>
                              <a:ea typeface="Cambria Math"/>
                            </a:rPr>
                            <m:t>∈</m:t>
                          </m:r>
                          <m:r>
                            <a:rPr lang="en-US" altLang="zh-CN" sz="2000" i="1">
                              <a:latin typeface="Cambria Math"/>
                              <a:ea typeface="Cambria Math"/>
                            </a:rPr>
                            <m:t>𝑇</m:t>
                          </m:r>
                          <m:r>
                            <a:rPr lang="en-US" altLang="zh-CN" sz="2000" b="0" i="1" smtClean="0">
                              <a:latin typeface="Cambria Math"/>
                              <a:ea typeface="Cambria Math"/>
                            </a:rPr>
                            <m:t>,</m:t>
                          </m:r>
                          <m:r>
                            <m:rPr>
                              <m:nor/>
                            </m:rPr>
                            <a:rPr lang="en-US" altLang="zh-CN" sz="2000">
                              <a:latin typeface="Cambria Math"/>
                              <a:ea typeface="Cambria Math" pitchFamily="18" charset="0"/>
                            </a:rPr>
                            <m:t>P</m:t>
                          </m:r>
                          <m:r>
                            <m:rPr>
                              <m:nor/>
                            </m:rPr>
                            <a:rPr lang="en-US" altLang="zh-CN" sz="2000">
                              <a:latin typeface="Cambria Math"/>
                              <a:ea typeface="Cambria Math" pitchFamily="18" charset="0"/>
                            </a:rPr>
                            <m:t>(</m:t>
                          </m:r>
                          <m:sSub>
                            <m:sSubPr>
                              <m:ctrlPr>
                                <a:rPr lang="en-US" altLang="zh-CN" sz="2000" i="1">
                                  <a:latin typeface="Cambria Math"/>
                                  <a:ea typeface="微软雅黑" pitchFamily="34" charset="-122"/>
                                </a:rPr>
                              </m:ctrlPr>
                            </m:sSubPr>
                            <m:e>
                              <m:r>
                                <a:rPr lang="en-US" altLang="zh-CN" sz="2000" i="1">
                                  <a:latin typeface="Cambria Math"/>
                                  <a:ea typeface="微软雅黑" pitchFamily="34" charset="-122"/>
                                </a:rPr>
                                <m:t>𝑡</m:t>
                              </m:r>
                            </m:e>
                            <m:sub>
                              <m:r>
                                <a:rPr lang="en-US" altLang="zh-CN" sz="2000" i="1">
                                  <a:latin typeface="Cambria Math"/>
                                  <a:ea typeface="微软雅黑" pitchFamily="34" charset="-122"/>
                                </a:rPr>
                                <m:t>𝑖</m:t>
                              </m:r>
                            </m:sub>
                          </m:sSub>
                          <m:r>
                            <a:rPr lang="en-US" altLang="zh-CN" sz="2000" b="1" i="1">
                              <a:latin typeface="Cambria Math"/>
                              <a:ea typeface="微软雅黑" pitchFamily="34" charset="-122"/>
                            </a:rPr>
                            <m:t>=</m:t>
                          </m:r>
                          <m:r>
                            <a:rPr lang="en-US" altLang="zh-CN" sz="2000" i="1">
                              <a:latin typeface="Cambria Math"/>
                              <a:ea typeface="微软雅黑" pitchFamily="34" charset="-122"/>
                            </a:rPr>
                            <m:t>𝑡</m:t>
                          </m:r>
                          <m:r>
                            <m:rPr>
                              <m:nor/>
                            </m:rPr>
                            <a:rPr lang="en-US" altLang="zh-CN" sz="2000">
                              <a:latin typeface="Cambria Math"/>
                              <a:ea typeface="微软雅黑" pitchFamily="34" charset="-122"/>
                            </a:rPr>
                            <m:t>|</m:t>
                          </m:r>
                          <m:r>
                            <a:rPr lang="en-US" altLang="zh-CN" sz="2000" b="1" i="1">
                              <a:latin typeface="Cambria Math"/>
                              <a:ea typeface="微软雅黑" pitchFamily="34" charset="-122"/>
                            </a:rPr>
                            <m:t>𝒙</m:t>
                          </m:r>
                          <m:r>
                            <m:rPr>
                              <m:nor/>
                            </m:rPr>
                            <a:rPr lang="en-US" altLang="zh-CN" sz="2000">
                              <a:latin typeface="Cambria Math"/>
                              <a:ea typeface="微软雅黑" pitchFamily="34" charset="-122"/>
                            </a:rPr>
                            <m:t>)</m:t>
                          </m:r>
                          <m:r>
                            <a:rPr lang="en-US" altLang="zh-CN" sz="2000" i="1" smtClean="0">
                              <a:latin typeface="Cambria Math"/>
                              <a:ea typeface="Cambria Math"/>
                            </a:rPr>
                            <m:t>≥</m:t>
                          </m:r>
                          <m:sSub>
                            <m:sSubPr>
                              <m:ctrlPr>
                                <a:rPr lang="en-US" altLang="zh-CN" sz="2000" i="1">
                                  <a:latin typeface="Cambria Math"/>
                                  <a:ea typeface="微软雅黑" pitchFamily="34" charset="-122"/>
                                </a:rPr>
                              </m:ctrlPr>
                            </m:sSubPr>
                            <m:e>
                              <m:r>
                                <a:rPr lang="zh-CN" altLang="en-US" sz="2000" i="1" smtClean="0">
                                  <a:latin typeface="Cambria Math"/>
                                  <a:ea typeface="微软雅黑" pitchFamily="34" charset="-122"/>
                                </a:rPr>
                                <m:t>𝜆</m:t>
                              </m:r>
                            </m:e>
                            <m:sub>
                              <m:r>
                                <a:rPr lang="en-US" altLang="zh-CN" sz="2000" b="0" i="1" smtClean="0">
                                  <a:latin typeface="Cambria Math"/>
                                  <a:ea typeface="微软雅黑" pitchFamily="34" charset="-122"/>
                                </a:rPr>
                                <m:t>𝑡</m:t>
                              </m:r>
                            </m:sub>
                          </m:sSub>
                        </m:fName>
                        <m:e>
                          <m:sSub>
                            <m:sSubPr>
                              <m:ctrlPr>
                                <a:rPr lang="en-US" altLang="zh-CN" sz="2000" i="1">
                                  <a:latin typeface="Cambria Math"/>
                                  <a:ea typeface="Cambria Math" pitchFamily="18" charset="0"/>
                                </a:rPr>
                              </m:ctrlPr>
                            </m:sSubPr>
                            <m:e>
                              <m:r>
                                <m:rPr>
                                  <m:nor/>
                                </m:rPr>
                                <a:rPr lang="en-US" altLang="zh-CN" sz="2000">
                                  <a:latin typeface="Candara" pitchFamily="34" charset="0"/>
                                  <a:ea typeface="Cambria Math" pitchFamily="18" charset="0"/>
                                </a:rPr>
                                <m:t>ptmax</m:t>
                              </m:r>
                            </m:e>
                            <m:sub>
                              <m:r>
                                <a:rPr lang="en-US" altLang="zh-CN" sz="2000" i="1">
                                  <a:latin typeface="Cambria Math"/>
                                  <a:ea typeface="Cambria Math" pitchFamily="18" charset="0"/>
                                </a:rPr>
                                <m:t>𝑖</m:t>
                              </m:r>
                            </m:sub>
                          </m:sSub>
                          <m:r>
                            <m:rPr>
                              <m:nor/>
                            </m:rPr>
                            <a:rPr lang="en-US" altLang="zh-CN" sz="2000">
                              <a:latin typeface="Cambria Math"/>
                              <a:ea typeface="Cambria Math" pitchFamily="18" charset="0"/>
                            </a:rPr>
                            <m:t>(</m:t>
                          </m:r>
                          <m:r>
                            <a:rPr lang="en-US" altLang="zh-CN" sz="2000" b="1" i="1">
                              <a:latin typeface="Cambria Math"/>
                              <a:ea typeface="微软雅黑" pitchFamily="34" charset="-122"/>
                            </a:rPr>
                            <m:t>𝒙</m:t>
                          </m:r>
                          <m:r>
                            <m:rPr>
                              <m:nor/>
                            </m:rPr>
                            <a:rPr lang="en-US" altLang="zh-CN" sz="2000">
                              <a:latin typeface="Cambria Math"/>
                              <a:ea typeface="微软雅黑" pitchFamily="34" charset="-122"/>
                            </a:rPr>
                            <m:t>)</m:t>
                          </m:r>
                        </m:e>
                      </m:func>
                      <m:r>
                        <a:rPr lang="en-US" altLang="zh-CN" sz="2000" b="0" i="1" smtClean="0">
                          <a:latin typeface="Cambria Math"/>
                          <a:ea typeface="微软雅黑" pitchFamily="34" charset="-122"/>
                        </a:rPr>
                        <m:t>}</m:t>
                      </m:r>
                    </m:oMath>
                  </m:oMathPara>
                </a14:m>
                <a:endParaRPr lang="zh-CN" altLang="en-US" sz="2000" dirty="0"/>
              </a:p>
            </p:txBody>
          </p:sp>
        </mc:Choice>
        <mc:Fallback>
          <p:sp>
            <p:nvSpPr>
              <p:cNvPr id="15" name="矩形 14"/>
              <p:cNvSpPr>
                <a:spLocks noRot="1" noChangeAspect="1" noMove="1" noResize="1" noEditPoints="1" noAdjustHandles="1" noChangeArrowheads="1" noChangeShapeType="1" noTextEdit="1"/>
              </p:cNvSpPr>
              <p:nvPr/>
            </p:nvSpPr>
            <p:spPr>
              <a:xfrm>
                <a:off x="3563888" y="4794273"/>
                <a:ext cx="5245410" cy="434927"/>
              </a:xfrm>
              <a:prstGeom prst="rect">
                <a:avLst/>
              </a:prstGeom>
              <a:blipFill rotWithShape="1">
                <a:blip r:embed="rId9" cstate="print"/>
                <a:stretch>
                  <a:fillRect b="-5556"/>
                </a:stretch>
              </a:blipFill>
            </p:spPr>
            <p:txBody>
              <a:bodyPr/>
              <a:lstStyle/>
              <a:p>
                <a:r>
                  <a:rPr lang="zh-CN" altLang="en-US">
                    <a:noFill/>
                  </a:rPr>
                  <a:t> </a:t>
                </a:r>
              </a:p>
            </p:txBody>
          </p:sp>
        </mc:Fallback>
      </mc:AlternateContent>
    </p:spTree>
    <p:extLst>
      <p:ext uri="{BB962C8B-B14F-4D97-AF65-F5344CB8AC3E}">
        <p14:creationId xmlns:p14="http://schemas.microsoft.com/office/powerpoint/2010/main" xmlns="" val="90278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12" grpId="0" animBg="1"/>
      <p:bldP spid="13" grpId="0" animBg="1"/>
      <p:bldP spid="14"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p>
        </p:txBody>
      </p:sp>
      <p:sp>
        <p:nvSpPr>
          <p:cNvPr id="39939" name="Rectangle 3"/>
          <p:cNvSpPr>
            <a:spLocks noGrp="1" noChangeArrowheads="1"/>
          </p:cNvSpPr>
          <p:nvPr>
            <p:ph type="body" idx="1"/>
          </p:nvPr>
        </p:nvSpPr>
        <p:spPr>
          <a:xfrm>
            <a:off x="468313" y="1844675"/>
            <a:ext cx="7920111" cy="1296293"/>
          </a:xfrm>
        </p:spPr>
        <p:txBody>
          <a:bodyPr/>
          <a:lstStyle/>
          <a:p>
            <a:r>
              <a:rPr lang="zh-CN" altLang="en-US" sz="2400" dirty="0" smtClean="0">
                <a:latin typeface="微软雅黑" pitchFamily="34" charset="-122"/>
                <a:ea typeface="微软雅黑" pitchFamily="34" charset="-122"/>
              </a:rPr>
              <a:t>实验数据</a:t>
            </a:r>
            <a:endParaRPr lang="en-US" altLang="zh-CN" sz="2400" dirty="0" smtClean="0">
              <a:latin typeface="微软雅黑" pitchFamily="34" charset="-122"/>
              <a:ea typeface="微软雅黑" pitchFamily="34" charset="-122"/>
            </a:endParaRPr>
          </a:p>
          <a:p>
            <a:pPr lvl="1"/>
            <a:r>
              <a:rPr lang="en-US" altLang="zh-CN" sz="2000" dirty="0" smtClean="0">
                <a:latin typeface="微软雅黑" pitchFamily="34" charset="-122"/>
                <a:ea typeface="微软雅黑" pitchFamily="34" charset="-122"/>
              </a:rPr>
              <a:t>Penn Chinese Treebank 5.1 (CTB5)</a:t>
            </a:r>
            <a:endParaRPr lang="en-US" altLang="zh-CN" sz="2000" dirty="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评价指标</a:t>
            </a:r>
            <a:endParaRPr lang="en-US" altLang="zh-CN" sz="24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句</a:t>
            </a:r>
            <a:r>
              <a:rPr lang="zh-CN" altLang="en-US" sz="2000" dirty="0" smtClean="0">
                <a:latin typeface="微软雅黑" pitchFamily="34" charset="-122"/>
                <a:ea typeface="微软雅黑" pitchFamily="34" charset="-122"/>
              </a:rPr>
              <a:t>法：</a:t>
            </a:r>
            <a:r>
              <a:rPr lang="en-US" altLang="zh-CN" sz="2000" dirty="0" smtClean="0">
                <a:latin typeface="微软雅黑" pitchFamily="34" charset="-122"/>
                <a:ea typeface="微软雅黑" pitchFamily="34" charset="-122"/>
              </a:rPr>
              <a:t>UAS</a:t>
            </a:r>
            <a:r>
              <a:rPr lang="zh-CN" altLang="en-US" sz="2000" dirty="0" smtClean="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RA</a:t>
            </a:r>
            <a:r>
              <a:rPr lang="zh-CN" altLang="en-US" sz="2000" dirty="0" smtClean="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CM</a:t>
            </a:r>
          </a:p>
          <a:p>
            <a:pPr lvl="1"/>
            <a:r>
              <a:rPr lang="zh-CN" altLang="en-US" sz="2000" dirty="0">
                <a:latin typeface="微软雅黑" pitchFamily="34" charset="-122"/>
                <a:ea typeface="微软雅黑" pitchFamily="34" charset="-122"/>
              </a:rPr>
              <a:t>词</a:t>
            </a:r>
            <a:r>
              <a:rPr lang="zh-CN" altLang="en-US" sz="2000" dirty="0" smtClean="0">
                <a:latin typeface="微软雅黑" pitchFamily="34" charset="-122"/>
                <a:ea typeface="微软雅黑" pitchFamily="34" charset="-122"/>
              </a:rPr>
              <a:t>性：</a:t>
            </a:r>
            <a:r>
              <a:rPr lang="en-US" altLang="zh-CN" sz="2000" dirty="0" smtClean="0">
                <a:latin typeface="微软雅黑" pitchFamily="34" charset="-122"/>
                <a:ea typeface="微软雅黑" pitchFamily="34" charset="-122"/>
              </a:rPr>
              <a:t>Tagging Accuracy (TA)</a:t>
            </a:r>
          </a:p>
          <a:p>
            <a:endParaRPr lang="en-US" altLang="zh-CN" sz="2400" dirty="0" smtClean="0">
              <a:latin typeface="微软雅黑" pitchFamily="34" charset="-122"/>
              <a:ea typeface="微软雅黑" pitchFamily="34" charset="-122"/>
            </a:endParaRPr>
          </a:p>
        </p:txBody>
      </p:sp>
    </p:spTree>
    <p:extLst>
      <p:ext uri="{BB962C8B-B14F-4D97-AF65-F5344CB8AC3E}">
        <p14:creationId xmlns:p14="http://schemas.microsoft.com/office/powerpoint/2010/main" xmlns="" val="28906178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词性裁剪</a:t>
            </a:r>
          </a:p>
        </p:txBody>
      </p:sp>
      <mc:AlternateContent xmlns:mc="http://schemas.openxmlformats.org/markup-compatibility/2006">
        <mc:Choice xmlns:a14="http://schemas.microsoft.com/office/drawing/2010/main" xmlns="" Requires="a14">
          <p:sp>
            <p:nvSpPr>
              <p:cNvPr id="39939" name="Rectangle 3"/>
              <p:cNvSpPr>
                <a:spLocks noGrp="1" noChangeArrowheads="1"/>
              </p:cNvSpPr>
              <p:nvPr>
                <p:ph type="body" idx="1"/>
              </p:nvPr>
            </p:nvSpPr>
            <p:spPr>
              <a:xfrm>
                <a:off x="468313" y="1844675"/>
                <a:ext cx="7272039" cy="720229"/>
              </a:xfrm>
            </p:spPr>
            <p:txBody>
              <a:bodyPr/>
              <a:lstStyle/>
              <a:p>
                <a:r>
                  <a:rPr lang="zh-CN" altLang="en-US" sz="2400" dirty="0">
                    <a:latin typeface="微软雅黑" pitchFamily="34" charset="-122"/>
                    <a:ea typeface="微软雅黑" pitchFamily="34" charset="-122"/>
                  </a:rPr>
                  <a:t>使</a:t>
                </a:r>
                <a:r>
                  <a:rPr lang="zh-CN" altLang="en-US" sz="2400" dirty="0" smtClean="0">
                    <a:latin typeface="微软雅黑" pitchFamily="34" charset="-122"/>
                    <a:ea typeface="微软雅黑" pitchFamily="34" charset="-122"/>
                  </a:rPr>
                  <a:t>用不同的裁剪阈值</a:t>
                </a:r>
                <a14:m>
                  <m:oMath xmlns:m="http://schemas.openxmlformats.org/officeDocument/2006/math">
                    <m:sSub>
                      <m:sSubPr>
                        <m:ctrlPr>
                          <a:rPr lang="en-US" altLang="zh-CN" sz="2400" i="1">
                            <a:latin typeface="Cambria Math"/>
                            <a:ea typeface="微软雅黑" pitchFamily="34" charset="-122"/>
                          </a:rPr>
                        </m:ctrlPr>
                      </m:sSubPr>
                      <m:e>
                        <m:r>
                          <a:rPr lang="zh-CN" altLang="en-US" sz="2400" i="1">
                            <a:latin typeface="Cambria Math"/>
                            <a:ea typeface="微软雅黑" pitchFamily="34" charset="-122"/>
                          </a:rPr>
                          <m:t>𝜆</m:t>
                        </m:r>
                      </m:e>
                      <m:sub>
                        <m:r>
                          <a:rPr lang="en-US" altLang="zh-CN" sz="2400" i="1">
                            <a:latin typeface="Cambria Math"/>
                            <a:ea typeface="微软雅黑" pitchFamily="34" charset="-122"/>
                          </a:rPr>
                          <m:t>𝑡</m:t>
                        </m:r>
                      </m:sub>
                    </m:sSub>
                  </m:oMath>
                </a14:m>
                <a:endParaRPr lang="en-US" altLang="zh-CN" sz="2400" dirty="0" smtClean="0">
                  <a:latin typeface="微软雅黑" pitchFamily="34" charset="-122"/>
                  <a:ea typeface="微软雅黑" pitchFamily="34" charset="-122"/>
                </a:endParaRPr>
              </a:p>
            </p:txBody>
          </p:sp>
        </mc:Choice>
        <mc:Fallback>
          <p:sp>
            <p:nvSpPr>
              <p:cNvPr id="39939" name="Rectangle 3"/>
              <p:cNvSpPr>
                <a:spLocks noGrp="1" noRot="1" noChangeAspect="1" noMove="1" noResize="1" noEditPoints="1" noAdjustHandles="1" noChangeArrowheads="1" noChangeShapeType="1" noTextEdit="1"/>
              </p:cNvSpPr>
              <p:nvPr>
                <p:ph type="body" idx="1"/>
              </p:nvPr>
            </p:nvSpPr>
            <p:spPr>
              <a:xfrm>
                <a:off x="468313" y="1844675"/>
                <a:ext cx="7272039" cy="720229"/>
              </a:xfrm>
              <a:blipFill rotWithShape="1">
                <a:blip r:embed="rId2" cstate="print"/>
                <a:stretch>
                  <a:fillRect t="-6780"/>
                </a:stretch>
              </a:blipFill>
            </p:spPr>
            <p:txBody>
              <a:bodyPr/>
              <a:lstStyle/>
              <a:p>
                <a:r>
                  <a:rPr lang="zh-CN" altLang="en-US">
                    <a:noFill/>
                  </a:rPr>
                  <a:t> </a:t>
                </a:r>
              </a:p>
            </p:txBody>
          </p:sp>
        </mc:Fallback>
      </mc:AlternateContent>
      <p:graphicFrame>
        <p:nvGraphicFramePr>
          <p:cNvPr id="8" name="Chart 3"/>
          <p:cNvGraphicFramePr>
            <a:graphicFrameLocks/>
          </p:cNvGraphicFramePr>
          <p:nvPr>
            <p:extLst>
              <p:ext uri="{D42A27DB-BD31-4B8C-83A1-F6EECF244321}">
                <p14:modId xmlns:p14="http://schemas.microsoft.com/office/powerpoint/2010/main" xmlns="" val="259496374"/>
              </p:ext>
            </p:extLst>
          </p:nvPr>
        </p:nvGraphicFramePr>
        <p:xfrm>
          <a:off x="611560" y="2420888"/>
          <a:ext cx="3472865" cy="25168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4"/>
          <p:cNvGraphicFramePr>
            <a:graphicFrameLocks/>
          </p:cNvGraphicFramePr>
          <p:nvPr>
            <p:extLst>
              <p:ext uri="{D42A27DB-BD31-4B8C-83A1-F6EECF244321}">
                <p14:modId xmlns:p14="http://schemas.microsoft.com/office/powerpoint/2010/main" xmlns="" val="62223015"/>
              </p:ext>
            </p:extLst>
          </p:nvPr>
        </p:nvGraphicFramePr>
        <p:xfrm>
          <a:off x="4499992" y="2420888"/>
          <a:ext cx="3456384" cy="2512943"/>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mc:Choice xmlns:a14="http://schemas.microsoft.com/office/drawing/2010/main" xmlns="" Requires="a14">
          <p:sp>
            <p:nvSpPr>
              <p:cNvPr id="10" name="内容占位符 1"/>
              <p:cNvSpPr txBox="1">
                <a:spLocks/>
              </p:cNvSpPr>
              <p:nvPr/>
            </p:nvSpPr>
            <p:spPr bwMode="auto">
              <a:xfrm>
                <a:off x="539552" y="5229200"/>
                <a:ext cx="8229600" cy="792088"/>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smtClean="0">
                    <a:solidFill>
                      <a:srgbClr val="FFFF00"/>
                    </a:solidFill>
                    <a:latin typeface="微软雅黑" pitchFamily="34" charset="-122"/>
                    <a:ea typeface="微软雅黑" pitchFamily="34" charset="-122"/>
                  </a:rPr>
                  <a:t>当</a:t>
                </a:r>
                <a14:m>
                  <m:oMath xmlns:m="http://schemas.openxmlformats.org/officeDocument/2006/math">
                    <m:sSub>
                      <m:sSubPr>
                        <m:ctrlPr>
                          <a:rPr lang="en-US" altLang="zh-CN" sz="2400" i="1">
                            <a:solidFill>
                              <a:srgbClr val="FFFF00"/>
                            </a:solidFill>
                            <a:latin typeface="Cambria Math"/>
                            <a:ea typeface="微软雅黑" pitchFamily="34" charset="-122"/>
                          </a:rPr>
                        </m:ctrlPr>
                      </m:sSubPr>
                      <m:e>
                        <m:r>
                          <a:rPr lang="zh-CN" altLang="en-US" sz="2400" i="1">
                            <a:solidFill>
                              <a:srgbClr val="FFFF00"/>
                            </a:solidFill>
                            <a:latin typeface="Cambria Math"/>
                            <a:ea typeface="微软雅黑" pitchFamily="34" charset="-122"/>
                          </a:rPr>
                          <m:t>𝜆</m:t>
                        </m:r>
                      </m:e>
                      <m:sub>
                        <m:r>
                          <a:rPr lang="en-US" altLang="zh-CN" sz="2400" i="1">
                            <a:solidFill>
                              <a:srgbClr val="FFFF00"/>
                            </a:solidFill>
                            <a:latin typeface="Cambria Math"/>
                            <a:ea typeface="微软雅黑" pitchFamily="34" charset="-122"/>
                          </a:rPr>
                          <m:t>𝑡</m:t>
                        </m:r>
                      </m:sub>
                    </m:sSub>
                    <m:r>
                      <a:rPr lang="en-US" altLang="zh-CN" sz="2400" b="0" i="1" smtClean="0">
                        <a:solidFill>
                          <a:srgbClr val="FFFF00"/>
                        </a:solidFill>
                        <a:latin typeface="Cambria Math"/>
                        <a:ea typeface="微软雅黑" pitchFamily="34" charset="-122"/>
                      </a:rPr>
                      <m:t>=</m:t>
                    </m:r>
                    <m:r>
                      <a:rPr lang="en-US" altLang="zh-CN" sz="2400" b="0" i="1" smtClean="0">
                        <a:solidFill>
                          <a:srgbClr val="FFFF00"/>
                        </a:solidFill>
                        <a:latin typeface="Cambria Math"/>
                        <a:ea typeface="微软雅黑" pitchFamily="34" charset="-122"/>
                      </a:rPr>
                      <m:t>0.01</m:t>
                    </m:r>
                  </m:oMath>
                </a14:m>
                <a:r>
                  <a:rPr lang="zh-CN" altLang="en-US" sz="2400" dirty="0" smtClean="0">
                    <a:solidFill>
                      <a:srgbClr val="FFFF00"/>
                    </a:solidFill>
                    <a:latin typeface="微软雅黑" pitchFamily="34" charset="-122"/>
                    <a:ea typeface="微软雅黑" pitchFamily="34" charset="-122"/>
                  </a:rPr>
                  <a:t>时，每个词平均</a:t>
                </a:r>
                <a:r>
                  <a:rPr lang="en-US" altLang="zh-CN" sz="2400" dirty="0" smtClean="0">
                    <a:solidFill>
                      <a:srgbClr val="FFFF00"/>
                    </a:solidFill>
                    <a:latin typeface="微软雅黑" pitchFamily="34" charset="-122"/>
                    <a:ea typeface="微软雅黑" pitchFamily="34" charset="-122"/>
                  </a:rPr>
                  <a:t>1.4</a:t>
                </a:r>
                <a:r>
                  <a:rPr lang="zh-CN" altLang="en-US" sz="2400" dirty="0" smtClean="0">
                    <a:solidFill>
                      <a:srgbClr val="FFFF00"/>
                    </a:solidFill>
                    <a:latin typeface="微软雅黑" pitchFamily="34" charset="-122"/>
                    <a:ea typeface="微软雅黑" pitchFamily="34" charset="-122"/>
                  </a:rPr>
                  <a:t>个词性候选，并且</a:t>
                </a:r>
                <a:r>
                  <a:rPr lang="en-US" altLang="zh-CN" sz="2400" dirty="0" smtClean="0">
                    <a:solidFill>
                      <a:srgbClr val="FFFF00"/>
                    </a:solidFill>
                    <a:latin typeface="微软雅黑" pitchFamily="34" charset="-122"/>
                    <a:ea typeface="微软雅黑" pitchFamily="34" charset="-122"/>
                  </a:rPr>
                  <a:t>oracle</a:t>
                </a:r>
                <a:r>
                  <a:rPr lang="zh-CN" altLang="en-US" sz="2400" dirty="0" smtClean="0">
                    <a:solidFill>
                      <a:srgbClr val="FFFF00"/>
                    </a:solidFill>
                    <a:latin typeface="微软雅黑" pitchFamily="34" charset="-122"/>
                    <a:ea typeface="微软雅黑" pitchFamily="34" charset="-122"/>
                  </a:rPr>
                  <a:t>词性准确率可以达到</a:t>
                </a:r>
                <a:r>
                  <a:rPr lang="en-US" altLang="zh-CN" sz="2400" dirty="0" smtClean="0">
                    <a:solidFill>
                      <a:srgbClr val="FFFF00"/>
                    </a:solidFill>
                    <a:latin typeface="微软雅黑" pitchFamily="34" charset="-122"/>
                    <a:ea typeface="微软雅黑" pitchFamily="34" charset="-122"/>
                  </a:rPr>
                  <a:t>99.27%</a:t>
                </a:r>
                <a:r>
                  <a:rPr lang="zh-CN" altLang="en-US" sz="2400" dirty="0" smtClean="0">
                    <a:solidFill>
                      <a:srgbClr val="FFFF00"/>
                    </a:solidFill>
                    <a:latin typeface="微软雅黑" pitchFamily="34" charset="-122"/>
                    <a:ea typeface="微软雅黑" pitchFamily="34" charset="-122"/>
                  </a:rPr>
                  <a:t>。</a:t>
                </a:r>
                <a:endParaRPr lang="zh-CN" altLang="en-US" sz="2400" dirty="0">
                  <a:solidFill>
                    <a:srgbClr val="FFFF00"/>
                  </a:solidFill>
                  <a:latin typeface="微软雅黑" pitchFamily="34" charset="-122"/>
                  <a:ea typeface="微软雅黑" pitchFamily="34" charset="-122"/>
                </a:endParaRPr>
              </a:p>
            </p:txBody>
          </p:sp>
        </mc:Choice>
        <mc:Fallback>
          <p:sp>
            <p:nvSpPr>
              <p:cNvPr id="10" name="内容占位符 1"/>
              <p:cNvSpPr txBox="1">
                <a:spLocks noRot="1" noChangeAspect="1" noMove="1" noResize="1" noEditPoints="1" noAdjustHandles="1" noChangeArrowheads="1" noChangeShapeType="1" noTextEdit="1"/>
              </p:cNvSpPr>
              <p:nvPr/>
            </p:nvSpPr>
            <p:spPr bwMode="auto">
              <a:xfrm>
                <a:off x="539552" y="5229200"/>
                <a:ext cx="8229600" cy="792088"/>
              </a:xfrm>
              <a:prstGeom prst="rect">
                <a:avLst/>
              </a:prstGeom>
              <a:blipFill rotWithShape="1">
                <a:blip r:embed="rId5" cstate="print"/>
                <a:stretch>
                  <a:fillRect l="-1185" t="-6154" r="-963" b="-21538"/>
                </a:stretch>
              </a:blipFill>
              <a:ln w="9525">
                <a:noFill/>
                <a:miter lim="800000"/>
                <a:headEnd/>
                <a:tailEnd/>
              </a:ln>
              <a:effectLst/>
            </p:spPr>
            <p:txBody>
              <a:bodyPr/>
              <a:lstStyle/>
              <a:p>
                <a:r>
                  <a:rPr lang="zh-CN" altLang="en-US">
                    <a:noFill/>
                  </a:rPr>
                  <a:t> </a:t>
                </a:r>
              </a:p>
            </p:txBody>
          </p:sp>
        </mc:Fallback>
      </mc:AlternateContent>
    </p:spTree>
    <p:extLst>
      <p:ext uri="{BB962C8B-B14F-4D97-AF65-F5344CB8AC3E}">
        <p14:creationId xmlns:p14="http://schemas.microsoft.com/office/powerpoint/2010/main" xmlns="" val="603564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级联方法和联合模型比较</a:t>
            </a:r>
          </a:p>
        </p:txBody>
      </p:sp>
      <p:sp>
        <p:nvSpPr>
          <p:cNvPr id="39939" name="Rectangle 3"/>
          <p:cNvSpPr>
            <a:spLocks noGrp="1" noChangeArrowheads="1"/>
          </p:cNvSpPr>
          <p:nvPr>
            <p:ph type="body" idx="1"/>
          </p:nvPr>
        </p:nvSpPr>
        <p:spPr>
          <a:xfrm>
            <a:off x="468313" y="1844675"/>
            <a:ext cx="7272039" cy="720229"/>
          </a:xfrm>
        </p:spPr>
        <p:txBody>
          <a:bodyPr/>
          <a:lstStyle/>
          <a:p>
            <a:endParaRPr lang="en-US" altLang="zh-CN" sz="2400" dirty="0" smtClean="0">
              <a:latin typeface="微软雅黑" pitchFamily="34" charset="-122"/>
              <a:ea typeface="微软雅黑" pitchFamily="3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xmlns="" val="1550446439"/>
              </p:ext>
            </p:extLst>
          </p:nvPr>
        </p:nvGraphicFramePr>
        <p:xfrm>
          <a:off x="899593" y="1916832"/>
          <a:ext cx="6984775" cy="2595880"/>
        </p:xfrm>
        <a:graphic>
          <a:graphicData uri="http://schemas.openxmlformats.org/drawingml/2006/table">
            <a:tbl>
              <a:tblPr firstRow="1" bandRow="1">
                <a:tableStyleId>{5940675A-B579-460E-94D1-54222C63F5DA}</a:tableStyleId>
              </a:tblPr>
              <a:tblGrid>
                <a:gridCol w="916752"/>
                <a:gridCol w="1387504"/>
                <a:gridCol w="1584176"/>
                <a:gridCol w="1512168"/>
                <a:gridCol w="1584175"/>
              </a:tblGrid>
              <a:tr h="370840">
                <a:tc>
                  <a:txBody>
                    <a:bodyPr/>
                    <a:lstStyle/>
                    <a:p>
                      <a:pPr algn="ctr"/>
                      <a:endParaRPr lang="zh-CN" altLang="en-US" dirty="0">
                        <a:latin typeface="微软雅黑" pitchFamily="34" charset="-122"/>
                        <a:ea typeface="微软雅黑" pitchFamily="34" charset="-122"/>
                      </a:endParaRPr>
                    </a:p>
                  </a:txBody>
                  <a:tcPr anchor="ctr"/>
                </a:tc>
                <a:tc>
                  <a:txBody>
                    <a:bodyPr/>
                    <a:lstStyle/>
                    <a:p>
                      <a:pPr algn="ctr"/>
                      <a:endParaRPr lang="zh-CN" altLang="en-US" dirty="0">
                        <a:latin typeface="微软雅黑" pitchFamily="34" charset="-122"/>
                        <a:ea typeface="微软雅黑" pitchFamily="34" charset="-122"/>
                      </a:endParaRPr>
                    </a:p>
                  </a:txBody>
                  <a:tcPr anchor="ctr"/>
                </a:tc>
                <a:tc>
                  <a:txBody>
                    <a:bodyPr/>
                    <a:lstStyle/>
                    <a:p>
                      <a:pPr algn="ctr"/>
                      <a:r>
                        <a:rPr lang="en-US" altLang="zh-CN" dirty="0" smtClean="0">
                          <a:latin typeface="微软雅黑" pitchFamily="34" charset="-122"/>
                          <a:ea typeface="微软雅黑" pitchFamily="34" charset="-122"/>
                        </a:rPr>
                        <a:t>UAS</a:t>
                      </a:r>
                      <a:endParaRPr lang="zh-CN" altLang="en-US" dirty="0">
                        <a:latin typeface="微软雅黑" pitchFamily="34" charset="-122"/>
                        <a:ea typeface="微软雅黑" pitchFamily="34" charset="-122"/>
                      </a:endParaRPr>
                    </a:p>
                  </a:txBody>
                  <a:tcPr anchor="ctr"/>
                </a:tc>
                <a:tc>
                  <a:txBody>
                    <a:bodyPr/>
                    <a:lstStyle/>
                    <a:p>
                      <a:pPr algn="ctr"/>
                      <a:r>
                        <a:rPr lang="en-US" altLang="zh-CN" dirty="0" smtClean="0">
                          <a:latin typeface="微软雅黑" pitchFamily="34" charset="-122"/>
                          <a:ea typeface="微软雅黑" pitchFamily="34" charset="-122"/>
                        </a:rPr>
                        <a:t>TA</a:t>
                      </a:r>
                      <a:endParaRPr lang="zh-CN" altLang="en-US" dirty="0">
                        <a:latin typeface="微软雅黑" pitchFamily="34" charset="-122"/>
                        <a:ea typeface="微软雅黑" pitchFamily="34" charset="-122"/>
                      </a:endParaRPr>
                    </a:p>
                  </a:txBody>
                  <a:tcPr anchor="ctr"/>
                </a:tc>
                <a:tc>
                  <a:txBody>
                    <a:bodyPr/>
                    <a:lstStyle/>
                    <a:p>
                      <a:pPr algn="ctr"/>
                      <a:r>
                        <a:rPr lang="zh-CN" altLang="en-US" dirty="0" smtClean="0">
                          <a:latin typeface="微软雅黑" pitchFamily="34" charset="-122"/>
                          <a:ea typeface="微软雅黑" pitchFamily="34" charset="-122"/>
                        </a:rPr>
                        <a:t>速度（句</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秒）</a:t>
                      </a:r>
                      <a:endParaRPr lang="en-US" altLang="zh-CN" dirty="0" smtClean="0">
                        <a:latin typeface="微软雅黑" pitchFamily="34" charset="-122"/>
                        <a:ea typeface="微软雅黑" pitchFamily="34" charset="-122"/>
                      </a:endParaRPr>
                    </a:p>
                  </a:txBody>
                  <a:tcPr anchor="ctr"/>
                </a:tc>
              </a:tr>
              <a:tr h="370840">
                <a:tc rowSpan="2">
                  <a:txBody>
                    <a:bodyPr/>
                    <a:lstStyle/>
                    <a:p>
                      <a:pPr algn="ctr"/>
                      <a:r>
                        <a:rPr lang="zh-CN" altLang="en-US" dirty="0" smtClean="0">
                          <a:latin typeface="微软雅黑" pitchFamily="34" charset="-122"/>
                          <a:ea typeface="微软雅黑" pitchFamily="34" charset="-122"/>
                        </a:rPr>
                        <a:t>三阶</a:t>
                      </a:r>
                      <a:endParaRPr lang="zh-CN" altLang="en-US" dirty="0">
                        <a:latin typeface="微软雅黑" pitchFamily="34" charset="-122"/>
                        <a:ea typeface="微软雅黑" pitchFamily="34" charset="-122"/>
                      </a:endParaRPr>
                    </a:p>
                  </a:txBody>
                  <a:tcPr anchor="ctr"/>
                </a:tc>
                <a:tc>
                  <a:txBody>
                    <a:bodyPr/>
                    <a:lstStyle/>
                    <a:p>
                      <a:pPr algn="ctr"/>
                      <a:r>
                        <a:rPr lang="zh-CN" altLang="en-US" dirty="0" smtClean="0">
                          <a:solidFill>
                            <a:srgbClr val="0000FF"/>
                          </a:solidFill>
                          <a:latin typeface="微软雅黑" pitchFamily="34" charset="-122"/>
                          <a:ea typeface="微软雅黑" pitchFamily="34" charset="-122"/>
                        </a:rPr>
                        <a:t>联合模型</a:t>
                      </a:r>
                      <a:endParaRPr lang="zh-CN" altLang="en-US" dirty="0">
                        <a:solidFill>
                          <a:srgbClr val="0000FF"/>
                        </a:solidFill>
                        <a:latin typeface="微软雅黑" pitchFamily="34" charset="-122"/>
                        <a:ea typeface="微软雅黑" pitchFamily="34" charset="-122"/>
                      </a:endParaRPr>
                    </a:p>
                  </a:txBody>
                  <a:tcPr anchor="ctr"/>
                </a:tc>
                <a:tc>
                  <a:txBody>
                    <a:bodyPr/>
                    <a:lstStyle/>
                    <a:p>
                      <a:pPr algn="l"/>
                      <a:r>
                        <a:rPr lang="en-US" altLang="zh-CN" dirty="0" smtClean="0">
                          <a:solidFill>
                            <a:srgbClr val="0000FF"/>
                          </a:solidFill>
                          <a:latin typeface="微软雅黑" pitchFamily="34" charset="-122"/>
                          <a:ea typeface="微软雅黑" pitchFamily="34" charset="-122"/>
                        </a:rPr>
                        <a:t>81.26 (+0.8)</a:t>
                      </a:r>
                      <a:endParaRPr lang="zh-CN" altLang="en-US" dirty="0">
                        <a:solidFill>
                          <a:srgbClr val="0000FF"/>
                        </a:solidFill>
                        <a:latin typeface="微软雅黑" pitchFamily="34" charset="-122"/>
                        <a:ea typeface="微软雅黑" pitchFamily="34" charset="-122"/>
                      </a:endParaRPr>
                    </a:p>
                  </a:txBody>
                  <a:tcPr anchor="ctr"/>
                </a:tc>
                <a:tc>
                  <a:txBody>
                    <a:bodyPr/>
                    <a:lstStyle/>
                    <a:p>
                      <a:pPr algn="ctr"/>
                      <a:r>
                        <a:rPr lang="en-US" altLang="zh-CN" dirty="0" smtClean="0">
                          <a:solidFill>
                            <a:srgbClr val="0000FF"/>
                          </a:solidFill>
                          <a:latin typeface="微软雅黑" pitchFamily="34" charset="-122"/>
                          <a:ea typeface="微软雅黑" pitchFamily="34" charset="-122"/>
                        </a:rPr>
                        <a:t>94.19 (+0.3)</a:t>
                      </a:r>
                      <a:endParaRPr lang="zh-CN" altLang="en-US" dirty="0">
                        <a:solidFill>
                          <a:srgbClr val="0000FF"/>
                        </a:solidFill>
                        <a:latin typeface="微软雅黑" pitchFamily="34" charset="-122"/>
                        <a:ea typeface="微软雅黑" pitchFamily="34" charset="-122"/>
                      </a:endParaRPr>
                    </a:p>
                  </a:txBody>
                  <a:tcPr anchor="ctr"/>
                </a:tc>
                <a:tc>
                  <a:txBody>
                    <a:bodyPr/>
                    <a:lstStyle/>
                    <a:p>
                      <a:pPr algn="ctr"/>
                      <a:r>
                        <a:rPr lang="en-US" altLang="zh-CN" dirty="0" smtClean="0">
                          <a:solidFill>
                            <a:srgbClr val="0000FF"/>
                          </a:solidFill>
                          <a:latin typeface="微软雅黑" pitchFamily="34" charset="-122"/>
                          <a:ea typeface="微软雅黑" pitchFamily="34" charset="-122"/>
                        </a:rPr>
                        <a:t>0.27</a:t>
                      </a:r>
                      <a:endParaRPr lang="zh-CN" altLang="en-US" dirty="0">
                        <a:solidFill>
                          <a:srgbClr val="0000FF"/>
                        </a:solidFill>
                        <a:latin typeface="微软雅黑" pitchFamily="34" charset="-122"/>
                        <a:ea typeface="微软雅黑" pitchFamily="34" charset="-122"/>
                      </a:endParaRPr>
                    </a:p>
                  </a:txBody>
                  <a:tcPr anchor="ctr"/>
                </a:tc>
              </a:tr>
              <a:tr h="370840">
                <a:tc vMerge="1">
                  <a:txBody>
                    <a:bodyPr/>
                    <a:lstStyle/>
                    <a:p>
                      <a:endParaRPr lang="zh-CN" altLang="en-US" dirty="0"/>
                    </a:p>
                  </a:txBody>
                  <a:tcPr/>
                </a:tc>
                <a:tc>
                  <a:txBody>
                    <a:bodyPr/>
                    <a:lstStyle/>
                    <a:p>
                      <a:pPr algn="ctr"/>
                      <a:r>
                        <a:rPr lang="zh-CN" altLang="en-US" dirty="0" smtClean="0">
                          <a:latin typeface="微软雅黑" pitchFamily="34" charset="-122"/>
                          <a:ea typeface="微软雅黑" pitchFamily="34" charset="-122"/>
                        </a:rPr>
                        <a:t>级联方法</a:t>
                      </a:r>
                      <a:endParaRPr lang="zh-CN" altLang="en-US" dirty="0">
                        <a:latin typeface="微软雅黑" pitchFamily="34" charset="-122"/>
                        <a:ea typeface="微软雅黑" pitchFamily="34" charset="-122"/>
                      </a:endParaRPr>
                    </a:p>
                  </a:txBody>
                  <a:tcPr anchor="ctr"/>
                </a:tc>
                <a:tc>
                  <a:txBody>
                    <a:bodyPr/>
                    <a:lstStyle/>
                    <a:p>
                      <a:pPr algn="l"/>
                      <a:r>
                        <a:rPr lang="en-US" altLang="zh-CN" dirty="0" smtClean="0">
                          <a:latin typeface="微软雅黑" pitchFamily="34" charset="-122"/>
                          <a:ea typeface="微软雅黑" pitchFamily="34" charset="-122"/>
                        </a:rPr>
                        <a:t>80.50</a:t>
                      </a:r>
                      <a:endParaRPr lang="zh-CN" altLang="en-US" dirty="0">
                        <a:latin typeface="微软雅黑" pitchFamily="34" charset="-122"/>
                        <a:ea typeface="微软雅黑" pitchFamily="34" charset="-122"/>
                      </a:endParaRPr>
                    </a:p>
                  </a:txBody>
                  <a:tcPr anchor="ctr"/>
                </a:tc>
                <a:tc>
                  <a:txBody>
                    <a:bodyPr/>
                    <a:lstStyle/>
                    <a:p>
                      <a:pPr algn="ctr"/>
                      <a:r>
                        <a:rPr lang="en-US" altLang="zh-CN" dirty="0" smtClean="0">
                          <a:latin typeface="微软雅黑" pitchFamily="34" charset="-122"/>
                          <a:ea typeface="微软雅黑" pitchFamily="34" charset="-122"/>
                        </a:rPr>
                        <a:t>-</a:t>
                      </a:r>
                      <a:endParaRPr lang="zh-CN" altLang="en-US" dirty="0">
                        <a:latin typeface="微软雅黑" pitchFamily="34" charset="-122"/>
                        <a:ea typeface="微软雅黑" pitchFamily="34" charset="-122"/>
                      </a:endParaRPr>
                    </a:p>
                  </a:txBody>
                  <a:tcPr anchor="ctr"/>
                </a:tc>
                <a:tc>
                  <a:txBody>
                    <a:bodyPr/>
                    <a:lstStyle/>
                    <a:p>
                      <a:pPr algn="ctr"/>
                      <a:r>
                        <a:rPr lang="en-US" altLang="zh-CN" dirty="0" smtClean="0">
                          <a:latin typeface="微软雅黑" pitchFamily="34" charset="-122"/>
                          <a:ea typeface="微软雅黑" pitchFamily="34" charset="-122"/>
                        </a:rPr>
                        <a:t>0.7</a:t>
                      </a:r>
                      <a:endParaRPr lang="zh-CN" altLang="en-US" dirty="0">
                        <a:latin typeface="微软雅黑" pitchFamily="34" charset="-122"/>
                        <a:ea typeface="微软雅黑" pitchFamily="34" charset="-122"/>
                      </a:endParaRPr>
                    </a:p>
                  </a:txBody>
                  <a:tcPr anchor="ctr"/>
                </a:tc>
              </a:tr>
              <a:tr h="370840">
                <a:tc rowSpan="2">
                  <a:txBody>
                    <a:bodyPr/>
                    <a:lstStyle/>
                    <a:p>
                      <a:pPr algn="ctr"/>
                      <a:r>
                        <a:rPr lang="zh-CN" altLang="en-US" dirty="0" smtClean="0">
                          <a:latin typeface="微软雅黑" pitchFamily="34" charset="-122"/>
                          <a:ea typeface="微软雅黑" pitchFamily="34" charset="-122"/>
                        </a:rPr>
                        <a:t>二阶</a:t>
                      </a:r>
                      <a:endParaRPr lang="zh-CN" altLang="en-US" dirty="0">
                        <a:latin typeface="微软雅黑" pitchFamily="34" charset="-122"/>
                        <a:ea typeface="微软雅黑" pitchFamily="34" charset="-122"/>
                      </a:endParaRPr>
                    </a:p>
                  </a:txBody>
                  <a:tcPr anchor="ctr"/>
                </a:tc>
                <a:tc>
                  <a:txBody>
                    <a:bodyPr/>
                    <a:lstStyle/>
                    <a:p>
                      <a:pPr algn="ctr"/>
                      <a:r>
                        <a:rPr lang="zh-CN" altLang="en-US" dirty="0" smtClean="0">
                          <a:solidFill>
                            <a:srgbClr val="0000FF"/>
                          </a:solidFill>
                          <a:latin typeface="微软雅黑" pitchFamily="34" charset="-122"/>
                          <a:ea typeface="微软雅黑" pitchFamily="34" charset="-122"/>
                        </a:rPr>
                        <a:t>联合模型</a:t>
                      </a:r>
                      <a:endParaRPr lang="zh-CN" altLang="en-US" dirty="0">
                        <a:solidFill>
                          <a:srgbClr val="0000FF"/>
                        </a:solidFill>
                        <a:latin typeface="微软雅黑" pitchFamily="34" charset="-122"/>
                        <a:ea typeface="微软雅黑" pitchFamily="34" charset="-122"/>
                      </a:endParaRPr>
                    </a:p>
                  </a:txBody>
                  <a:tcPr anchor="ctr"/>
                </a:tc>
                <a:tc>
                  <a:txBody>
                    <a:bodyPr/>
                    <a:lstStyle/>
                    <a:p>
                      <a:pPr algn="l"/>
                      <a:r>
                        <a:rPr lang="en-US" altLang="zh-CN" b="1" dirty="0" smtClean="0">
                          <a:solidFill>
                            <a:srgbClr val="0000FF"/>
                          </a:solidFill>
                          <a:latin typeface="微软雅黑" pitchFamily="34" charset="-122"/>
                          <a:ea typeface="微软雅黑" pitchFamily="34" charset="-122"/>
                        </a:rPr>
                        <a:t>81.30</a:t>
                      </a:r>
                      <a:r>
                        <a:rPr lang="en-US" altLang="zh-CN" dirty="0" smtClean="0">
                          <a:solidFill>
                            <a:srgbClr val="0000FF"/>
                          </a:solidFill>
                          <a:latin typeface="微软雅黑" pitchFamily="34" charset="-122"/>
                          <a:ea typeface="微软雅黑" pitchFamily="34" charset="-122"/>
                        </a:rPr>
                        <a:t> (+0.7)</a:t>
                      </a:r>
                      <a:endParaRPr lang="zh-CN" altLang="en-US" dirty="0">
                        <a:solidFill>
                          <a:srgbClr val="0000FF"/>
                        </a:solidFill>
                        <a:latin typeface="微软雅黑" pitchFamily="34" charset="-122"/>
                        <a:ea typeface="微软雅黑" pitchFamily="34" charset="-122"/>
                      </a:endParaRPr>
                    </a:p>
                  </a:txBody>
                  <a:tcPr anchor="ctr"/>
                </a:tc>
                <a:tc>
                  <a:txBody>
                    <a:bodyPr/>
                    <a:lstStyle/>
                    <a:p>
                      <a:pPr algn="ctr"/>
                      <a:r>
                        <a:rPr lang="en-US" altLang="zh-CN" b="1" dirty="0" smtClean="0">
                          <a:solidFill>
                            <a:srgbClr val="0000FF"/>
                          </a:solidFill>
                          <a:latin typeface="微软雅黑" pitchFamily="34" charset="-122"/>
                          <a:ea typeface="微软雅黑" pitchFamily="34" charset="-122"/>
                        </a:rPr>
                        <a:t>94.28</a:t>
                      </a:r>
                      <a:r>
                        <a:rPr lang="en-US" altLang="zh-CN" dirty="0" smtClean="0">
                          <a:solidFill>
                            <a:srgbClr val="0000FF"/>
                          </a:solidFill>
                          <a:latin typeface="微软雅黑" pitchFamily="34" charset="-122"/>
                          <a:ea typeface="微软雅黑" pitchFamily="34" charset="-122"/>
                        </a:rPr>
                        <a:t> (+0.4)</a:t>
                      </a:r>
                      <a:endParaRPr lang="zh-CN" altLang="en-US" dirty="0">
                        <a:solidFill>
                          <a:srgbClr val="0000FF"/>
                        </a:solidFill>
                        <a:latin typeface="微软雅黑" pitchFamily="34" charset="-122"/>
                        <a:ea typeface="微软雅黑" pitchFamily="34" charset="-122"/>
                      </a:endParaRPr>
                    </a:p>
                  </a:txBody>
                  <a:tcPr anchor="ctr"/>
                </a:tc>
                <a:tc>
                  <a:txBody>
                    <a:bodyPr/>
                    <a:lstStyle/>
                    <a:p>
                      <a:pPr algn="ctr"/>
                      <a:r>
                        <a:rPr lang="en-US" altLang="zh-CN" dirty="0" smtClean="0">
                          <a:solidFill>
                            <a:srgbClr val="0000FF"/>
                          </a:solidFill>
                          <a:latin typeface="微软雅黑" pitchFamily="34" charset="-122"/>
                          <a:ea typeface="微软雅黑" pitchFamily="34" charset="-122"/>
                        </a:rPr>
                        <a:t>1.0</a:t>
                      </a:r>
                      <a:endParaRPr lang="zh-CN" altLang="en-US" dirty="0">
                        <a:solidFill>
                          <a:srgbClr val="0000FF"/>
                        </a:solidFill>
                        <a:latin typeface="微软雅黑" pitchFamily="34" charset="-122"/>
                        <a:ea typeface="微软雅黑" pitchFamily="34" charset="-122"/>
                      </a:endParaRPr>
                    </a:p>
                  </a:txBody>
                  <a:tcPr anchor="ctr"/>
                </a:tc>
              </a:tr>
              <a:tr h="370840">
                <a:tc vMerge="1">
                  <a:txBody>
                    <a:bodyPr/>
                    <a:lstStyle/>
                    <a:p>
                      <a:endParaRPr lang="zh-CN" altLang="en-US" dirty="0"/>
                    </a:p>
                  </a:txBody>
                  <a:tcPr/>
                </a:tc>
                <a:tc>
                  <a:txBody>
                    <a:bodyPr/>
                    <a:lstStyle/>
                    <a:p>
                      <a:pPr algn="ctr"/>
                      <a:r>
                        <a:rPr lang="zh-CN" altLang="en-US" dirty="0" smtClean="0">
                          <a:latin typeface="微软雅黑" pitchFamily="34" charset="-122"/>
                          <a:ea typeface="微软雅黑" pitchFamily="34" charset="-122"/>
                        </a:rPr>
                        <a:t>级联方法</a:t>
                      </a:r>
                      <a:endParaRPr lang="zh-CN" altLang="en-US" dirty="0">
                        <a:latin typeface="微软雅黑" pitchFamily="34" charset="-122"/>
                        <a:ea typeface="微软雅黑" pitchFamily="34" charset="-122"/>
                      </a:endParaRPr>
                    </a:p>
                  </a:txBody>
                  <a:tcPr anchor="ctr"/>
                </a:tc>
                <a:tc>
                  <a:txBody>
                    <a:bodyPr/>
                    <a:lstStyle/>
                    <a:p>
                      <a:pPr algn="l"/>
                      <a:r>
                        <a:rPr lang="en-US" altLang="zh-CN" b="1" dirty="0" smtClean="0">
                          <a:latin typeface="微软雅黑" pitchFamily="34" charset="-122"/>
                          <a:ea typeface="微软雅黑" pitchFamily="34" charset="-122"/>
                        </a:rPr>
                        <a:t>80.64</a:t>
                      </a:r>
                      <a:endParaRPr lang="zh-CN" altLang="en-US" b="1" dirty="0">
                        <a:latin typeface="微软雅黑" pitchFamily="34" charset="-122"/>
                        <a:ea typeface="微软雅黑" pitchFamily="34" charset="-122"/>
                      </a:endParaRPr>
                    </a:p>
                  </a:txBody>
                  <a:tcPr anchor="ctr"/>
                </a:tc>
                <a:tc>
                  <a:txBody>
                    <a:bodyPr/>
                    <a:lstStyle/>
                    <a:p>
                      <a:pPr algn="ctr"/>
                      <a:r>
                        <a:rPr lang="en-US" altLang="zh-CN" dirty="0" smtClean="0">
                          <a:latin typeface="微软雅黑" pitchFamily="34" charset="-122"/>
                          <a:ea typeface="微软雅黑" pitchFamily="34" charset="-122"/>
                        </a:rPr>
                        <a:t>-</a:t>
                      </a:r>
                      <a:endParaRPr lang="zh-CN" altLang="en-US" dirty="0">
                        <a:latin typeface="微软雅黑" pitchFamily="34" charset="-122"/>
                        <a:ea typeface="微软雅黑" pitchFamily="34" charset="-122"/>
                      </a:endParaRPr>
                    </a:p>
                  </a:txBody>
                  <a:tcPr anchor="ctr"/>
                </a:tc>
                <a:tc>
                  <a:txBody>
                    <a:bodyPr/>
                    <a:lstStyle/>
                    <a:p>
                      <a:pPr algn="ctr"/>
                      <a:r>
                        <a:rPr lang="en-US" altLang="zh-CN" dirty="0" smtClean="0">
                          <a:latin typeface="微软雅黑" pitchFamily="34" charset="-122"/>
                          <a:ea typeface="微软雅黑" pitchFamily="34" charset="-122"/>
                        </a:rPr>
                        <a:t>2.7</a:t>
                      </a:r>
                      <a:endParaRPr lang="zh-CN" altLang="en-US" dirty="0">
                        <a:latin typeface="微软雅黑" pitchFamily="34" charset="-122"/>
                        <a:ea typeface="微软雅黑" pitchFamily="34" charset="-122"/>
                      </a:endParaRPr>
                    </a:p>
                  </a:txBody>
                  <a:tcPr anchor="ctr"/>
                </a:tc>
              </a:tr>
              <a:tr h="370840">
                <a:tc rowSpan="2">
                  <a:txBody>
                    <a:bodyPr/>
                    <a:lstStyle/>
                    <a:p>
                      <a:pPr algn="ctr"/>
                      <a:r>
                        <a:rPr lang="zh-CN" altLang="en-US" dirty="0" smtClean="0">
                          <a:latin typeface="微软雅黑" pitchFamily="34" charset="-122"/>
                          <a:ea typeface="微软雅黑" pitchFamily="34" charset="-122"/>
                        </a:rPr>
                        <a:t>一阶</a:t>
                      </a:r>
                      <a:endParaRPr lang="zh-CN" altLang="en-US" dirty="0">
                        <a:latin typeface="微软雅黑" pitchFamily="34" charset="-122"/>
                        <a:ea typeface="微软雅黑" pitchFamily="34" charset="-122"/>
                      </a:endParaRPr>
                    </a:p>
                  </a:txBody>
                  <a:tcPr anchor="ctr"/>
                </a:tc>
                <a:tc>
                  <a:txBody>
                    <a:bodyPr/>
                    <a:lstStyle/>
                    <a:p>
                      <a:pPr algn="ctr"/>
                      <a:r>
                        <a:rPr lang="zh-CN" altLang="en-US" dirty="0" smtClean="0">
                          <a:solidFill>
                            <a:srgbClr val="0000FF"/>
                          </a:solidFill>
                          <a:latin typeface="微软雅黑" pitchFamily="34" charset="-122"/>
                          <a:ea typeface="微软雅黑" pitchFamily="34" charset="-122"/>
                        </a:rPr>
                        <a:t>联合模型</a:t>
                      </a:r>
                      <a:endParaRPr lang="zh-CN" altLang="en-US" dirty="0">
                        <a:solidFill>
                          <a:srgbClr val="0000FF"/>
                        </a:solidFill>
                        <a:latin typeface="微软雅黑" pitchFamily="34" charset="-122"/>
                        <a:ea typeface="微软雅黑" pitchFamily="34" charset="-122"/>
                      </a:endParaRPr>
                    </a:p>
                  </a:txBody>
                  <a:tcPr anchor="ctr"/>
                </a:tc>
                <a:tc>
                  <a:txBody>
                    <a:bodyPr/>
                    <a:lstStyle/>
                    <a:p>
                      <a:pPr algn="l"/>
                      <a:r>
                        <a:rPr lang="en-US" altLang="zh-CN" dirty="0" smtClean="0">
                          <a:solidFill>
                            <a:srgbClr val="0000FF"/>
                          </a:solidFill>
                          <a:latin typeface="微软雅黑" pitchFamily="34" charset="-122"/>
                          <a:ea typeface="微软雅黑" pitchFamily="34" charset="-122"/>
                        </a:rPr>
                        <a:t>78.09 (+0.9)</a:t>
                      </a:r>
                      <a:r>
                        <a:rPr lang="en-US" altLang="zh-CN" baseline="0" dirty="0" smtClean="0">
                          <a:solidFill>
                            <a:srgbClr val="0000FF"/>
                          </a:solidFill>
                          <a:latin typeface="微软雅黑" pitchFamily="34" charset="-122"/>
                          <a:ea typeface="微软雅黑" pitchFamily="34" charset="-122"/>
                        </a:rPr>
                        <a:t> </a:t>
                      </a:r>
                      <a:endParaRPr lang="zh-CN" altLang="en-US" dirty="0">
                        <a:solidFill>
                          <a:srgbClr val="0000FF"/>
                        </a:solidFill>
                        <a:latin typeface="微软雅黑" pitchFamily="34" charset="-122"/>
                        <a:ea typeface="微软雅黑" pitchFamily="34" charset="-122"/>
                      </a:endParaRPr>
                    </a:p>
                  </a:txBody>
                  <a:tcPr anchor="ctr"/>
                </a:tc>
                <a:tc>
                  <a:txBody>
                    <a:bodyPr/>
                    <a:lstStyle/>
                    <a:p>
                      <a:pPr algn="ctr"/>
                      <a:r>
                        <a:rPr lang="en-US" altLang="zh-CN" dirty="0" smtClean="0">
                          <a:solidFill>
                            <a:srgbClr val="0000FF"/>
                          </a:solidFill>
                          <a:latin typeface="微软雅黑" pitchFamily="34" charset="-122"/>
                          <a:ea typeface="微软雅黑" pitchFamily="34" charset="-122"/>
                        </a:rPr>
                        <a:t>94.05</a:t>
                      </a:r>
                      <a:r>
                        <a:rPr lang="en-US" altLang="zh-CN" baseline="0" dirty="0" smtClean="0">
                          <a:solidFill>
                            <a:srgbClr val="0000FF"/>
                          </a:solidFill>
                          <a:latin typeface="微软雅黑" pitchFamily="34" charset="-122"/>
                          <a:ea typeface="微软雅黑" pitchFamily="34" charset="-122"/>
                        </a:rPr>
                        <a:t> (+0.2)</a:t>
                      </a:r>
                      <a:endParaRPr lang="zh-CN" altLang="en-US" dirty="0">
                        <a:solidFill>
                          <a:srgbClr val="0000FF"/>
                        </a:solidFill>
                        <a:latin typeface="微软雅黑" pitchFamily="34" charset="-122"/>
                        <a:ea typeface="微软雅黑" pitchFamily="34" charset="-122"/>
                      </a:endParaRPr>
                    </a:p>
                  </a:txBody>
                  <a:tcPr anchor="ctr"/>
                </a:tc>
                <a:tc>
                  <a:txBody>
                    <a:bodyPr/>
                    <a:lstStyle/>
                    <a:p>
                      <a:pPr algn="ctr"/>
                      <a:r>
                        <a:rPr lang="en-US" altLang="zh-CN" b="1" dirty="0" smtClean="0">
                          <a:solidFill>
                            <a:srgbClr val="0000FF"/>
                          </a:solidFill>
                          <a:latin typeface="微软雅黑" pitchFamily="34" charset="-122"/>
                          <a:ea typeface="微软雅黑" pitchFamily="34" charset="-122"/>
                        </a:rPr>
                        <a:t>5.8</a:t>
                      </a:r>
                      <a:endParaRPr lang="zh-CN" altLang="en-US" b="1" dirty="0">
                        <a:solidFill>
                          <a:srgbClr val="0000FF"/>
                        </a:solidFill>
                        <a:latin typeface="微软雅黑" pitchFamily="34" charset="-122"/>
                        <a:ea typeface="微软雅黑" pitchFamily="34" charset="-122"/>
                      </a:endParaRPr>
                    </a:p>
                  </a:txBody>
                  <a:tcPr anchor="ctr"/>
                </a:tc>
              </a:tr>
              <a:tr h="370840">
                <a:tc vMerge="1">
                  <a:txBody>
                    <a:bodyPr/>
                    <a:lstStyle/>
                    <a:p>
                      <a:endParaRPr lang="zh-CN" altLang="en-US" dirty="0"/>
                    </a:p>
                  </a:txBody>
                  <a:tcPr/>
                </a:tc>
                <a:tc>
                  <a:txBody>
                    <a:bodyPr/>
                    <a:lstStyle/>
                    <a:p>
                      <a:pPr algn="ctr"/>
                      <a:r>
                        <a:rPr lang="zh-CN" altLang="en-US" dirty="0" smtClean="0">
                          <a:latin typeface="微软雅黑" pitchFamily="34" charset="-122"/>
                          <a:ea typeface="微软雅黑" pitchFamily="34" charset="-122"/>
                        </a:rPr>
                        <a:t>级联方法</a:t>
                      </a:r>
                      <a:endParaRPr lang="zh-CN" altLang="en-US" dirty="0">
                        <a:latin typeface="微软雅黑" pitchFamily="34" charset="-122"/>
                        <a:ea typeface="微软雅黑" pitchFamily="34" charset="-122"/>
                      </a:endParaRPr>
                    </a:p>
                  </a:txBody>
                  <a:tcPr anchor="ctr"/>
                </a:tc>
                <a:tc>
                  <a:txBody>
                    <a:bodyPr/>
                    <a:lstStyle/>
                    <a:p>
                      <a:pPr algn="l"/>
                      <a:r>
                        <a:rPr lang="en-US" altLang="zh-CN" dirty="0" smtClean="0">
                          <a:latin typeface="微软雅黑" pitchFamily="34" charset="-122"/>
                          <a:ea typeface="微软雅黑" pitchFamily="34" charset="-122"/>
                        </a:rPr>
                        <a:t>77.19</a:t>
                      </a:r>
                      <a:endParaRPr lang="zh-CN" altLang="en-US" dirty="0">
                        <a:latin typeface="微软雅黑" pitchFamily="34" charset="-122"/>
                        <a:ea typeface="微软雅黑" pitchFamily="34" charset="-122"/>
                      </a:endParaRPr>
                    </a:p>
                  </a:txBody>
                  <a:tcPr anchor="ctr"/>
                </a:tc>
                <a:tc>
                  <a:txBody>
                    <a:bodyPr/>
                    <a:lstStyle/>
                    <a:p>
                      <a:pPr algn="ctr"/>
                      <a:r>
                        <a:rPr lang="en-US" altLang="zh-CN" b="1" dirty="0" smtClean="0">
                          <a:latin typeface="微软雅黑" pitchFamily="34" charset="-122"/>
                          <a:ea typeface="微软雅黑" pitchFamily="34" charset="-122"/>
                        </a:rPr>
                        <a:t>93.88</a:t>
                      </a:r>
                      <a:endParaRPr lang="zh-CN" altLang="en-US" b="1" dirty="0">
                        <a:latin typeface="微软雅黑" pitchFamily="34" charset="-122"/>
                        <a:ea typeface="微软雅黑" pitchFamily="34" charset="-122"/>
                      </a:endParaRPr>
                    </a:p>
                  </a:txBody>
                  <a:tcPr anchor="ctr"/>
                </a:tc>
                <a:tc>
                  <a:txBody>
                    <a:bodyPr/>
                    <a:lstStyle/>
                    <a:p>
                      <a:pPr algn="ctr"/>
                      <a:r>
                        <a:rPr lang="en-US" altLang="zh-CN" b="1" dirty="0" smtClean="0">
                          <a:latin typeface="微软雅黑" pitchFamily="34" charset="-122"/>
                          <a:ea typeface="微软雅黑" pitchFamily="34" charset="-122"/>
                        </a:rPr>
                        <a:t>11.5</a:t>
                      </a:r>
                      <a:endParaRPr lang="zh-CN" altLang="en-US" b="1" dirty="0">
                        <a:latin typeface="微软雅黑" pitchFamily="34" charset="-122"/>
                        <a:ea typeface="微软雅黑" pitchFamily="34" charset="-122"/>
                      </a:endParaRPr>
                    </a:p>
                  </a:txBody>
                  <a:tcPr anchor="ctr"/>
                </a:tc>
              </a:tr>
            </a:tbl>
          </a:graphicData>
        </a:graphic>
      </p:graphicFrame>
      <p:sp>
        <p:nvSpPr>
          <p:cNvPr id="11" name="内容占位符 1"/>
          <p:cNvSpPr txBox="1">
            <a:spLocks/>
          </p:cNvSpPr>
          <p:nvPr/>
        </p:nvSpPr>
        <p:spPr bwMode="auto">
          <a:xfrm>
            <a:off x="539552" y="5013176"/>
            <a:ext cx="8229600" cy="1296144"/>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r>
              <a:rPr lang="zh-CN" altLang="en-US" sz="2400" dirty="0" smtClean="0">
                <a:solidFill>
                  <a:srgbClr val="FFFF00"/>
                </a:solidFill>
                <a:latin typeface="微软雅黑" pitchFamily="34" charset="-122"/>
                <a:ea typeface="微软雅黑" pitchFamily="34" charset="-122"/>
              </a:rPr>
              <a:t>联合模型可以大幅度提高句法分析准确率，同时对词性标注也有帮助。</a:t>
            </a:r>
            <a:endParaRPr lang="en-US" altLang="zh-CN" sz="2400" dirty="0" smtClean="0">
              <a:solidFill>
                <a:srgbClr val="FFFF00"/>
              </a:solidFill>
              <a:latin typeface="微软雅黑" pitchFamily="34" charset="-122"/>
              <a:ea typeface="微软雅黑" pitchFamily="34" charset="-122"/>
            </a:endParaRPr>
          </a:p>
          <a:p>
            <a:r>
              <a:rPr lang="zh-CN" altLang="en-US" sz="2400" dirty="0">
                <a:solidFill>
                  <a:srgbClr val="FFFF00"/>
                </a:solidFill>
                <a:latin typeface="微软雅黑" pitchFamily="34" charset="-122"/>
                <a:ea typeface="微软雅黑" pitchFamily="34" charset="-122"/>
              </a:rPr>
              <a:t>词</a:t>
            </a:r>
            <a:r>
              <a:rPr lang="zh-CN" altLang="en-US" sz="2400" dirty="0" smtClean="0">
                <a:solidFill>
                  <a:srgbClr val="FFFF00"/>
                </a:solidFill>
                <a:latin typeface="微软雅黑" pitchFamily="34" charset="-122"/>
                <a:ea typeface="微软雅黑" pitchFamily="34" charset="-122"/>
              </a:rPr>
              <a:t>性裁剪下，联合模型的分析效率和级联方法差距不大。</a:t>
            </a:r>
            <a:endParaRPr lang="zh-CN" altLang="en-US" sz="2400" dirty="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412463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结果分析</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联合模型对词性标注的影响</a:t>
            </a:r>
          </a:p>
        </p:txBody>
      </p:sp>
      <p:sp>
        <p:nvSpPr>
          <p:cNvPr id="39939" name="Rectangle 3"/>
          <p:cNvSpPr>
            <a:spLocks noGrp="1" noChangeArrowheads="1"/>
          </p:cNvSpPr>
          <p:nvPr>
            <p:ph type="body" idx="1"/>
          </p:nvPr>
        </p:nvSpPr>
        <p:spPr>
          <a:xfrm>
            <a:off x="468313" y="1844675"/>
            <a:ext cx="7272039" cy="720229"/>
          </a:xfrm>
        </p:spPr>
        <p:txBody>
          <a:bodyPr/>
          <a:lstStyle/>
          <a:p>
            <a:endParaRPr lang="en-US" altLang="zh-CN" sz="2400" dirty="0" smtClean="0">
              <a:latin typeface="微软雅黑" pitchFamily="34" charset="-122"/>
              <a:ea typeface="微软雅黑" pitchFamily="34" charset="-122"/>
            </a:endParaRPr>
          </a:p>
        </p:txBody>
      </p:sp>
      <p:sp>
        <p:nvSpPr>
          <p:cNvPr id="11" name="内容占位符 1"/>
          <p:cNvSpPr txBox="1">
            <a:spLocks/>
          </p:cNvSpPr>
          <p:nvPr/>
        </p:nvSpPr>
        <p:spPr bwMode="auto">
          <a:xfrm>
            <a:off x="539552" y="5373216"/>
            <a:ext cx="8229600" cy="1008112"/>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r>
              <a:rPr lang="zh-CN" altLang="en-US" sz="2400" dirty="0" smtClean="0">
                <a:solidFill>
                  <a:srgbClr val="FFFF00"/>
                </a:solidFill>
                <a:latin typeface="微软雅黑" pitchFamily="34" charset="-122"/>
                <a:ea typeface="微软雅黑" pitchFamily="34" charset="-122"/>
              </a:rPr>
              <a:t>联合模型</a:t>
            </a:r>
            <a:r>
              <a:rPr lang="zh-CN" altLang="en-US" sz="2400" dirty="0">
                <a:solidFill>
                  <a:srgbClr val="FFFF00"/>
                </a:solidFill>
                <a:latin typeface="微软雅黑" pitchFamily="34" charset="-122"/>
                <a:ea typeface="微软雅黑" pitchFamily="34" charset="-122"/>
              </a:rPr>
              <a:t>大幅</a:t>
            </a:r>
            <a:r>
              <a:rPr lang="zh-CN" altLang="en-US" sz="2400" dirty="0" smtClean="0">
                <a:solidFill>
                  <a:srgbClr val="FFFF00"/>
                </a:solidFill>
                <a:latin typeface="微软雅黑" pitchFamily="34" charset="-122"/>
                <a:ea typeface="微软雅黑" pitchFamily="34" charset="-122"/>
              </a:rPr>
              <a:t>度帮助</a:t>
            </a:r>
            <a:r>
              <a:rPr lang="zh-CN" altLang="en-US" sz="2400" b="1" dirty="0" smtClean="0">
                <a:solidFill>
                  <a:srgbClr val="FFFF00"/>
                </a:solidFill>
                <a:latin typeface="微软雅黑" pitchFamily="34" charset="-122"/>
                <a:ea typeface="微软雅黑" pitchFamily="34" charset="-122"/>
              </a:rPr>
              <a:t>句法敏感的词性歧义</a:t>
            </a:r>
            <a:r>
              <a:rPr lang="en-US" altLang="zh-CN" sz="2000" dirty="0" smtClean="0">
                <a:solidFill>
                  <a:srgbClr val="92D050"/>
                </a:solidFill>
                <a:latin typeface="微软雅黑" pitchFamily="34" charset="-122"/>
                <a:ea typeface="微软雅黑" pitchFamily="34" charset="-122"/>
              </a:rPr>
              <a:t>{VV,NN}{DEC,DEG}</a:t>
            </a:r>
          </a:p>
          <a:p>
            <a:r>
              <a:rPr lang="zh-CN" altLang="en-US" sz="2400" dirty="0" smtClean="0">
                <a:solidFill>
                  <a:srgbClr val="FFFF00"/>
                </a:solidFill>
                <a:latin typeface="微软雅黑" pitchFamily="34" charset="-122"/>
                <a:ea typeface="微软雅黑" pitchFamily="34" charset="-122"/>
              </a:rPr>
              <a:t>对句法不敏感的词性歧义</a:t>
            </a:r>
            <a:r>
              <a:rPr lang="en-US" altLang="zh-CN" sz="2000" dirty="0" smtClean="0">
                <a:solidFill>
                  <a:srgbClr val="92D050"/>
                </a:solidFill>
                <a:latin typeface="微软雅黑" pitchFamily="34" charset="-122"/>
                <a:ea typeface="微软雅黑" pitchFamily="34" charset="-122"/>
              </a:rPr>
              <a:t>{NN,NR}{NN,JJ}</a:t>
            </a:r>
            <a:r>
              <a:rPr lang="zh-CN" altLang="en-US" sz="2400" dirty="0" smtClean="0">
                <a:solidFill>
                  <a:srgbClr val="FFFF00"/>
                </a:solidFill>
                <a:latin typeface="微软雅黑" pitchFamily="34" charset="-122"/>
                <a:ea typeface="微软雅黑" pitchFamily="34" charset="-122"/>
              </a:rPr>
              <a:t>影响不大。</a:t>
            </a:r>
            <a:endParaRPr lang="en-US" altLang="zh-CN" sz="2400" dirty="0" smtClean="0">
              <a:solidFill>
                <a:srgbClr val="FFFF00"/>
              </a:solidFill>
              <a:latin typeface="微软雅黑" pitchFamily="34" charset="-122"/>
              <a:ea typeface="微软雅黑" pitchFamily="34" charset="-122"/>
            </a:endParaRPr>
          </a:p>
        </p:txBody>
      </p:sp>
      <p:pic>
        <p:nvPicPr>
          <p:cNvPr id="21505" name="Picture 1"/>
          <p:cNvPicPr>
            <a:picLocks noChangeAspect="1" noChangeArrowheads="1"/>
          </p:cNvPicPr>
          <p:nvPr/>
        </p:nvPicPr>
        <p:blipFill>
          <a:blip r:embed="rId2" cstate="print"/>
          <a:srcRect/>
          <a:stretch>
            <a:fillRect/>
          </a:stretch>
        </p:blipFill>
        <p:spPr bwMode="auto">
          <a:xfrm>
            <a:off x="1197032" y="1642864"/>
            <a:ext cx="6471312" cy="3586336"/>
          </a:xfrm>
          <a:prstGeom prst="rect">
            <a:avLst/>
          </a:prstGeom>
          <a:noFill/>
          <a:ln w="9525">
            <a:noFill/>
            <a:miter lim="800000"/>
            <a:headEnd/>
            <a:tailEnd/>
          </a:ln>
        </p:spPr>
      </p:pic>
    </p:spTree>
    <p:extLst>
      <p:ext uri="{BB962C8B-B14F-4D97-AF65-F5344CB8AC3E}">
        <p14:creationId xmlns:p14="http://schemas.microsoft.com/office/powerpoint/2010/main" xmlns="" val="193700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小结</a:t>
            </a:r>
            <a:endParaRPr lang="zh-CN" altLang="en-US" sz="3600" b="1" dirty="0" smtClean="0">
              <a:latin typeface="微软雅黑" pitchFamily="34" charset="-122"/>
              <a:ea typeface="微软雅黑" pitchFamily="34" charset="-122"/>
            </a:endParaRPr>
          </a:p>
        </p:txBody>
      </p:sp>
      <p:sp>
        <p:nvSpPr>
          <p:cNvPr id="39939" name="Rectangle 3"/>
          <p:cNvSpPr>
            <a:spLocks noGrp="1" noChangeArrowheads="1"/>
          </p:cNvSpPr>
          <p:nvPr>
            <p:ph type="body" idx="1"/>
          </p:nvPr>
        </p:nvSpPr>
        <p:spPr>
          <a:xfrm>
            <a:off x="468313" y="1844675"/>
            <a:ext cx="8496175" cy="4320629"/>
          </a:xfrm>
        </p:spPr>
        <p:txBody>
          <a:bodyPr/>
          <a:lstStyle/>
          <a:p>
            <a:r>
              <a:rPr lang="zh-CN" altLang="en-US" sz="2400" dirty="0" smtClean="0">
                <a:latin typeface="微软雅黑" pitchFamily="34" charset="-122"/>
                <a:ea typeface="微软雅黑" pitchFamily="34" charset="-122"/>
              </a:rPr>
              <a:t>针对</a:t>
            </a:r>
            <a:r>
              <a:rPr lang="zh-CN" altLang="en-US" sz="2400" dirty="0">
                <a:latin typeface="微软雅黑" pitchFamily="34" charset="-122"/>
                <a:ea typeface="微软雅黑" pitchFamily="34" charset="-122"/>
              </a:rPr>
              <a:t>级联方</a:t>
            </a:r>
            <a:r>
              <a:rPr lang="zh-CN" altLang="en-US" sz="2400" dirty="0" smtClean="0">
                <a:latin typeface="微软雅黑" pitchFamily="34" charset="-122"/>
                <a:ea typeface="微软雅黑" pitchFamily="34" charset="-122"/>
              </a:rPr>
              <a:t>法存在的错误蔓延的问题，提出词性标注和依存句法分析联合模型。</a:t>
            </a:r>
            <a:endParaRPr lang="en-US" altLang="zh-CN" sz="24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扩</a:t>
            </a:r>
            <a:r>
              <a:rPr lang="zh-CN" altLang="en-US" sz="2000" dirty="0" smtClean="0">
                <a:latin typeface="微软雅黑" pitchFamily="34" charset="-122"/>
                <a:ea typeface="微软雅黑" pitchFamily="34" charset="-122"/>
              </a:rPr>
              <a:t>展依存句法分析解码算法，提出了基于动态规划的联合模型解码算法。</a:t>
            </a:r>
            <a:endParaRPr lang="en-US" altLang="zh-CN" sz="20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提</a:t>
            </a:r>
            <a:r>
              <a:rPr lang="zh-CN" altLang="en-US" sz="2000" dirty="0" smtClean="0">
                <a:latin typeface="微软雅黑" pitchFamily="34" charset="-122"/>
                <a:ea typeface="微软雅黑" pitchFamily="34" charset="-122"/>
              </a:rPr>
              <a:t>出基于边缘概率的词性裁剪策略，有效提高联合模型解码算法的效率。</a:t>
            </a:r>
            <a:endParaRPr lang="en-US" altLang="zh-CN" sz="20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实验结果表明，联合模型可以大幅度提高句法分析准确率，并且对词性标注也有一定帮助。</a:t>
            </a:r>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spTree>
    <p:extLst>
      <p:ext uri="{BB962C8B-B14F-4D97-AF65-F5344CB8AC3E}">
        <p14:creationId xmlns:p14="http://schemas.microsoft.com/office/powerpoint/2010/main" xmlns="" val="2391009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本课题主要研究内容</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3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汉语词性与依存句法分析</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联合模型</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5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基于准同步文法的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多树库融合方法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2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基于柱搜索和标点的快速</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高阶依存句法分析方法 </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latin typeface="微软雅黑" pitchFamily="34" charset="-122"/>
                <a:ea typeface="微软雅黑" pitchFamily="34" charset="-122"/>
                <a:cs typeface="Times New Roman" pitchFamily="18" charset="0"/>
              </a:rPr>
              <a:t>4 </a:t>
            </a:r>
            <a:r>
              <a:rPr lang="zh-CN" altLang="en-US" sz="1600" b="1" dirty="0" smtClean="0">
                <a:latin typeface="微软雅黑" pitchFamily="34" charset="-122"/>
                <a:ea typeface="微软雅黑" pitchFamily="34" charset="-122"/>
                <a:cs typeface="Times New Roman" pitchFamily="18" charset="0"/>
              </a:rPr>
              <a:t>面向联合模型的</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分离被动进取训练算法</a:t>
            </a:r>
            <a:endParaRPr lang="zh-CN" altLang="en-US" sz="1600" b="1" dirty="0">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3" name="Rectangle 43"/>
          <p:cNvSpPr>
            <a:spLocks noChangeArrowheads="1"/>
          </p:cNvSpPr>
          <p:nvPr/>
        </p:nvSpPr>
        <p:spPr bwMode="auto">
          <a:xfrm>
            <a:off x="288032" y="3198687"/>
            <a:ext cx="104360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1</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 概述</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4" name="Rectangle 43"/>
          <p:cNvSpPr>
            <a:spLocks noChangeArrowheads="1"/>
          </p:cNvSpPr>
          <p:nvPr/>
        </p:nvSpPr>
        <p:spPr bwMode="auto">
          <a:xfrm>
            <a:off x="7812360" y="3197736"/>
            <a:ext cx="864096"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总结</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15" name="肘形连接符 14"/>
          <p:cNvCxnSpPr>
            <a:stCxn id="18471" idx="3"/>
            <a:endCxn id="14" idx="1"/>
          </p:cNvCxnSpPr>
          <p:nvPr/>
        </p:nvCxnSpPr>
        <p:spPr>
          <a:xfrm flipV="1">
            <a:off x="7308304" y="3521772"/>
            <a:ext cx="504056" cy="818"/>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18" name="肘形连接符 17"/>
          <p:cNvCxnSpPr>
            <a:stCxn id="13" idx="3"/>
            <a:endCxn id="18475" idx="1"/>
          </p:cNvCxnSpPr>
          <p:nvPr/>
        </p:nvCxnSpPr>
        <p:spPr>
          <a:xfrm flipV="1">
            <a:off x="1331640" y="3522117"/>
            <a:ext cx="504056" cy="606"/>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29" name="肘形连接符 28"/>
          <p:cNvCxnSpPr>
            <a:stCxn id="55305" idx="3"/>
            <a:endCxn id="14" idx="1"/>
          </p:cNvCxnSpPr>
          <p:nvPr/>
        </p:nvCxnSpPr>
        <p:spPr bwMode="auto">
          <a:xfrm>
            <a:off x="4716016" y="2268191"/>
            <a:ext cx="3096344" cy="1253581"/>
          </a:xfrm>
          <a:prstGeom prst="bentConnector3">
            <a:avLst>
              <a:gd name="adj1" fmla="val 91098"/>
            </a:avLst>
          </a:prstGeom>
          <a:solidFill>
            <a:srgbClr val="FFFFFF">
              <a:alpha val="0"/>
            </a:srgbClr>
          </a:solidFill>
          <a:ln w="9525">
            <a:solidFill>
              <a:schemeClr val="bg1">
                <a:lumMod val="50000"/>
              </a:schemeClr>
            </a:solidFill>
            <a:miter lim="800000"/>
            <a:headEnd/>
            <a:tailEnd/>
          </a:ln>
        </p:spPr>
      </p:cxnSp>
      <p:cxnSp>
        <p:nvCxnSpPr>
          <p:cNvPr id="32" name="肘形连接符 31"/>
          <p:cNvCxnSpPr>
            <a:stCxn id="55304" idx="3"/>
            <a:endCxn id="14" idx="1"/>
          </p:cNvCxnSpPr>
          <p:nvPr/>
        </p:nvCxnSpPr>
        <p:spPr bwMode="auto">
          <a:xfrm flipV="1">
            <a:off x="4716016" y="3521772"/>
            <a:ext cx="3096344" cy="1368497"/>
          </a:xfrm>
          <a:prstGeom prst="bentConnector3">
            <a:avLst>
              <a:gd name="adj1" fmla="val 91139"/>
            </a:avLst>
          </a:prstGeom>
          <a:solidFill>
            <a:srgbClr val="FFFFFF">
              <a:alpha val="0"/>
            </a:srgbClr>
          </a:solidFill>
          <a:ln w="9525">
            <a:solidFill>
              <a:schemeClr val="bg1">
                <a:lumMod val="50000"/>
              </a:schemeClr>
            </a:solidFill>
            <a:miter lim="800000"/>
            <a:headEnd/>
            <a:tailEnd/>
          </a:ln>
        </p:spPr>
      </p:cxnSp>
    </p:spTree>
    <p:extLst>
      <p:ext uri="{BB962C8B-B14F-4D97-AF65-F5344CB8AC3E}">
        <p14:creationId xmlns:p14="http://schemas.microsoft.com/office/powerpoint/2010/main" xmlns="" val="14560272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面向联合模型的分离被动进取训练算法</a:t>
            </a:r>
          </a:p>
        </p:txBody>
      </p:sp>
      <p:sp>
        <p:nvSpPr>
          <p:cNvPr id="2" name="内容占位符 1"/>
          <p:cNvSpPr>
            <a:spLocks noGrp="1"/>
          </p:cNvSpPr>
          <p:nvPr>
            <p:ph idx="1"/>
          </p:nvPr>
        </p:nvSpPr>
        <p:spPr/>
        <p:txBody>
          <a:bodyPr/>
          <a:lstStyle/>
          <a:p>
            <a:r>
              <a:rPr lang="zh-CN" altLang="en-US" sz="2400" dirty="0" smtClean="0">
                <a:latin typeface="微软雅黑" pitchFamily="34" charset="-122"/>
                <a:ea typeface="微软雅黑" pitchFamily="34" charset="-122"/>
              </a:rPr>
              <a:t>问题提出</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联合模型</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分离被动进取训练算法</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实</a:t>
            </a:r>
            <a:r>
              <a:rPr lang="zh-CN" altLang="en-US" sz="2400" dirty="0">
                <a:latin typeface="微软雅黑" pitchFamily="34" charset="-122"/>
                <a:ea typeface="微软雅黑" pitchFamily="34" charset="-122"/>
              </a:rPr>
              <a:t>验结</a:t>
            </a:r>
            <a:r>
              <a:rPr lang="zh-CN" altLang="en-US" sz="2400" dirty="0" smtClean="0">
                <a:latin typeface="微软雅黑" pitchFamily="34" charset="-122"/>
                <a:ea typeface="微软雅黑" pitchFamily="34" charset="-122"/>
              </a:rPr>
              <a:t>果</a:t>
            </a:r>
            <a:endParaRPr lang="en-US" altLang="zh-CN" sz="2400" dirty="0" smtClean="0">
              <a:latin typeface="微软雅黑" pitchFamily="34" charset="-122"/>
              <a:ea typeface="微软雅黑" pitchFamily="34" charset="-122"/>
            </a:endParaRPr>
          </a:p>
          <a:p>
            <a:r>
              <a:rPr lang="zh-CN" altLang="en-US" sz="2400" dirty="0">
                <a:latin typeface="微软雅黑" pitchFamily="34" charset="-122"/>
                <a:ea typeface="微软雅黑" pitchFamily="34" charset="-122"/>
              </a:rPr>
              <a:t>小结</a:t>
            </a:r>
          </a:p>
        </p:txBody>
      </p:sp>
    </p:spTree>
    <p:extLst>
      <p:ext uri="{BB962C8B-B14F-4D97-AF65-F5344CB8AC3E}">
        <p14:creationId xmlns:p14="http://schemas.microsoft.com/office/powerpoint/2010/main" xmlns="" val="6029170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问题提出</a:t>
            </a:r>
          </a:p>
        </p:txBody>
      </p:sp>
      <p:sp>
        <p:nvSpPr>
          <p:cNvPr id="2" name="内容占位符 1"/>
          <p:cNvSpPr>
            <a:spLocks noGrp="1"/>
          </p:cNvSpPr>
          <p:nvPr>
            <p:ph idx="1"/>
          </p:nvPr>
        </p:nvSpPr>
        <p:spPr>
          <a:xfrm>
            <a:off x="468313" y="1844675"/>
            <a:ext cx="8229600" cy="3096494"/>
          </a:xfrm>
        </p:spPr>
        <p:txBody>
          <a:bodyPr/>
          <a:lstStyle/>
          <a:p>
            <a:r>
              <a:rPr lang="zh-CN" altLang="en-US" sz="2400" dirty="0">
                <a:latin typeface="微软雅黑" pitchFamily="34" charset="-122"/>
                <a:ea typeface="微软雅黑" pitchFamily="34" charset="-122"/>
              </a:rPr>
              <a:t>前</a:t>
            </a:r>
            <a:r>
              <a:rPr lang="zh-CN" altLang="en-US" sz="2400" dirty="0" smtClean="0">
                <a:latin typeface="微软雅黑" pitchFamily="34" charset="-122"/>
                <a:ea typeface="微软雅黑" pitchFamily="34" charset="-122"/>
              </a:rPr>
              <a:t>人的工作表明，词性标注和依存句法分析联合模型可以大幅度提高句法准确率，但是对词性的帮助很小。</a:t>
            </a:r>
            <a:endParaRPr lang="en-US" altLang="zh-CN" sz="2400" dirty="0" smtClean="0">
              <a:latin typeface="微软雅黑" pitchFamily="34" charset="-122"/>
              <a:ea typeface="微软雅黑" pitchFamily="34" charset="-122"/>
            </a:endParaRPr>
          </a:p>
          <a:p>
            <a:pPr lvl="1"/>
            <a:r>
              <a:rPr lang="en-US" altLang="zh-CN" sz="2000" dirty="0" smtClean="0">
                <a:latin typeface="微软雅黑" pitchFamily="34" charset="-122"/>
                <a:ea typeface="微软雅黑" pitchFamily="34" charset="-122"/>
              </a:rPr>
              <a:t>Li</a:t>
            </a:r>
            <a:r>
              <a:rPr lang="zh-CN" altLang="en-US" sz="2000" dirty="0" smtClean="0">
                <a:latin typeface="微软雅黑" pitchFamily="34" charset="-122"/>
                <a:ea typeface="微软雅黑" pitchFamily="34" charset="-122"/>
              </a:rPr>
              <a:t>等</a:t>
            </a:r>
            <a:r>
              <a:rPr lang="en-US" altLang="zh-CN" sz="2000" dirty="0" smtClean="0">
                <a:latin typeface="微软雅黑" pitchFamily="34" charset="-122"/>
                <a:ea typeface="微软雅黑" pitchFamily="34" charset="-122"/>
              </a:rPr>
              <a:t>(2011)</a:t>
            </a:r>
            <a:r>
              <a:rPr lang="zh-CN" altLang="en-US" sz="2000" dirty="0">
                <a:latin typeface="微软雅黑" pitchFamily="34" charset="-122"/>
                <a:ea typeface="微软雅黑" pitchFamily="34" charset="-122"/>
              </a:rPr>
              <a:t>发现</a:t>
            </a:r>
            <a:r>
              <a:rPr lang="zh-CN" altLang="en-US" sz="2000" dirty="0" smtClean="0">
                <a:latin typeface="微软雅黑" pitchFamily="34" charset="-122"/>
                <a:ea typeface="微软雅黑" pitchFamily="34" charset="-122"/>
              </a:rPr>
              <a:t>基于图的联合模型导致词性准确率显著下降。</a:t>
            </a:r>
            <a:endParaRPr lang="en-US" altLang="zh-CN" sz="2000" dirty="0" smtClean="0">
              <a:latin typeface="微软雅黑" pitchFamily="34" charset="-122"/>
              <a:ea typeface="微软雅黑" pitchFamily="34" charset="-122"/>
            </a:endParaRPr>
          </a:p>
          <a:p>
            <a:pPr lvl="1"/>
            <a:r>
              <a:rPr lang="en-US" altLang="zh-CN" sz="2000" dirty="0" err="1" smtClean="0">
                <a:latin typeface="微软雅黑" pitchFamily="34" charset="-122"/>
                <a:ea typeface="微软雅黑" pitchFamily="34" charset="-122"/>
              </a:rPr>
              <a:t>Hatori</a:t>
            </a:r>
            <a:r>
              <a:rPr lang="zh-CN" altLang="en-US" sz="2000" dirty="0" smtClean="0">
                <a:latin typeface="微软雅黑" pitchFamily="34" charset="-122"/>
                <a:ea typeface="微软雅黑" pitchFamily="34" charset="-122"/>
              </a:rPr>
              <a:t>等</a:t>
            </a:r>
            <a:r>
              <a:rPr lang="en-US" altLang="zh-CN" sz="2000" dirty="0" smtClean="0">
                <a:latin typeface="微软雅黑" pitchFamily="34" charset="-122"/>
                <a:ea typeface="微软雅黑" pitchFamily="34" charset="-122"/>
              </a:rPr>
              <a:t>(2011)</a:t>
            </a:r>
            <a:r>
              <a:rPr lang="zh-CN" altLang="en-US" sz="2000" dirty="0" smtClean="0">
                <a:latin typeface="微软雅黑" pitchFamily="34" charset="-122"/>
                <a:ea typeface="微软雅黑" pitchFamily="34" charset="-122"/>
              </a:rPr>
              <a:t>发现基于转移的联合模型使得词性准确率略微提高</a:t>
            </a:r>
            <a:r>
              <a:rPr lang="en-US" altLang="zh-CN" sz="2000" dirty="0" smtClean="0">
                <a:latin typeface="微软雅黑" pitchFamily="34" charset="-122"/>
                <a:ea typeface="微软雅黑" pitchFamily="34" charset="-122"/>
              </a:rPr>
              <a:t>(+0.1%)</a:t>
            </a:r>
            <a:r>
              <a:rPr lang="zh-CN" altLang="en-US" sz="2000" dirty="0" smtClean="0">
                <a:latin typeface="微软雅黑" pitchFamily="34" charset="-122"/>
                <a:ea typeface="微软雅黑" pitchFamily="34" charset="-122"/>
              </a:rPr>
              <a:t>。</a:t>
            </a:r>
            <a:endParaRPr lang="en-US" altLang="zh-CN" sz="2000" dirty="0">
              <a:latin typeface="微软雅黑" pitchFamily="34" charset="-122"/>
              <a:ea typeface="微软雅黑" pitchFamily="34" charset="-122"/>
            </a:endParaRPr>
          </a:p>
          <a:p>
            <a:r>
              <a:rPr lang="zh-CN" altLang="en-US" sz="2400" dirty="0">
                <a:latin typeface="微软雅黑" pitchFamily="34" charset="-122"/>
                <a:ea typeface="微软雅黑" pitchFamily="34" charset="-122"/>
              </a:rPr>
              <a:t>错</a:t>
            </a:r>
            <a:r>
              <a:rPr lang="zh-CN" altLang="en-US" sz="2400" dirty="0" smtClean="0">
                <a:latin typeface="微软雅黑" pitchFamily="34" charset="-122"/>
                <a:ea typeface="微软雅黑" pitchFamily="34" charset="-122"/>
              </a:rPr>
              <a:t>误分析表明：联合模型可以更好的消歧</a:t>
            </a:r>
            <a:r>
              <a:rPr lang="zh-CN" altLang="en-US" sz="2400" b="1" dirty="0" smtClean="0">
                <a:latin typeface="微软雅黑" pitchFamily="34" charset="-122"/>
                <a:ea typeface="微软雅黑" pitchFamily="34" charset="-122"/>
              </a:rPr>
              <a:t>句法敏感的词性歧义</a:t>
            </a:r>
            <a:r>
              <a:rPr lang="en-US" altLang="zh-CN" sz="2000" dirty="0">
                <a:solidFill>
                  <a:srgbClr val="0000FF"/>
                </a:solidFill>
                <a:latin typeface="微软雅黑" pitchFamily="34" charset="-122"/>
                <a:ea typeface="微软雅黑" pitchFamily="34" charset="-122"/>
              </a:rPr>
              <a:t>{VV,NN}{DEC,DEG}</a:t>
            </a:r>
            <a:r>
              <a:rPr lang="zh-CN" altLang="en-US" sz="2400" dirty="0" smtClean="0">
                <a:latin typeface="微软雅黑" pitchFamily="34" charset="-122"/>
                <a:ea typeface="微软雅黑" pitchFamily="34" charset="-122"/>
              </a:rPr>
              <a:t>，但是却在</a:t>
            </a:r>
            <a:r>
              <a:rPr lang="zh-CN" altLang="en-US" sz="2400" b="1" dirty="0">
                <a:latin typeface="微软雅黑" pitchFamily="34" charset="-122"/>
                <a:ea typeface="微软雅黑" pitchFamily="34" charset="-122"/>
              </a:rPr>
              <a:t>句</a:t>
            </a:r>
            <a:r>
              <a:rPr lang="zh-CN" altLang="en-US" sz="2400" b="1" dirty="0" smtClean="0">
                <a:latin typeface="微软雅黑" pitchFamily="34" charset="-122"/>
                <a:ea typeface="微软雅黑" pitchFamily="34" charset="-122"/>
              </a:rPr>
              <a:t>法不敏</a:t>
            </a:r>
            <a:r>
              <a:rPr lang="zh-CN" altLang="en-US" sz="2400" b="1" dirty="0">
                <a:latin typeface="微软雅黑" pitchFamily="34" charset="-122"/>
                <a:ea typeface="微软雅黑" pitchFamily="34" charset="-122"/>
              </a:rPr>
              <a:t>感的词性歧</a:t>
            </a:r>
            <a:r>
              <a:rPr lang="zh-CN" altLang="en-US" sz="2400" b="1" dirty="0" smtClean="0">
                <a:latin typeface="微软雅黑" pitchFamily="34" charset="-122"/>
                <a:ea typeface="微软雅黑" pitchFamily="34" charset="-122"/>
              </a:rPr>
              <a:t>义</a:t>
            </a:r>
            <a:r>
              <a:rPr lang="en-US" altLang="zh-CN" sz="2000" dirty="0">
                <a:solidFill>
                  <a:srgbClr val="0000FF"/>
                </a:solidFill>
                <a:latin typeface="微软雅黑" pitchFamily="34" charset="-122"/>
                <a:ea typeface="微软雅黑" pitchFamily="34" charset="-122"/>
              </a:rPr>
              <a:t>{NN,NR}{NN,JJ}</a:t>
            </a:r>
            <a:r>
              <a:rPr lang="zh-CN" altLang="en-US" sz="2400" dirty="0" smtClean="0">
                <a:latin typeface="微软雅黑" pitchFamily="34" charset="-122"/>
                <a:ea typeface="微软雅黑" pitchFamily="34" charset="-122"/>
              </a:rPr>
              <a:t>上表现较差。</a:t>
            </a:r>
            <a:endParaRPr lang="zh-CN" altLang="en-US" sz="2400" dirty="0">
              <a:latin typeface="微软雅黑" pitchFamily="34" charset="-122"/>
              <a:ea typeface="微软雅黑" pitchFamily="34" charset="-122"/>
            </a:endParaRPr>
          </a:p>
        </p:txBody>
      </p:sp>
      <p:grpSp>
        <p:nvGrpSpPr>
          <p:cNvPr id="34" name="组合 33"/>
          <p:cNvGrpSpPr/>
          <p:nvPr/>
        </p:nvGrpSpPr>
        <p:grpSpPr>
          <a:xfrm>
            <a:off x="2946166" y="4943101"/>
            <a:ext cx="5730290" cy="1798267"/>
            <a:chOff x="1295636" y="3479363"/>
            <a:chExt cx="6480720" cy="2263874"/>
          </a:xfrm>
        </p:grpSpPr>
        <p:sp>
          <p:nvSpPr>
            <p:cNvPr id="35" name="上弧形箭头 34"/>
            <p:cNvSpPr/>
            <p:nvPr/>
          </p:nvSpPr>
          <p:spPr bwMode="auto">
            <a:xfrm flipH="1">
              <a:off x="2435763" y="3898517"/>
              <a:ext cx="1920213" cy="648503"/>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36" name="TextBox 35"/>
            <p:cNvSpPr txBox="1"/>
            <p:nvPr/>
          </p:nvSpPr>
          <p:spPr>
            <a:xfrm>
              <a:off x="2195736" y="4612515"/>
              <a:ext cx="720080" cy="275070"/>
            </a:xfrm>
            <a:prstGeom prst="rect">
              <a:avLst/>
            </a:prstGeom>
            <a:noFill/>
          </p:spPr>
          <p:txBody>
            <a:bodyPr wrap="square" rtlCol="0" anchor="b">
              <a:spAutoFit/>
            </a:bodyPr>
            <a:lstStyle/>
            <a:p>
              <a:r>
                <a:rPr lang="zh-CN" altLang="en-US" sz="1500" b="1" dirty="0" smtClean="0">
                  <a:latin typeface="+mj-lt"/>
                </a:rPr>
                <a:t>欧文</a:t>
              </a:r>
              <a:r>
                <a:rPr lang="en-US" altLang="zh-CN" sz="1500" b="1" baseline="-25000" dirty="0" smtClean="0">
                  <a:latin typeface="+mj-lt"/>
                </a:rPr>
                <a:t>1</a:t>
              </a:r>
              <a:endParaRPr lang="zh-CN" altLang="en-US" sz="1500" b="1" baseline="-25000" dirty="0">
                <a:latin typeface="+mj-lt"/>
              </a:endParaRPr>
            </a:p>
          </p:txBody>
        </p:sp>
        <p:sp>
          <p:nvSpPr>
            <p:cNvPr id="37" name="TextBox 36"/>
            <p:cNvSpPr txBox="1"/>
            <p:nvPr/>
          </p:nvSpPr>
          <p:spPr>
            <a:xfrm>
              <a:off x="3095836" y="4612515"/>
              <a:ext cx="720080" cy="275070"/>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38" name="TextBox 37"/>
            <p:cNvSpPr txBox="1"/>
            <p:nvPr/>
          </p:nvSpPr>
          <p:spPr>
            <a:xfrm>
              <a:off x="4115949" y="4612515"/>
              <a:ext cx="720080" cy="275070"/>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39" name="TextBox 38"/>
            <p:cNvSpPr txBox="1"/>
            <p:nvPr/>
          </p:nvSpPr>
          <p:spPr>
            <a:xfrm>
              <a:off x="5076056" y="4612515"/>
              <a:ext cx="720080" cy="275070"/>
            </a:xfrm>
            <a:prstGeom prst="rect">
              <a:avLst/>
            </a:prstGeom>
            <a:noFill/>
          </p:spPr>
          <p:txBody>
            <a:bodyPr wrap="square" rtlCol="0" anchor="b">
              <a:spAutoFit/>
            </a:bodyPr>
            <a:lstStyle/>
            <a:p>
              <a:r>
                <a:rPr lang="zh-CN" altLang="en-US" sz="1500" b="1" dirty="0" smtClean="0">
                  <a:latin typeface="+mj-lt"/>
                </a:rPr>
                <a:t>于</a:t>
              </a:r>
              <a:r>
                <a:rPr lang="en-US" altLang="zh-CN" sz="1500" b="1" baseline="-25000" dirty="0" smtClean="0">
                  <a:latin typeface="+mj-lt"/>
                </a:rPr>
                <a:t>4</a:t>
              </a:r>
              <a:endParaRPr lang="zh-CN" altLang="en-US" sz="1500" b="1" baseline="-25000" dirty="0">
                <a:latin typeface="+mj-lt"/>
              </a:endParaRPr>
            </a:p>
          </p:txBody>
        </p:sp>
        <p:sp>
          <p:nvSpPr>
            <p:cNvPr id="40" name="TextBox 39"/>
            <p:cNvSpPr txBox="1"/>
            <p:nvPr/>
          </p:nvSpPr>
          <p:spPr>
            <a:xfrm>
              <a:off x="5736129" y="4612515"/>
              <a:ext cx="1320147" cy="275070"/>
            </a:xfrm>
            <a:prstGeom prst="rect">
              <a:avLst/>
            </a:prstGeom>
            <a:noFill/>
          </p:spPr>
          <p:txBody>
            <a:bodyPr wrap="square" rtlCol="0" anchor="b">
              <a:spAutoFit/>
            </a:bodyPr>
            <a:lstStyle/>
            <a:p>
              <a:r>
                <a:rPr lang="zh-CN" altLang="en-US" sz="1500" b="1" dirty="0" smtClean="0">
                  <a:latin typeface="+mj-lt"/>
                </a:rPr>
                <a:t>利物浦队</a:t>
              </a:r>
              <a:r>
                <a:rPr lang="en-US" altLang="zh-CN" sz="1500" b="1" baseline="-25000" dirty="0" smtClean="0">
                  <a:latin typeface="+mj-lt"/>
                </a:rPr>
                <a:t>5</a:t>
              </a:r>
              <a:endParaRPr lang="zh-CN" altLang="en-US" sz="1500" b="1" baseline="-25000" dirty="0">
                <a:latin typeface="+mj-lt"/>
              </a:endParaRPr>
            </a:p>
          </p:txBody>
        </p:sp>
        <p:sp>
          <p:nvSpPr>
            <p:cNvPr id="41" name="TextBox 40"/>
            <p:cNvSpPr txBox="1"/>
            <p:nvPr/>
          </p:nvSpPr>
          <p:spPr>
            <a:xfrm>
              <a:off x="7116283" y="4612515"/>
              <a:ext cx="660073" cy="275070"/>
            </a:xfrm>
            <a:prstGeom prst="rect">
              <a:avLst/>
            </a:prstGeom>
            <a:noFill/>
          </p:spPr>
          <p:txBody>
            <a:bodyPr wrap="square" rtlCol="0" anchor="b">
              <a:spAutoFit/>
            </a:bodyPr>
            <a:lstStyle/>
            <a:p>
              <a:r>
                <a:rPr lang="zh-CN" altLang="en-US" sz="1500" b="1" dirty="0" smtClean="0">
                  <a:latin typeface="+mj-lt"/>
                </a:rPr>
                <a:t>。</a:t>
              </a:r>
              <a:r>
                <a:rPr lang="en-US" altLang="zh-CN" sz="1500" b="1" baseline="-25000" dirty="0" smtClean="0">
                  <a:latin typeface="+mj-lt"/>
                </a:rPr>
                <a:t>6</a:t>
              </a:r>
              <a:endParaRPr lang="zh-CN" altLang="en-US" sz="1500" b="1" baseline="-25000" dirty="0">
                <a:latin typeface="+mj-lt"/>
              </a:endParaRPr>
            </a:p>
          </p:txBody>
        </p:sp>
        <p:sp>
          <p:nvSpPr>
            <p:cNvPr id="42" name="TextBox 41"/>
            <p:cNvSpPr txBox="1"/>
            <p:nvPr/>
          </p:nvSpPr>
          <p:spPr>
            <a:xfrm>
              <a:off x="1295636" y="4612515"/>
              <a:ext cx="720080" cy="275070"/>
            </a:xfrm>
            <a:prstGeom prst="rect">
              <a:avLst/>
            </a:prstGeom>
            <a:noFill/>
          </p:spPr>
          <p:txBody>
            <a:bodyPr wrap="square" rtlCol="0" anchor="b">
              <a:spAutoFit/>
            </a:bodyPr>
            <a:lstStyle/>
            <a:p>
              <a:r>
                <a:rPr lang="en-US" altLang="zh-CN" sz="1500" b="1" dirty="0" smtClean="0">
                  <a:latin typeface="+mj-lt"/>
                </a:rPr>
                <a:t>$</a:t>
              </a:r>
              <a:r>
                <a:rPr lang="en-US" altLang="zh-CN" sz="1500" b="1" baseline="-25000" dirty="0" smtClean="0">
                  <a:latin typeface="+mj-lt"/>
                </a:rPr>
                <a:t>0</a:t>
              </a:r>
              <a:endParaRPr lang="zh-CN" altLang="en-US" sz="1500" b="1" baseline="-25000" dirty="0">
                <a:latin typeface="+mj-lt"/>
              </a:endParaRPr>
            </a:p>
          </p:txBody>
        </p:sp>
        <p:sp>
          <p:nvSpPr>
            <p:cNvPr id="43" name="TextBox 42"/>
            <p:cNvSpPr txBox="1"/>
            <p:nvPr/>
          </p:nvSpPr>
          <p:spPr>
            <a:xfrm>
              <a:off x="3215849" y="3785820"/>
              <a:ext cx="360040"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SUB</a:t>
              </a:r>
              <a:endParaRPr lang="zh-CN" altLang="en-US" sz="1200" b="1" dirty="0" smtClean="0">
                <a:solidFill>
                  <a:srgbClr val="0000FF"/>
                </a:solidFill>
              </a:endParaRPr>
            </a:p>
          </p:txBody>
        </p:sp>
        <p:sp>
          <p:nvSpPr>
            <p:cNvPr id="44" name="上弧形箭头 43"/>
            <p:cNvSpPr/>
            <p:nvPr/>
          </p:nvSpPr>
          <p:spPr bwMode="auto">
            <a:xfrm flipH="1">
              <a:off x="3275856" y="4117981"/>
              <a:ext cx="1080120"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72" name="TextBox 71"/>
            <p:cNvSpPr txBox="1"/>
            <p:nvPr/>
          </p:nvSpPr>
          <p:spPr>
            <a:xfrm>
              <a:off x="3515883" y="4030986"/>
              <a:ext cx="54006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73" name="上弧形箭头 72"/>
            <p:cNvSpPr/>
            <p:nvPr/>
          </p:nvSpPr>
          <p:spPr bwMode="auto">
            <a:xfrm>
              <a:off x="4475989" y="4179272"/>
              <a:ext cx="780087" cy="367749"/>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74" name="TextBox 73"/>
            <p:cNvSpPr txBox="1"/>
            <p:nvPr/>
          </p:nvSpPr>
          <p:spPr>
            <a:xfrm>
              <a:off x="4656009" y="4117981"/>
              <a:ext cx="420047"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75" name="上弧形箭头 74"/>
            <p:cNvSpPr/>
            <p:nvPr/>
          </p:nvSpPr>
          <p:spPr bwMode="auto">
            <a:xfrm>
              <a:off x="5316083" y="4117981"/>
              <a:ext cx="960107"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76" name="TextBox 75"/>
            <p:cNvSpPr txBox="1"/>
            <p:nvPr/>
          </p:nvSpPr>
          <p:spPr>
            <a:xfrm>
              <a:off x="5556109" y="4056689"/>
              <a:ext cx="480053"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PMOD</a:t>
              </a:r>
              <a:endParaRPr lang="zh-CN" altLang="en-US" dirty="0"/>
            </a:p>
          </p:txBody>
        </p:sp>
        <p:sp>
          <p:nvSpPr>
            <p:cNvPr id="77" name="上弧形箭头 76"/>
            <p:cNvSpPr/>
            <p:nvPr/>
          </p:nvSpPr>
          <p:spPr bwMode="auto">
            <a:xfrm>
              <a:off x="4475989" y="3688940"/>
              <a:ext cx="2760307" cy="858081"/>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78" name="TextBox 77"/>
            <p:cNvSpPr txBox="1"/>
            <p:nvPr/>
          </p:nvSpPr>
          <p:spPr>
            <a:xfrm>
              <a:off x="5736129" y="3601946"/>
              <a:ext cx="18002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smtClean="0"/>
                <a:t> P</a:t>
              </a:r>
              <a:endParaRPr lang="zh-CN" altLang="en-US" dirty="0"/>
            </a:p>
          </p:txBody>
        </p:sp>
        <p:sp>
          <p:nvSpPr>
            <p:cNvPr id="79" name="上弧形箭头 78"/>
            <p:cNvSpPr/>
            <p:nvPr/>
          </p:nvSpPr>
          <p:spPr bwMode="auto">
            <a:xfrm>
              <a:off x="1415649" y="3601945"/>
              <a:ext cx="3060340" cy="945075"/>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80" name="TextBox 79"/>
            <p:cNvSpPr txBox="1"/>
            <p:nvPr/>
          </p:nvSpPr>
          <p:spPr>
            <a:xfrm>
              <a:off x="2675789" y="3479363"/>
              <a:ext cx="480053"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ROOT</a:t>
              </a:r>
              <a:endParaRPr lang="zh-CN" altLang="en-US" sz="1200" b="1" dirty="0">
                <a:solidFill>
                  <a:srgbClr val="0000FF"/>
                </a:solidFill>
              </a:endParaRPr>
            </a:p>
          </p:txBody>
        </p:sp>
        <p:sp>
          <p:nvSpPr>
            <p:cNvPr id="81" name="TextBox 80"/>
            <p:cNvSpPr txBox="1"/>
            <p:nvPr/>
          </p:nvSpPr>
          <p:spPr>
            <a:xfrm>
              <a:off x="2231740" y="4834027"/>
              <a:ext cx="720080" cy="323165"/>
            </a:xfrm>
            <a:prstGeom prst="rect">
              <a:avLst/>
            </a:prstGeom>
            <a:noFill/>
          </p:spPr>
          <p:txBody>
            <a:bodyPr wrap="square" rtlCol="0" anchor="b">
              <a:spAutoFit/>
            </a:bodyPr>
            <a:lstStyle/>
            <a:p>
              <a:r>
                <a:rPr lang="en-US" altLang="zh-CN" sz="1500" b="1" dirty="0" smtClean="0">
                  <a:solidFill>
                    <a:schemeClr val="bg1">
                      <a:lumMod val="50000"/>
                    </a:schemeClr>
                  </a:solidFill>
                  <a:latin typeface="Arial" pitchFamily="34" charset="0"/>
                  <a:cs typeface="Arial" pitchFamily="34" charset="0"/>
                </a:rPr>
                <a:t>NN</a:t>
              </a:r>
              <a:endParaRPr lang="zh-CN" altLang="en-US" sz="1500" b="1" baseline="-25000" dirty="0">
                <a:solidFill>
                  <a:schemeClr val="bg1">
                    <a:lumMod val="50000"/>
                  </a:schemeClr>
                </a:solidFill>
                <a:latin typeface="Arial" pitchFamily="34" charset="0"/>
                <a:cs typeface="Arial" pitchFamily="34" charset="0"/>
              </a:endParaRPr>
            </a:p>
          </p:txBody>
        </p:sp>
        <p:sp>
          <p:nvSpPr>
            <p:cNvPr id="82" name="TextBox 81"/>
            <p:cNvSpPr txBox="1"/>
            <p:nvPr/>
          </p:nvSpPr>
          <p:spPr>
            <a:xfrm>
              <a:off x="1331640"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a:t>
              </a:r>
              <a:endParaRPr lang="zh-CN" altLang="en-US" sz="1500" b="1" baseline="-25000" dirty="0">
                <a:latin typeface="Arial" pitchFamily="34" charset="0"/>
                <a:cs typeface="Arial" pitchFamily="34" charset="0"/>
              </a:endParaRPr>
            </a:p>
          </p:txBody>
        </p:sp>
        <p:sp>
          <p:nvSpPr>
            <p:cNvPr id="83" name="TextBox 82"/>
            <p:cNvSpPr txBox="1"/>
            <p:nvPr/>
          </p:nvSpPr>
          <p:spPr>
            <a:xfrm>
              <a:off x="3203848"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NT</a:t>
              </a:r>
              <a:endParaRPr lang="zh-CN" altLang="en-US" sz="1500" b="1" baseline="-25000" dirty="0">
                <a:latin typeface="Arial" pitchFamily="34" charset="0"/>
                <a:cs typeface="Arial" pitchFamily="34" charset="0"/>
              </a:endParaRPr>
            </a:p>
          </p:txBody>
        </p:sp>
        <p:sp>
          <p:nvSpPr>
            <p:cNvPr id="84" name="TextBox 83"/>
            <p:cNvSpPr txBox="1"/>
            <p:nvPr/>
          </p:nvSpPr>
          <p:spPr>
            <a:xfrm>
              <a:off x="4211960" y="4827632"/>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85" name="TextBox 84"/>
            <p:cNvSpPr txBox="1"/>
            <p:nvPr/>
          </p:nvSpPr>
          <p:spPr>
            <a:xfrm>
              <a:off x="5076056" y="4860563"/>
              <a:ext cx="720080" cy="323165"/>
            </a:xfrm>
            <a:prstGeom prst="rect">
              <a:avLst/>
            </a:prstGeom>
            <a:noFill/>
          </p:spPr>
          <p:txBody>
            <a:bodyPr wrap="square" rtlCol="0" anchor="b">
              <a:spAutoFit/>
            </a:bodyPr>
            <a:lstStyle/>
            <a:p>
              <a:r>
                <a:rPr lang="en-US" altLang="zh-CN" sz="1500" b="1" dirty="0">
                  <a:latin typeface="Arial" pitchFamily="34" charset="0"/>
                  <a:cs typeface="Arial" pitchFamily="34" charset="0"/>
                </a:rPr>
                <a:t> </a:t>
              </a:r>
              <a:r>
                <a:rPr lang="en-US" altLang="zh-CN" sz="1500" b="1" dirty="0" smtClean="0">
                  <a:latin typeface="Arial" pitchFamily="34" charset="0"/>
                  <a:cs typeface="Arial" pitchFamily="34" charset="0"/>
                </a:rPr>
                <a:t>P</a:t>
              </a:r>
              <a:endParaRPr lang="zh-CN" altLang="en-US" sz="1500" b="1" baseline="-25000" dirty="0">
                <a:latin typeface="Arial" pitchFamily="34" charset="0"/>
                <a:cs typeface="Arial" pitchFamily="34" charset="0"/>
              </a:endParaRPr>
            </a:p>
          </p:txBody>
        </p:sp>
        <p:sp>
          <p:nvSpPr>
            <p:cNvPr id="86" name="TextBox 85"/>
            <p:cNvSpPr txBox="1"/>
            <p:nvPr/>
          </p:nvSpPr>
          <p:spPr>
            <a:xfrm>
              <a:off x="6012160" y="4858166"/>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87" name="TextBox 86"/>
            <p:cNvSpPr txBox="1"/>
            <p:nvPr/>
          </p:nvSpPr>
          <p:spPr>
            <a:xfrm>
              <a:off x="7020272" y="4840346"/>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PU</a:t>
              </a:r>
              <a:endParaRPr lang="zh-CN" altLang="en-US" sz="1500" b="1" baseline="-25000" dirty="0">
                <a:latin typeface="Arial" pitchFamily="34" charset="0"/>
                <a:cs typeface="Arial" pitchFamily="34" charset="0"/>
              </a:endParaRPr>
            </a:p>
          </p:txBody>
        </p:sp>
        <p:sp>
          <p:nvSpPr>
            <p:cNvPr id="88" name="TextBox 87"/>
            <p:cNvSpPr txBox="1"/>
            <p:nvPr/>
          </p:nvSpPr>
          <p:spPr>
            <a:xfrm>
              <a:off x="4211960" y="5122059"/>
              <a:ext cx="720080" cy="323165"/>
            </a:xfrm>
            <a:prstGeom prst="rect">
              <a:avLst/>
            </a:prstGeom>
            <a:noFill/>
          </p:spPr>
          <p:txBody>
            <a:bodyPr wrap="square" rtlCol="0" anchor="b">
              <a:spAutoFit/>
            </a:bodyPr>
            <a:lstStyle/>
            <a:p>
              <a:r>
                <a:rPr lang="en-US" altLang="zh-CN" sz="1500" b="1" dirty="0">
                  <a:latin typeface="Arial" pitchFamily="34" charset="0"/>
                  <a:cs typeface="Arial" pitchFamily="34" charset="0"/>
                </a:rPr>
                <a:t>VV</a:t>
              </a:r>
              <a:endParaRPr lang="zh-CN" altLang="en-US" sz="1500" b="1" baseline="-25000" dirty="0">
                <a:latin typeface="Arial" pitchFamily="34" charset="0"/>
                <a:cs typeface="Arial" pitchFamily="34" charset="0"/>
              </a:endParaRPr>
            </a:p>
          </p:txBody>
        </p:sp>
        <p:sp>
          <p:nvSpPr>
            <p:cNvPr id="89" name="TextBox 88"/>
            <p:cNvSpPr txBox="1"/>
            <p:nvPr/>
          </p:nvSpPr>
          <p:spPr>
            <a:xfrm>
              <a:off x="4237206" y="5420072"/>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smtClean="0"/>
                <a:t>JJ</a:t>
              </a:r>
              <a:endParaRPr lang="zh-CN" altLang="en-US" dirty="0"/>
            </a:p>
          </p:txBody>
        </p:sp>
        <p:sp>
          <p:nvSpPr>
            <p:cNvPr id="90" name="TextBox 89"/>
            <p:cNvSpPr txBox="1"/>
            <p:nvPr/>
          </p:nvSpPr>
          <p:spPr>
            <a:xfrm>
              <a:off x="3215849" y="5125411"/>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JJ</a:t>
              </a:r>
              <a:endParaRPr lang="zh-CN" altLang="en-US" dirty="0"/>
            </a:p>
          </p:txBody>
        </p:sp>
        <p:sp>
          <p:nvSpPr>
            <p:cNvPr id="91" name="TextBox 90"/>
            <p:cNvSpPr txBox="1"/>
            <p:nvPr/>
          </p:nvSpPr>
          <p:spPr>
            <a:xfrm>
              <a:off x="2231740" y="5108044"/>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NR</a:t>
              </a:r>
              <a:endParaRPr lang="zh-CN" altLang="en-US" sz="1500" b="1" baseline="-25000" dirty="0">
                <a:latin typeface="Arial" pitchFamily="34" charset="0"/>
                <a:cs typeface="Arial" pitchFamily="34" charset="0"/>
              </a:endParaRPr>
            </a:p>
          </p:txBody>
        </p:sp>
        <p:sp>
          <p:nvSpPr>
            <p:cNvPr id="92" name="TextBox 91"/>
            <p:cNvSpPr txBox="1"/>
            <p:nvPr/>
          </p:nvSpPr>
          <p:spPr>
            <a:xfrm>
              <a:off x="6012160" y="5138558"/>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VV</a:t>
              </a:r>
              <a:endParaRPr lang="zh-CN" altLang="en-US" dirty="0"/>
            </a:p>
          </p:txBody>
        </p:sp>
        <p:sp>
          <p:nvSpPr>
            <p:cNvPr id="93" name="TextBox 92"/>
            <p:cNvSpPr txBox="1"/>
            <p:nvPr/>
          </p:nvSpPr>
          <p:spPr>
            <a:xfrm>
              <a:off x="6012160" y="5415845"/>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NR</a:t>
              </a:r>
              <a:endParaRPr lang="zh-CN" altLang="en-US" sz="1500" b="1" baseline="-25000" dirty="0">
                <a:latin typeface="Arial" pitchFamily="34" charset="0"/>
                <a:cs typeface="Arial" pitchFamily="34" charset="0"/>
              </a:endParaRPr>
            </a:p>
          </p:txBody>
        </p:sp>
      </p:grpSp>
    </p:spTree>
    <p:extLst>
      <p:ext uri="{BB962C8B-B14F-4D97-AF65-F5344CB8AC3E}">
        <p14:creationId xmlns:p14="http://schemas.microsoft.com/office/powerpoint/2010/main" xmlns="" val="10644724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问题提出</a:t>
            </a:r>
          </a:p>
        </p:txBody>
      </p:sp>
      <p:sp>
        <p:nvSpPr>
          <p:cNvPr id="2" name="内容占位符 1"/>
          <p:cNvSpPr>
            <a:spLocks noGrp="1"/>
          </p:cNvSpPr>
          <p:nvPr>
            <p:ph idx="1"/>
          </p:nvPr>
        </p:nvSpPr>
        <p:spPr>
          <a:xfrm>
            <a:off x="468313" y="1844675"/>
            <a:ext cx="8229600" cy="3096494"/>
          </a:xfrm>
        </p:spPr>
        <p:txBody>
          <a:bodyPr/>
          <a:lstStyle/>
          <a:p>
            <a:r>
              <a:rPr lang="zh-CN" altLang="en-US" sz="2400" dirty="0" smtClean="0">
                <a:latin typeface="微软雅黑" pitchFamily="34" charset="-122"/>
                <a:ea typeface="微软雅黑" pitchFamily="34" charset="-122"/>
              </a:rPr>
              <a:t>我们认为，其原因是传统的训练算法很好的平衡词性特征和句法特征的消歧作用，尤其是没有充分利用词性特征对于</a:t>
            </a:r>
            <a:r>
              <a:rPr lang="zh-CN" altLang="en-US" sz="2400" b="1" dirty="0" smtClean="0">
                <a:latin typeface="微软雅黑" pitchFamily="34" charset="-122"/>
                <a:ea typeface="微软雅黑" pitchFamily="34" charset="-122"/>
              </a:rPr>
              <a:t>句法不敏感的词性歧义</a:t>
            </a:r>
            <a:r>
              <a:rPr lang="zh-CN" altLang="en-US" sz="2400" dirty="0" smtClean="0">
                <a:latin typeface="微软雅黑" pitchFamily="34" charset="-122"/>
                <a:ea typeface="微软雅黑" pitchFamily="34" charset="-122"/>
              </a:rPr>
              <a:t>的作用。</a:t>
            </a:r>
            <a:endParaRPr lang="zh-CN" altLang="en-US" sz="2400" dirty="0">
              <a:latin typeface="微软雅黑" pitchFamily="34" charset="-122"/>
              <a:ea typeface="微软雅黑" pitchFamily="34" charset="-122"/>
            </a:endParaRPr>
          </a:p>
        </p:txBody>
      </p:sp>
      <p:grpSp>
        <p:nvGrpSpPr>
          <p:cNvPr id="34" name="组合 33"/>
          <p:cNvGrpSpPr/>
          <p:nvPr/>
        </p:nvGrpSpPr>
        <p:grpSpPr>
          <a:xfrm>
            <a:off x="1578014" y="4437112"/>
            <a:ext cx="6378362" cy="2232248"/>
            <a:chOff x="1295636" y="3479363"/>
            <a:chExt cx="6480720" cy="2263874"/>
          </a:xfrm>
        </p:grpSpPr>
        <p:sp>
          <p:nvSpPr>
            <p:cNvPr id="35" name="上弧形箭头 34"/>
            <p:cNvSpPr/>
            <p:nvPr/>
          </p:nvSpPr>
          <p:spPr bwMode="auto">
            <a:xfrm flipH="1">
              <a:off x="2435763" y="3898517"/>
              <a:ext cx="1920213" cy="648503"/>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36" name="TextBox 35"/>
            <p:cNvSpPr txBox="1"/>
            <p:nvPr/>
          </p:nvSpPr>
          <p:spPr>
            <a:xfrm>
              <a:off x="2195736" y="4612515"/>
              <a:ext cx="720080" cy="275070"/>
            </a:xfrm>
            <a:prstGeom prst="rect">
              <a:avLst/>
            </a:prstGeom>
            <a:noFill/>
          </p:spPr>
          <p:txBody>
            <a:bodyPr wrap="square" rtlCol="0" anchor="b">
              <a:spAutoFit/>
            </a:bodyPr>
            <a:lstStyle/>
            <a:p>
              <a:r>
                <a:rPr lang="zh-CN" altLang="en-US" sz="1500" b="1" dirty="0" smtClean="0">
                  <a:latin typeface="+mj-lt"/>
                </a:rPr>
                <a:t>欧文</a:t>
              </a:r>
              <a:r>
                <a:rPr lang="en-US" altLang="zh-CN" sz="1500" b="1" baseline="-25000" dirty="0" smtClean="0">
                  <a:latin typeface="+mj-lt"/>
                </a:rPr>
                <a:t>1</a:t>
              </a:r>
              <a:endParaRPr lang="zh-CN" altLang="en-US" sz="1500" b="1" baseline="-25000" dirty="0">
                <a:latin typeface="+mj-lt"/>
              </a:endParaRPr>
            </a:p>
          </p:txBody>
        </p:sp>
        <p:sp>
          <p:nvSpPr>
            <p:cNvPr id="37" name="TextBox 36"/>
            <p:cNvSpPr txBox="1"/>
            <p:nvPr/>
          </p:nvSpPr>
          <p:spPr>
            <a:xfrm>
              <a:off x="3095836" y="4612515"/>
              <a:ext cx="720080" cy="275070"/>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38" name="TextBox 37"/>
            <p:cNvSpPr txBox="1"/>
            <p:nvPr/>
          </p:nvSpPr>
          <p:spPr>
            <a:xfrm>
              <a:off x="4115949" y="4612515"/>
              <a:ext cx="720080" cy="275070"/>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39" name="TextBox 38"/>
            <p:cNvSpPr txBox="1"/>
            <p:nvPr/>
          </p:nvSpPr>
          <p:spPr>
            <a:xfrm>
              <a:off x="5076056" y="4612515"/>
              <a:ext cx="720080" cy="275070"/>
            </a:xfrm>
            <a:prstGeom prst="rect">
              <a:avLst/>
            </a:prstGeom>
            <a:noFill/>
          </p:spPr>
          <p:txBody>
            <a:bodyPr wrap="square" rtlCol="0" anchor="b">
              <a:spAutoFit/>
            </a:bodyPr>
            <a:lstStyle/>
            <a:p>
              <a:r>
                <a:rPr lang="zh-CN" altLang="en-US" sz="1500" b="1" dirty="0" smtClean="0">
                  <a:latin typeface="+mj-lt"/>
                </a:rPr>
                <a:t>于</a:t>
              </a:r>
              <a:r>
                <a:rPr lang="en-US" altLang="zh-CN" sz="1500" b="1" baseline="-25000" dirty="0" smtClean="0">
                  <a:latin typeface="+mj-lt"/>
                </a:rPr>
                <a:t>4</a:t>
              </a:r>
              <a:endParaRPr lang="zh-CN" altLang="en-US" sz="1500" b="1" baseline="-25000" dirty="0">
                <a:latin typeface="+mj-lt"/>
              </a:endParaRPr>
            </a:p>
          </p:txBody>
        </p:sp>
        <p:sp>
          <p:nvSpPr>
            <p:cNvPr id="40" name="TextBox 39"/>
            <p:cNvSpPr txBox="1"/>
            <p:nvPr/>
          </p:nvSpPr>
          <p:spPr>
            <a:xfrm>
              <a:off x="5736129" y="4612515"/>
              <a:ext cx="1320147" cy="275070"/>
            </a:xfrm>
            <a:prstGeom prst="rect">
              <a:avLst/>
            </a:prstGeom>
            <a:noFill/>
          </p:spPr>
          <p:txBody>
            <a:bodyPr wrap="square" rtlCol="0" anchor="b">
              <a:spAutoFit/>
            </a:bodyPr>
            <a:lstStyle/>
            <a:p>
              <a:r>
                <a:rPr lang="zh-CN" altLang="en-US" sz="1500" b="1" dirty="0" smtClean="0">
                  <a:latin typeface="+mj-lt"/>
                </a:rPr>
                <a:t>利物浦队</a:t>
              </a:r>
              <a:r>
                <a:rPr lang="en-US" altLang="zh-CN" sz="1500" b="1" baseline="-25000" dirty="0" smtClean="0">
                  <a:latin typeface="+mj-lt"/>
                </a:rPr>
                <a:t>5</a:t>
              </a:r>
              <a:endParaRPr lang="zh-CN" altLang="en-US" sz="1500" b="1" baseline="-25000" dirty="0">
                <a:latin typeface="+mj-lt"/>
              </a:endParaRPr>
            </a:p>
          </p:txBody>
        </p:sp>
        <p:sp>
          <p:nvSpPr>
            <p:cNvPr id="41" name="TextBox 40"/>
            <p:cNvSpPr txBox="1"/>
            <p:nvPr/>
          </p:nvSpPr>
          <p:spPr>
            <a:xfrm>
              <a:off x="7116283" y="4612515"/>
              <a:ext cx="660073" cy="275070"/>
            </a:xfrm>
            <a:prstGeom prst="rect">
              <a:avLst/>
            </a:prstGeom>
            <a:noFill/>
          </p:spPr>
          <p:txBody>
            <a:bodyPr wrap="square" rtlCol="0" anchor="b">
              <a:spAutoFit/>
            </a:bodyPr>
            <a:lstStyle/>
            <a:p>
              <a:r>
                <a:rPr lang="zh-CN" altLang="en-US" sz="1500" b="1" dirty="0" smtClean="0">
                  <a:latin typeface="+mj-lt"/>
                </a:rPr>
                <a:t>。</a:t>
              </a:r>
              <a:r>
                <a:rPr lang="en-US" altLang="zh-CN" sz="1500" b="1" baseline="-25000" dirty="0" smtClean="0">
                  <a:latin typeface="+mj-lt"/>
                </a:rPr>
                <a:t>6</a:t>
              </a:r>
              <a:endParaRPr lang="zh-CN" altLang="en-US" sz="1500" b="1" baseline="-25000" dirty="0">
                <a:latin typeface="+mj-lt"/>
              </a:endParaRPr>
            </a:p>
          </p:txBody>
        </p:sp>
        <p:sp>
          <p:nvSpPr>
            <p:cNvPr id="42" name="TextBox 41"/>
            <p:cNvSpPr txBox="1"/>
            <p:nvPr/>
          </p:nvSpPr>
          <p:spPr>
            <a:xfrm>
              <a:off x="1295636" y="4612515"/>
              <a:ext cx="720080" cy="275070"/>
            </a:xfrm>
            <a:prstGeom prst="rect">
              <a:avLst/>
            </a:prstGeom>
            <a:noFill/>
          </p:spPr>
          <p:txBody>
            <a:bodyPr wrap="square" rtlCol="0" anchor="b">
              <a:spAutoFit/>
            </a:bodyPr>
            <a:lstStyle/>
            <a:p>
              <a:r>
                <a:rPr lang="en-US" altLang="zh-CN" sz="1500" b="1" dirty="0" smtClean="0">
                  <a:latin typeface="+mj-lt"/>
                </a:rPr>
                <a:t>$</a:t>
              </a:r>
              <a:r>
                <a:rPr lang="en-US" altLang="zh-CN" sz="1500" b="1" baseline="-25000" dirty="0" smtClean="0">
                  <a:latin typeface="+mj-lt"/>
                </a:rPr>
                <a:t>0</a:t>
              </a:r>
              <a:endParaRPr lang="zh-CN" altLang="en-US" sz="1500" b="1" baseline="-25000" dirty="0">
                <a:latin typeface="+mj-lt"/>
              </a:endParaRPr>
            </a:p>
          </p:txBody>
        </p:sp>
        <p:sp>
          <p:nvSpPr>
            <p:cNvPr id="43" name="TextBox 42"/>
            <p:cNvSpPr txBox="1"/>
            <p:nvPr/>
          </p:nvSpPr>
          <p:spPr>
            <a:xfrm>
              <a:off x="3215849" y="3785820"/>
              <a:ext cx="360040"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SUB</a:t>
              </a:r>
              <a:endParaRPr lang="zh-CN" altLang="en-US" sz="1200" b="1" dirty="0" smtClean="0">
                <a:solidFill>
                  <a:srgbClr val="0000FF"/>
                </a:solidFill>
              </a:endParaRPr>
            </a:p>
          </p:txBody>
        </p:sp>
        <p:sp>
          <p:nvSpPr>
            <p:cNvPr id="44" name="上弧形箭头 43"/>
            <p:cNvSpPr/>
            <p:nvPr/>
          </p:nvSpPr>
          <p:spPr bwMode="auto">
            <a:xfrm flipH="1">
              <a:off x="3275856" y="4117981"/>
              <a:ext cx="1080120"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72" name="TextBox 71"/>
            <p:cNvSpPr txBox="1"/>
            <p:nvPr/>
          </p:nvSpPr>
          <p:spPr>
            <a:xfrm>
              <a:off x="3515883" y="4030986"/>
              <a:ext cx="54006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73" name="上弧形箭头 72"/>
            <p:cNvSpPr/>
            <p:nvPr/>
          </p:nvSpPr>
          <p:spPr bwMode="auto">
            <a:xfrm>
              <a:off x="4475989" y="4179272"/>
              <a:ext cx="780087" cy="367749"/>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74" name="TextBox 73"/>
            <p:cNvSpPr txBox="1"/>
            <p:nvPr/>
          </p:nvSpPr>
          <p:spPr>
            <a:xfrm>
              <a:off x="4656009" y="4117981"/>
              <a:ext cx="420047"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75" name="上弧形箭头 74"/>
            <p:cNvSpPr/>
            <p:nvPr/>
          </p:nvSpPr>
          <p:spPr bwMode="auto">
            <a:xfrm>
              <a:off x="5316083" y="4117981"/>
              <a:ext cx="960107"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76" name="TextBox 75"/>
            <p:cNvSpPr txBox="1"/>
            <p:nvPr/>
          </p:nvSpPr>
          <p:spPr>
            <a:xfrm>
              <a:off x="5556109" y="4056689"/>
              <a:ext cx="480053"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PMOD</a:t>
              </a:r>
              <a:endParaRPr lang="zh-CN" altLang="en-US" dirty="0"/>
            </a:p>
          </p:txBody>
        </p:sp>
        <p:sp>
          <p:nvSpPr>
            <p:cNvPr id="77" name="上弧形箭头 76"/>
            <p:cNvSpPr/>
            <p:nvPr/>
          </p:nvSpPr>
          <p:spPr bwMode="auto">
            <a:xfrm>
              <a:off x="4475989" y="3688940"/>
              <a:ext cx="2760307" cy="858081"/>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78" name="TextBox 77"/>
            <p:cNvSpPr txBox="1"/>
            <p:nvPr/>
          </p:nvSpPr>
          <p:spPr>
            <a:xfrm>
              <a:off x="5736129" y="3601946"/>
              <a:ext cx="18002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smtClean="0"/>
                <a:t> P</a:t>
              </a:r>
              <a:endParaRPr lang="zh-CN" altLang="en-US" dirty="0"/>
            </a:p>
          </p:txBody>
        </p:sp>
        <p:sp>
          <p:nvSpPr>
            <p:cNvPr id="79" name="上弧形箭头 78"/>
            <p:cNvSpPr/>
            <p:nvPr/>
          </p:nvSpPr>
          <p:spPr bwMode="auto">
            <a:xfrm>
              <a:off x="1415649" y="3601945"/>
              <a:ext cx="3060340" cy="945075"/>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80" name="TextBox 79"/>
            <p:cNvSpPr txBox="1"/>
            <p:nvPr/>
          </p:nvSpPr>
          <p:spPr>
            <a:xfrm>
              <a:off x="2675789" y="3479363"/>
              <a:ext cx="480053"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ROOT</a:t>
              </a:r>
              <a:endParaRPr lang="zh-CN" altLang="en-US" sz="1200" b="1" dirty="0">
                <a:solidFill>
                  <a:srgbClr val="0000FF"/>
                </a:solidFill>
              </a:endParaRPr>
            </a:p>
          </p:txBody>
        </p:sp>
        <p:sp>
          <p:nvSpPr>
            <p:cNvPr id="81" name="TextBox 80"/>
            <p:cNvSpPr txBox="1"/>
            <p:nvPr/>
          </p:nvSpPr>
          <p:spPr>
            <a:xfrm>
              <a:off x="2231740" y="4834027"/>
              <a:ext cx="720080" cy="323165"/>
            </a:xfrm>
            <a:prstGeom prst="rect">
              <a:avLst/>
            </a:prstGeom>
            <a:noFill/>
          </p:spPr>
          <p:txBody>
            <a:bodyPr wrap="square" rtlCol="0" anchor="b">
              <a:spAutoFit/>
            </a:bodyPr>
            <a:lstStyle/>
            <a:p>
              <a:r>
                <a:rPr lang="en-US" altLang="zh-CN" sz="1500" b="1" dirty="0" smtClean="0">
                  <a:solidFill>
                    <a:schemeClr val="bg1">
                      <a:lumMod val="50000"/>
                    </a:schemeClr>
                  </a:solidFill>
                  <a:latin typeface="Arial" pitchFamily="34" charset="0"/>
                  <a:cs typeface="Arial" pitchFamily="34" charset="0"/>
                </a:rPr>
                <a:t>NN</a:t>
              </a:r>
              <a:endParaRPr lang="zh-CN" altLang="en-US" sz="1500" b="1" baseline="-25000" dirty="0">
                <a:solidFill>
                  <a:schemeClr val="bg1">
                    <a:lumMod val="50000"/>
                  </a:schemeClr>
                </a:solidFill>
                <a:latin typeface="Arial" pitchFamily="34" charset="0"/>
                <a:cs typeface="Arial" pitchFamily="34" charset="0"/>
              </a:endParaRPr>
            </a:p>
          </p:txBody>
        </p:sp>
        <p:sp>
          <p:nvSpPr>
            <p:cNvPr id="82" name="TextBox 81"/>
            <p:cNvSpPr txBox="1"/>
            <p:nvPr/>
          </p:nvSpPr>
          <p:spPr>
            <a:xfrm>
              <a:off x="1331640"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a:t>
              </a:r>
              <a:endParaRPr lang="zh-CN" altLang="en-US" sz="1500" b="1" baseline="-25000" dirty="0">
                <a:latin typeface="Arial" pitchFamily="34" charset="0"/>
                <a:cs typeface="Arial" pitchFamily="34" charset="0"/>
              </a:endParaRPr>
            </a:p>
          </p:txBody>
        </p:sp>
        <p:sp>
          <p:nvSpPr>
            <p:cNvPr id="83" name="TextBox 82"/>
            <p:cNvSpPr txBox="1"/>
            <p:nvPr/>
          </p:nvSpPr>
          <p:spPr>
            <a:xfrm>
              <a:off x="3203848"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NT</a:t>
              </a:r>
              <a:endParaRPr lang="zh-CN" altLang="en-US" sz="1500" b="1" baseline="-25000" dirty="0">
                <a:latin typeface="Arial" pitchFamily="34" charset="0"/>
                <a:cs typeface="Arial" pitchFamily="34" charset="0"/>
              </a:endParaRPr>
            </a:p>
          </p:txBody>
        </p:sp>
        <p:sp>
          <p:nvSpPr>
            <p:cNvPr id="84" name="TextBox 83"/>
            <p:cNvSpPr txBox="1"/>
            <p:nvPr/>
          </p:nvSpPr>
          <p:spPr>
            <a:xfrm>
              <a:off x="4211960" y="4827632"/>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85" name="TextBox 84"/>
            <p:cNvSpPr txBox="1"/>
            <p:nvPr/>
          </p:nvSpPr>
          <p:spPr>
            <a:xfrm>
              <a:off x="5076056" y="4860563"/>
              <a:ext cx="720080" cy="323165"/>
            </a:xfrm>
            <a:prstGeom prst="rect">
              <a:avLst/>
            </a:prstGeom>
            <a:noFill/>
          </p:spPr>
          <p:txBody>
            <a:bodyPr wrap="square" rtlCol="0" anchor="b">
              <a:spAutoFit/>
            </a:bodyPr>
            <a:lstStyle/>
            <a:p>
              <a:r>
                <a:rPr lang="en-US" altLang="zh-CN" sz="1500" b="1" dirty="0">
                  <a:latin typeface="Arial" pitchFamily="34" charset="0"/>
                  <a:cs typeface="Arial" pitchFamily="34" charset="0"/>
                </a:rPr>
                <a:t> </a:t>
              </a:r>
              <a:r>
                <a:rPr lang="en-US" altLang="zh-CN" sz="1500" b="1" dirty="0" smtClean="0">
                  <a:latin typeface="Arial" pitchFamily="34" charset="0"/>
                  <a:cs typeface="Arial" pitchFamily="34" charset="0"/>
                </a:rPr>
                <a:t>P</a:t>
              </a:r>
              <a:endParaRPr lang="zh-CN" altLang="en-US" sz="1500" b="1" baseline="-25000" dirty="0">
                <a:latin typeface="Arial" pitchFamily="34" charset="0"/>
                <a:cs typeface="Arial" pitchFamily="34" charset="0"/>
              </a:endParaRPr>
            </a:p>
          </p:txBody>
        </p:sp>
        <p:sp>
          <p:nvSpPr>
            <p:cNvPr id="86" name="TextBox 85"/>
            <p:cNvSpPr txBox="1"/>
            <p:nvPr/>
          </p:nvSpPr>
          <p:spPr>
            <a:xfrm>
              <a:off x="6012160" y="4858166"/>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87" name="TextBox 86"/>
            <p:cNvSpPr txBox="1"/>
            <p:nvPr/>
          </p:nvSpPr>
          <p:spPr>
            <a:xfrm>
              <a:off x="7020272" y="4840346"/>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PU</a:t>
              </a:r>
              <a:endParaRPr lang="zh-CN" altLang="en-US" sz="1500" b="1" baseline="-25000" dirty="0">
                <a:latin typeface="Arial" pitchFamily="34" charset="0"/>
                <a:cs typeface="Arial" pitchFamily="34" charset="0"/>
              </a:endParaRPr>
            </a:p>
          </p:txBody>
        </p:sp>
        <p:sp>
          <p:nvSpPr>
            <p:cNvPr id="88" name="TextBox 87"/>
            <p:cNvSpPr txBox="1"/>
            <p:nvPr/>
          </p:nvSpPr>
          <p:spPr>
            <a:xfrm>
              <a:off x="4211960" y="5122059"/>
              <a:ext cx="720080" cy="323165"/>
            </a:xfrm>
            <a:prstGeom prst="rect">
              <a:avLst/>
            </a:prstGeom>
            <a:noFill/>
          </p:spPr>
          <p:txBody>
            <a:bodyPr wrap="square" rtlCol="0" anchor="b">
              <a:spAutoFit/>
            </a:bodyPr>
            <a:lstStyle/>
            <a:p>
              <a:r>
                <a:rPr lang="en-US" altLang="zh-CN" sz="1500" b="1" dirty="0">
                  <a:latin typeface="Arial" pitchFamily="34" charset="0"/>
                  <a:cs typeface="Arial" pitchFamily="34" charset="0"/>
                </a:rPr>
                <a:t>VV</a:t>
              </a:r>
              <a:endParaRPr lang="zh-CN" altLang="en-US" sz="1500" b="1" baseline="-25000" dirty="0">
                <a:latin typeface="Arial" pitchFamily="34" charset="0"/>
                <a:cs typeface="Arial" pitchFamily="34" charset="0"/>
              </a:endParaRPr>
            </a:p>
          </p:txBody>
        </p:sp>
        <p:sp>
          <p:nvSpPr>
            <p:cNvPr id="89" name="TextBox 88"/>
            <p:cNvSpPr txBox="1"/>
            <p:nvPr/>
          </p:nvSpPr>
          <p:spPr>
            <a:xfrm>
              <a:off x="4237206" y="5420072"/>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smtClean="0"/>
                <a:t>JJ</a:t>
              </a:r>
              <a:endParaRPr lang="zh-CN" altLang="en-US" dirty="0"/>
            </a:p>
          </p:txBody>
        </p:sp>
        <p:sp>
          <p:nvSpPr>
            <p:cNvPr id="90" name="TextBox 89"/>
            <p:cNvSpPr txBox="1"/>
            <p:nvPr/>
          </p:nvSpPr>
          <p:spPr>
            <a:xfrm>
              <a:off x="3215849" y="5125411"/>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JJ</a:t>
              </a:r>
              <a:endParaRPr lang="zh-CN" altLang="en-US" dirty="0"/>
            </a:p>
          </p:txBody>
        </p:sp>
        <p:sp>
          <p:nvSpPr>
            <p:cNvPr id="91" name="TextBox 90"/>
            <p:cNvSpPr txBox="1"/>
            <p:nvPr/>
          </p:nvSpPr>
          <p:spPr>
            <a:xfrm>
              <a:off x="2231740" y="5108044"/>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NR</a:t>
              </a:r>
              <a:endParaRPr lang="zh-CN" altLang="en-US" sz="1500" b="1" baseline="-25000" dirty="0">
                <a:latin typeface="Arial" pitchFamily="34" charset="0"/>
                <a:cs typeface="Arial" pitchFamily="34" charset="0"/>
              </a:endParaRPr>
            </a:p>
          </p:txBody>
        </p:sp>
        <p:sp>
          <p:nvSpPr>
            <p:cNvPr id="92" name="TextBox 91"/>
            <p:cNvSpPr txBox="1"/>
            <p:nvPr/>
          </p:nvSpPr>
          <p:spPr>
            <a:xfrm>
              <a:off x="6012160" y="5138558"/>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VV</a:t>
              </a:r>
              <a:endParaRPr lang="zh-CN" altLang="en-US" dirty="0"/>
            </a:p>
          </p:txBody>
        </p:sp>
        <p:sp>
          <p:nvSpPr>
            <p:cNvPr id="93" name="TextBox 92"/>
            <p:cNvSpPr txBox="1"/>
            <p:nvPr/>
          </p:nvSpPr>
          <p:spPr>
            <a:xfrm>
              <a:off x="6012160" y="5415845"/>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NR</a:t>
              </a:r>
              <a:endParaRPr lang="zh-CN" altLang="en-US" sz="1500" b="1" baseline="-25000" dirty="0">
                <a:latin typeface="Arial" pitchFamily="34" charset="0"/>
                <a:cs typeface="Arial" pitchFamily="34" charset="0"/>
              </a:endParaRPr>
            </a:p>
          </p:txBody>
        </p:sp>
      </p:grpSp>
      <mc:AlternateContent xmlns:mc="http://schemas.openxmlformats.org/markup-compatibility/2006">
        <mc:Choice xmlns:a14="http://schemas.microsoft.com/office/drawing/2010/main" xmlns="" Requires="a14">
          <p:sp>
            <p:nvSpPr>
              <p:cNvPr id="45" name="TextBox 44"/>
              <p:cNvSpPr txBox="1"/>
              <p:nvPr/>
            </p:nvSpPr>
            <p:spPr>
              <a:xfrm>
                <a:off x="467544" y="3284984"/>
                <a:ext cx="8136904" cy="4914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smtClean="0">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i="1">
                              <a:latin typeface="Cambria Math"/>
                              <a:ea typeface="Cambria Math" pitchFamily="18" charset="0"/>
                            </a:rPr>
                            <m:t>𝑗𝑜𝑖𝑛𝑡</m:t>
                          </m:r>
                        </m:sub>
                      </m:sSub>
                      <m:d>
                        <m:dPr>
                          <m:ctrlPr>
                            <a:rPr lang="en-US" altLang="zh-CN" sz="2400" i="1">
                              <a:latin typeface="Cambria Math"/>
                              <a:ea typeface="Cambria Math" pitchFamily="18" charset="0"/>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a:latin typeface="Cambria Math"/>
                              <a:ea typeface="微软雅黑" pitchFamily="34" charset="-122"/>
                            </a:rPr>
                            <m:t>,</m:t>
                          </m:r>
                          <m:r>
                            <a:rPr lang="en-US" altLang="zh-CN" sz="2400" b="1" i="1">
                              <a:latin typeface="Cambria Math"/>
                              <a:ea typeface="微软雅黑" pitchFamily="34" charset="-122"/>
                            </a:rPr>
                            <m:t>𝒅</m:t>
                          </m:r>
                        </m:e>
                      </m:d>
                      <m:r>
                        <a:rPr lang="en-US" altLang="zh-CN" sz="2400" b="0" i="1" smtClean="0">
                          <a:latin typeface="Cambria Math"/>
                          <a:ea typeface="微软雅黑" pitchFamily="34" charset="-122"/>
                        </a:rPr>
                        <m:t>=</m:t>
                      </m:r>
                      <m:sSub>
                        <m:sSubPr>
                          <m:ctrlPr>
                            <a:rPr lang="en-US" altLang="zh-CN" sz="2400" i="1">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Cambria Math" pitchFamily="18" charset="0"/>
                            </a:rPr>
                            <m:t>𝑝𝑜𝑠</m:t>
                          </m:r>
                        </m:sub>
                      </m:sSub>
                      <m:d>
                        <m:dPr>
                          <m:ctrlPr>
                            <a:rPr lang="en-US" altLang="zh-CN" sz="2400" i="1">
                              <a:latin typeface="Cambria Math"/>
                              <a:ea typeface="Cambria Math" pitchFamily="18" charset="0"/>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e>
                      </m:d>
                      <m:r>
                        <a:rPr lang="en-US" altLang="zh-CN" sz="2400" b="0" i="1" smtClean="0">
                          <a:latin typeface="Cambria Math"/>
                          <a:ea typeface="微软雅黑" pitchFamily="34" charset="-122"/>
                        </a:rPr>
                        <m:t>+</m:t>
                      </m:r>
                      <m:sSub>
                        <m:sSubPr>
                          <m:ctrlPr>
                            <a:rPr lang="en-US" altLang="zh-CN" sz="2400" i="1">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Cambria Math" pitchFamily="18" charset="0"/>
                            </a:rPr>
                            <m:t>𝑠𝑦𝑛</m:t>
                          </m:r>
                        </m:sub>
                      </m:sSub>
                      <m:d>
                        <m:dPr>
                          <m:ctrlPr>
                            <a:rPr lang="en-US" altLang="zh-CN" sz="2400" i="1">
                              <a:latin typeface="Cambria Math"/>
                              <a:ea typeface="Cambria Math" pitchFamily="18" charset="0"/>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a:latin typeface="Cambria Math"/>
                              <a:ea typeface="微软雅黑" pitchFamily="34" charset="-122"/>
                            </a:rPr>
                            <m:t>,</m:t>
                          </m:r>
                          <m:r>
                            <a:rPr lang="en-US" altLang="zh-CN" sz="2400" b="1" i="1">
                              <a:latin typeface="Cambria Math"/>
                              <a:ea typeface="微软雅黑" pitchFamily="34" charset="-122"/>
                            </a:rPr>
                            <m:t>𝒅</m:t>
                          </m:r>
                        </m:e>
                      </m:d>
                    </m:oMath>
                  </m:oMathPara>
                </a14:m>
                <a:endParaRPr lang="zh-CN" altLang="en-US" sz="2400" dirty="0"/>
              </a:p>
            </p:txBody>
          </p:sp>
        </mc:Choice>
        <mc:Fallback>
          <p:sp>
            <p:nvSpPr>
              <p:cNvPr id="45" name="TextBox 44"/>
              <p:cNvSpPr txBox="1">
                <a:spLocks noRot="1" noChangeAspect="1" noMove="1" noResize="1" noEditPoints="1" noAdjustHandles="1" noChangeArrowheads="1" noChangeShapeType="1" noTextEdit="1"/>
              </p:cNvSpPr>
              <p:nvPr/>
            </p:nvSpPr>
            <p:spPr>
              <a:xfrm>
                <a:off x="467544" y="3284984"/>
                <a:ext cx="8136904" cy="491417"/>
              </a:xfrm>
              <a:prstGeom prst="rect">
                <a:avLst/>
              </a:prstGeom>
              <a:blipFill rotWithShape="1">
                <a:blip r:embed="rId2" cstate="print"/>
                <a:stretch>
                  <a:fillRect b="-1125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6" name="矩形 45"/>
              <p:cNvSpPr/>
              <p:nvPr/>
            </p:nvSpPr>
            <p:spPr>
              <a:xfrm>
                <a:off x="3272062" y="3717032"/>
                <a:ext cx="5661358" cy="49084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a:ea typeface="微软雅黑" pitchFamily="34" charset="-122"/>
                        </a:rPr>
                        <m:t>=</m:t>
                      </m:r>
                      <m:sSub>
                        <m:sSubPr>
                          <m:ctrlPr>
                            <a:rPr lang="en-US" altLang="zh-CN" sz="2400" b="0" i="1" smtClean="0">
                              <a:latin typeface="Cambria Math"/>
                              <a:ea typeface="微软雅黑" pitchFamily="34" charset="-122"/>
                            </a:rPr>
                          </m:ctrlPr>
                        </m:sSubPr>
                        <m:e>
                          <m:r>
                            <a:rPr lang="en-US" altLang="zh-CN" sz="2400" b="1" i="1" smtClean="0">
                              <a:latin typeface="Cambria Math"/>
                              <a:ea typeface="微软雅黑" pitchFamily="34" charset="-122"/>
                            </a:rPr>
                            <m:t>𝒘</m:t>
                          </m:r>
                        </m:e>
                        <m:sub>
                          <m:r>
                            <a:rPr lang="en-US" altLang="zh-CN" sz="2400" b="0" i="1" smtClean="0">
                              <a:latin typeface="Cambria Math"/>
                              <a:ea typeface="微软雅黑" pitchFamily="34" charset="-122"/>
                            </a:rPr>
                            <m:t>𝑝𝑜𝑠</m:t>
                          </m:r>
                        </m:sub>
                      </m:sSub>
                      <m:sSub>
                        <m:sSubPr>
                          <m:ctrlPr>
                            <a:rPr lang="en-US" altLang="zh-CN" sz="2400" b="0" i="1" smtClean="0">
                              <a:latin typeface="Cambria Math"/>
                              <a:ea typeface="微软雅黑" pitchFamily="34" charset="-122"/>
                            </a:rPr>
                          </m:ctrlPr>
                        </m:sSubPr>
                        <m:e>
                          <m:r>
                            <a:rPr lang="en-US" altLang="zh-CN" sz="2400" b="0" i="1" smtClean="0">
                              <a:latin typeface="Cambria Math"/>
                              <a:ea typeface="Cambria Math"/>
                            </a:rPr>
                            <m:t>⋅</m:t>
                          </m:r>
                          <m:r>
                            <a:rPr lang="en-US" altLang="zh-CN" sz="2400" b="1" i="1" smtClean="0">
                              <a:latin typeface="Cambria Math"/>
                              <a:ea typeface="微软雅黑" pitchFamily="34" charset="-122"/>
                            </a:rPr>
                            <m:t>𝒇</m:t>
                          </m:r>
                        </m:e>
                        <m:sub>
                          <m:r>
                            <a:rPr lang="en-US" altLang="zh-CN" sz="2400" b="0" i="1" smtClean="0">
                              <a:latin typeface="Cambria Math"/>
                              <a:ea typeface="微软雅黑" pitchFamily="34" charset="-122"/>
                            </a:rPr>
                            <m:t>𝑝𝑜𝑠</m:t>
                          </m:r>
                        </m:sub>
                      </m:sSub>
                      <m:d>
                        <m:dPr>
                          <m:ctrlPr>
                            <a:rPr lang="en-US" altLang="zh-CN" sz="2400" b="0" i="1" smtClean="0">
                              <a:latin typeface="Cambria Math"/>
                              <a:ea typeface="Cambria Math"/>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smtClean="0">
                              <a:latin typeface="Cambria Math"/>
                              <a:ea typeface="微软雅黑" pitchFamily="34" charset="-122"/>
                            </a:rPr>
                            <m:t>𝒕</m:t>
                          </m:r>
                        </m:e>
                      </m:d>
                      <m:r>
                        <a:rPr lang="en-US" altLang="zh-CN" sz="2400" b="0" i="1" smtClean="0">
                          <a:latin typeface="Cambria Math"/>
                          <a:ea typeface="Cambria Math"/>
                        </a:rPr>
                        <m:t>+</m:t>
                      </m:r>
                      <m:sSub>
                        <m:sSubPr>
                          <m:ctrlPr>
                            <a:rPr lang="en-US" altLang="zh-CN" sz="2400" i="1">
                              <a:latin typeface="Cambria Math"/>
                              <a:ea typeface="微软雅黑" pitchFamily="34" charset="-122"/>
                            </a:rPr>
                          </m:ctrlPr>
                        </m:sSubPr>
                        <m:e>
                          <m:r>
                            <a:rPr lang="en-US" altLang="zh-CN" sz="2400" b="1" i="1">
                              <a:latin typeface="Cambria Math"/>
                              <a:ea typeface="微软雅黑" pitchFamily="34" charset="-122"/>
                            </a:rPr>
                            <m:t>𝒘</m:t>
                          </m:r>
                        </m:e>
                        <m:sub>
                          <m:r>
                            <a:rPr lang="en-US" altLang="zh-CN" sz="2400" b="0" i="1" smtClean="0">
                              <a:latin typeface="Cambria Math"/>
                              <a:ea typeface="微软雅黑" pitchFamily="34" charset="-122"/>
                            </a:rPr>
                            <m:t>𝑠𝑦𝑛</m:t>
                          </m:r>
                        </m:sub>
                      </m:sSub>
                      <m:sSub>
                        <m:sSubPr>
                          <m:ctrlPr>
                            <a:rPr lang="en-US" altLang="zh-CN" sz="2400" i="1">
                              <a:latin typeface="Cambria Math"/>
                              <a:ea typeface="微软雅黑" pitchFamily="34" charset="-122"/>
                            </a:rPr>
                          </m:ctrlPr>
                        </m:sSubPr>
                        <m:e>
                          <m:r>
                            <a:rPr lang="en-US" altLang="zh-CN" sz="2400" i="1">
                              <a:latin typeface="Cambria Math"/>
                              <a:ea typeface="Cambria Math"/>
                            </a:rPr>
                            <m:t>⋅</m:t>
                          </m:r>
                          <m:r>
                            <a:rPr lang="en-US" altLang="zh-CN" sz="2400" b="1" i="1">
                              <a:latin typeface="Cambria Math"/>
                              <a:ea typeface="微软雅黑" pitchFamily="34" charset="-122"/>
                            </a:rPr>
                            <m:t>𝒇</m:t>
                          </m:r>
                        </m:e>
                        <m:sub>
                          <m:r>
                            <a:rPr lang="en-US" altLang="zh-CN" sz="2400" b="0" i="1" smtClean="0">
                              <a:latin typeface="Cambria Math"/>
                              <a:ea typeface="微软雅黑" pitchFamily="34" charset="-122"/>
                            </a:rPr>
                            <m:t>𝑠𝑦𝑛</m:t>
                          </m:r>
                        </m:sub>
                      </m:sSub>
                      <m:r>
                        <a:rPr lang="en-US" altLang="zh-CN" sz="2400" i="1">
                          <a:latin typeface="Cambria Math"/>
                          <a:ea typeface="Cambria Math"/>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smtClean="0">
                          <a:latin typeface="Cambria Math"/>
                          <a:ea typeface="微软雅黑" pitchFamily="34" charset="-122"/>
                        </a:rPr>
                        <m:t>,</m:t>
                      </m:r>
                      <m:r>
                        <a:rPr lang="en-US" altLang="zh-CN" sz="2400" b="1" i="1" smtClean="0">
                          <a:latin typeface="Cambria Math"/>
                          <a:ea typeface="微软雅黑" pitchFamily="34" charset="-122"/>
                        </a:rPr>
                        <m:t>𝒅</m:t>
                      </m:r>
                      <m:r>
                        <a:rPr lang="en-US" altLang="zh-CN" sz="2400" i="1">
                          <a:latin typeface="Cambria Math"/>
                          <a:ea typeface="Cambria Math"/>
                        </a:rPr>
                        <m:t>)</m:t>
                      </m:r>
                    </m:oMath>
                  </m:oMathPara>
                </a14:m>
                <a:endParaRPr lang="zh-CN" altLang="en-US" sz="2400" dirty="0"/>
              </a:p>
            </p:txBody>
          </p:sp>
        </mc:Choice>
        <mc:Fallback>
          <p:sp>
            <p:nvSpPr>
              <p:cNvPr id="46" name="矩形 45"/>
              <p:cNvSpPr>
                <a:spLocks noRot="1" noChangeAspect="1" noMove="1" noResize="1" noEditPoints="1" noAdjustHandles="1" noChangeArrowheads="1" noChangeShapeType="1" noTextEdit="1"/>
              </p:cNvSpPr>
              <p:nvPr/>
            </p:nvSpPr>
            <p:spPr>
              <a:xfrm>
                <a:off x="3272062" y="3717032"/>
                <a:ext cx="5661358" cy="490840"/>
              </a:xfrm>
              <a:prstGeom prst="rect">
                <a:avLst/>
              </a:prstGeom>
              <a:blipFill rotWithShape="1">
                <a:blip r:embed="rId3" cstate="print"/>
                <a:stretch>
                  <a:fillRect b="-125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xmlns="" val="6185905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联合模型</a:t>
            </a:r>
            <a:endParaRPr lang="zh-CN" altLang="en-US" sz="3600" b="1" dirty="0" smtClean="0">
              <a:latin typeface="微软雅黑" pitchFamily="34" charset="-122"/>
              <a:ea typeface="微软雅黑" pitchFamily="34" charset="-122"/>
            </a:endParaRPr>
          </a:p>
        </p:txBody>
      </p:sp>
      <p:sp>
        <p:nvSpPr>
          <p:cNvPr id="2" name="内容占位符 1"/>
          <p:cNvSpPr>
            <a:spLocks noGrp="1"/>
          </p:cNvSpPr>
          <p:nvPr>
            <p:ph idx="1"/>
          </p:nvPr>
        </p:nvSpPr>
        <p:spPr>
          <a:xfrm>
            <a:off x="468313" y="1844675"/>
            <a:ext cx="8229600" cy="576213"/>
          </a:xfrm>
        </p:spPr>
        <p:txBody>
          <a:bodyPr/>
          <a:lstStyle/>
          <a:p>
            <a:r>
              <a:rPr lang="zh-CN" altLang="en-US" sz="2400" dirty="0" smtClean="0">
                <a:latin typeface="微软雅黑" pitchFamily="34" charset="-122"/>
                <a:ea typeface="微软雅黑" pitchFamily="34" charset="-122"/>
              </a:rPr>
              <a:t>同时求解词性标注和依存句法分析</a:t>
            </a:r>
            <a:endParaRPr lang="zh-CN" altLang="en-US" sz="2400" dirty="0">
              <a:latin typeface="微软雅黑" pitchFamily="34" charset="-122"/>
              <a:ea typeface="微软雅黑" pitchFamily="34" charset="-122"/>
            </a:endParaRPr>
          </a:p>
        </p:txBody>
      </p:sp>
      <p:grpSp>
        <p:nvGrpSpPr>
          <p:cNvPr id="4" name="组合 3"/>
          <p:cNvGrpSpPr/>
          <p:nvPr/>
        </p:nvGrpSpPr>
        <p:grpSpPr>
          <a:xfrm>
            <a:off x="683568" y="3717032"/>
            <a:ext cx="7848872" cy="2263874"/>
            <a:chOff x="323528" y="3479363"/>
            <a:chExt cx="7848872" cy="2263874"/>
          </a:xfrm>
        </p:grpSpPr>
        <p:sp>
          <p:nvSpPr>
            <p:cNvPr id="31" name="左大括号 30"/>
            <p:cNvSpPr/>
            <p:nvPr/>
          </p:nvSpPr>
          <p:spPr bwMode="auto">
            <a:xfrm>
              <a:off x="1115616" y="4869160"/>
              <a:ext cx="288032" cy="864096"/>
            </a:xfrm>
            <a:prstGeom prst="leftBrace">
              <a:avLst/>
            </a:prstGeom>
            <a:no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32" name="TextBox 31"/>
            <p:cNvSpPr txBox="1"/>
            <p:nvPr/>
          </p:nvSpPr>
          <p:spPr>
            <a:xfrm>
              <a:off x="323528" y="4953362"/>
              <a:ext cx="720080" cy="707886"/>
            </a:xfrm>
            <a:prstGeom prst="rect">
              <a:avLst/>
            </a:prstGeom>
            <a:noFill/>
          </p:spPr>
          <p:txBody>
            <a:bodyPr wrap="square" rtlCol="0" anchor="b">
              <a:spAutoFit/>
            </a:bodyPr>
            <a:lstStyle/>
            <a:p>
              <a:r>
                <a:rPr lang="zh-CN" altLang="en-US" sz="2000" dirty="0" smtClean="0">
                  <a:latin typeface="+mj-lt"/>
                </a:rPr>
                <a:t>词</a:t>
              </a:r>
              <a:r>
                <a:rPr lang="zh-CN" altLang="en-US" sz="2000" dirty="0">
                  <a:latin typeface="+mj-lt"/>
                </a:rPr>
                <a:t>性候选</a:t>
              </a:r>
              <a:endParaRPr lang="zh-CN" altLang="en-US" sz="2000" baseline="-25000" dirty="0">
                <a:latin typeface="+mj-lt"/>
              </a:endParaRPr>
            </a:p>
          </p:txBody>
        </p:sp>
        <p:grpSp>
          <p:nvGrpSpPr>
            <p:cNvPr id="3" name="组合 2"/>
            <p:cNvGrpSpPr/>
            <p:nvPr/>
          </p:nvGrpSpPr>
          <p:grpSpPr>
            <a:xfrm>
              <a:off x="1691680" y="3479363"/>
              <a:ext cx="6480720" cy="2263874"/>
              <a:chOff x="1295636" y="3479363"/>
              <a:chExt cx="6480720" cy="2263874"/>
            </a:xfrm>
          </p:grpSpPr>
          <p:sp>
            <p:nvSpPr>
              <p:cNvPr id="5" name="上弧形箭头 4"/>
              <p:cNvSpPr/>
              <p:nvPr/>
            </p:nvSpPr>
            <p:spPr bwMode="auto">
              <a:xfrm flipH="1">
                <a:off x="2435763" y="3898517"/>
                <a:ext cx="1920213" cy="648503"/>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6" name="TextBox 5"/>
              <p:cNvSpPr txBox="1"/>
              <p:nvPr/>
            </p:nvSpPr>
            <p:spPr>
              <a:xfrm>
                <a:off x="2195736" y="4612515"/>
                <a:ext cx="720080" cy="275070"/>
              </a:xfrm>
              <a:prstGeom prst="rect">
                <a:avLst/>
              </a:prstGeom>
              <a:noFill/>
            </p:spPr>
            <p:txBody>
              <a:bodyPr wrap="square" rtlCol="0" anchor="b">
                <a:spAutoFit/>
              </a:bodyPr>
              <a:lstStyle/>
              <a:p>
                <a:r>
                  <a:rPr lang="zh-CN" altLang="en-US" sz="1500" b="1" dirty="0" smtClean="0">
                    <a:latin typeface="+mj-lt"/>
                  </a:rPr>
                  <a:t>欧文</a:t>
                </a:r>
                <a:r>
                  <a:rPr lang="en-US" altLang="zh-CN" sz="1500" b="1" baseline="-25000" dirty="0" smtClean="0">
                    <a:latin typeface="+mj-lt"/>
                  </a:rPr>
                  <a:t>1</a:t>
                </a:r>
                <a:endParaRPr lang="zh-CN" altLang="en-US" sz="1500" b="1" baseline="-25000" dirty="0">
                  <a:latin typeface="+mj-lt"/>
                </a:endParaRPr>
              </a:p>
            </p:txBody>
          </p:sp>
          <p:sp>
            <p:nvSpPr>
              <p:cNvPr id="7" name="TextBox 6"/>
              <p:cNvSpPr txBox="1"/>
              <p:nvPr/>
            </p:nvSpPr>
            <p:spPr>
              <a:xfrm>
                <a:off x="3095836" y="4612515"/>
                <a:ext cx="720080" cy="275070"/>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8" name="TextBox 7"/>
              <p:cNvSpPr txBox="1"/>
              <p:nvPr/>
            </p:nvSpPr>
            <p:spPr>
              <a:xfrm>
                <a:off x="4115949" y="4612515"/>
                <a:ext cx="720080" cy="275070"/>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9" name="TextBox 8"/>
              <p:cNvSpPr txBox="1"/>
              <p:nvPr/>
            </p:nvSpPr>
            <p:spPr>
              <a:xfrm>
                <a:off x="5076056" y="4612515"/>
                <a:ext cx="720080" cy="275070"/>
              </a:xfrm>
              <a:prstGeom prst="rect">
                <a:avLst/>
              </a:prstGeom>
              <a:noFill/>
            </p:spPr>
            <p:txBody>
              <a:bodyPr wrap="square" rtlCol="0" anchor="b">
                <a:spAutoFit/>
              </a:bodyPr>
              <a:lstStyle/>
              <a:p>
                <a:r>
                  <a:rPr lang="zh-CN" altLang="en-US" sz="1500" b="1" dirty="0" smtClean="0">
                    <a:latin typeface="+mj-lt"/>
                  </a:rPr>
                  <a:t>于</a:t>
                </a:r>
                <a:r>
                  <a:rPr lang="en-US" altLang="zh-CN" sz="1500" b="1" baseline="-25000" dirty="0" smtClean="0">
                    <a:latin typeface="+mj-lt"/>
                  </a:rPr>
                  <a:t>4</a:t>
                </a:r>
                <a:endParaRPr lang="zh-CN" altLang="en-US" sz="1500" b="1" baseline="-25000" dirty="0">
                  <a:latin typeface="+mj-lt"/>
                </a:endParaRPr>
              </a:p>
            </p:txBody>
          </p:sp>
          <p:sp>
            <p:nvSpPr>
              <p:cNvPr id="10" name="TextBox 9"/>
              <p:cNvSpPr txBox="1"/>
              <p:nvPr/>
            </p:nvSpPr>
            <p:spPr>
              <a:xfrm>
                <a:off x="5736129" y="4612515"/>
                <a:ext cx="1320147" cy="275070"/>
              </a:xfrm>
              <a:prstGeom prst="rect">
                <a:avLst/>
              </a:prstGeom>
              <a:noFill/>
            </p:spPr>
            <p:txBody>
              <a:bodyPr wrap="square" rtlCol="0" anchor="b">
                <a:spAutoFit/>
              </a:bodyPr>
              <a:lstStyle/>
              <a:p>
                <a:r>
                  <a:rPr lang="zh-CN" altLang="en-US" sz="1500" b="1" dirty="0" smtClean="0">
                    <a:latin typeface="+mj-lt"/>
                  </a:rPr>
                  <a:t>利物浦队</a:t>
                </a:r>
                <a:r>
                  <a:rPr lang="en-US" altLang="zh-CN" sz="1500" b="1" baseline="-25000" dirty="0" smtClean="0">
                    <a:latin typeface="+mj-lt"/>
                  </a:rPr>
                  <a:t>5</a:t>
                </a:r>
                <a:endParaRPr lang="zh-CN" altLang="en-US" sz="1500" b="1" baseline="-25000" dirty="0">
                  <a:latin typeface="+mj-lt"/>
                </a:endParaRPr>
              </a:p>
            </p:txBody>
          </p:sp>
          <p:sp>
            <p:nvSpPr>
              <p:cNvPr id="11" name="TextBox 10"/>
              <p:cNvSpPr txBox="1"/>
              <p:nvPr/>
            </p:nvSpPr>
            <p:spPr>
              <a:xfrm>
                <a:off x="7116283" y="4612515"/>
                <a:ext cx="660073" cy="275070"/>
              </a:xfrm>
              <a:prstGeom prst="rect">
                <a:avLst/>
              </a:prstGeom>
              <a:noFill/>
            </p:spPr>
            <p:txBody>
              <a:bodyPr wrap="square" rtlCol="0" anchor="b">
                <a:spAutoFit/>
              </a:bodyPr>
              <a:lstStyle/>
              <a:p>
                <a:r>
                  <a:rPr lang="zh-CN" altLang="en-US" sz="1500" b="1" dirty="0" smtClean="0">
                    <a:latin typeface="+mj-lt"/>
                  </a:rPr>
                  <a:t>。</a:t>
                </a:r>
                <a:r>
                  <a:rPr lang="en-US" altLang="zh-CN" sz="1500" b="1" baseline="-25000" dirty="0" smtClean="0">
                    <a:latin typeface="+mj-lt"/>
                  </a:rPr>
                  <a:t>6</a:t>
                </a:r>
                <a:endParaRPr lang="zh-CN" altLang="en-US" sz="1500" b="1" baseline="-25000" dirty="0">
                  <a:latin typeface="+mj-lt"/>
                </a:endParaRPr>
              </a:p>
            </p:txBody>
          </p:sp>
          <p:sp>
            <p:nvSpPr>
              <p:cNvPr id="12" name="TextBox 11"/>
              <p:cNvSpPr txBox="1"/>
              <p:nvPr/>
            </p:nvSpPr>
            <p:spPr>
              <a:xfrm>
                <a:off x="1295636" y="4612515"/>
                <a:ext cx="720080" cy="275070"/>
              </a:xfrm>
              <a:prstGeom prst="rect">
                <a:avLst/>
              </a:prstGeom>
              <a:noFill/>
            </p:spPr>
            <p:txBody>
              <a:bodyPr wrap="square" rtlCol="0" anchor="b">
                <a:spAutoFit/>
              </a:bodyPr>
              <a:lstStyle/>
              <a:p>
                <a:r>
                  <a:rPr lang="en-US" altLang="zh-CN" sz="1500" b="1" dirty="0" smtClean="0">
                    <a:latin typeface="+mj-lt"/>
                  </a:rPr>
                  <a:t>$</a:t>
                </a:r>
                <a:r>
                  <a:rPr lang="en-US" altLang="zh-CN" sz="1500" b="1" baseline="-25000" dirty="0" smtClean="0">
                    <a:latin typeface="+mj-lt"/>
                  </a:rPr>
                  <a:t>0</a:t>
                </a:r>
                <a:endParaRPr lang="zh-CN" altLang="en-US" sz="1500" b="1" baseline="-25000" dirty="0">
                  <a:latin typeface="+mj-lt"/>
                </a:endParaRPr>
              </a:p>
            </p:txBody>
          </p:sp>
          <p:sp>
            <p:nvSpPr>
              <p:cNvPr id="13" name="TextBox 12"/>
              <p:cNvSpPr txBox="1"/>
              <p:nvPr/>
            </p:nvSpPr>
            <p:spPr>
              <a:xfrm>
                <a:off x="3215849" y="3785820"/>
                <a:ext cx="360040"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SUB</a:t>
                </a:r>
                <a:endParaRPr lang="zh-CN" altLang="en-US" sz="1200" b="1" dirty="0" smtClean="0">
                  <a:solidFill>
                    <a:srgbClr val="0000FF"/>
                  </a:solidFill>
                </a:endParaRPr>
              </a:p>
            </p:txBody>
          </p:sp>
          <p:sp>
            <p:nvSpPr>
              <p:cNvPr id="14" name="上弧形箭头 13"/>
              <p:cNvSpPr/>
              <p:nvPr/>
            </p:nvSpPr>
            <p:spPr bwMode="auto">
              <a:xfrm flipH="1">
                <a:off x="3275856" y="4117981"/>
                <a:ext cx="1080120"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15" name="TextBox 14"/>
              <p:cNvSpPr txBox="1"/>
              <p:nvPr/>
            </p:nvSpPr>
            <p:spPr>
              <a:xfrm>
                <a:off x="3515883" y="4030986"/>
                <a:ext cx="54006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16" name="上弧形箭头 15"/>
              <p:cNvSpPr/>
              <p:nvPr/>
            </p:nvSpPr>
            <p:spPr bwMode="auto">
              <a:xfrm>
                <a:off x="4475989" y="4179272"/>
                <a:ext cx="780087" cy="367749"/>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17" name="TextBox 16"/>
              <p:cNvSpPr txBox="1"/>
              <p:nvPr/>
            </p:nvSpPr>
            <p:spPr>
              <a:xfrm>
                <a:off x="4656009" y="4117981"/>
                <a:ext cx="420047"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18" name="上弧形箭头 17"/>
              <p:cNvSpPr/>
              <p:nvPr/>
            </p:nvSpPr>
            <p:spPr bwMode="auto">
              <a:xfrm>
                <a:off x="5316083" y="4117981"/>
                <a:ext cx="960107" cy="429040"/>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19" name="TextBox 18"/>
              <p:cNvSpPr txBox="1"/>
              <p:nvPr/>
            </p:nvSpPr>
            <p:spPr>
              <a:xfrm>
                <a:off x="5556109" y="4056689"/>
                <a:ext cx="480053"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PMOD</a:t>
                </a:r>
                <a:endParaRPr lang="zh-CN" altLang="en-US" dirty="0"/>
              </a:p>
            </p:txBody>
          </p:sp>
          <p:sp>
            <p:nvSpPr>
              <p:cNvPr id="20" name="上弧形箭头 19"/>
              <p:cNvSpPr/>
              <p:nvPr/>
            </p:nvSpPr>
            <p:spPr bwMode="auto">
              <a:xfrm>
                <a:off x="4475989" y="3688940"/>
                <a:ext cx="2760307" cy="858081"/>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21" name="TextBox 20"/>
              <p:cNvSpPr txBox="1"/>
              <p:nvPr/>
            </p:nvSpPr>
            <p:spPr>
              <a:xfrm>
                <a:off x="5736129" y="3601946"/>
                <a:ext cx="180020" cy="209577"/>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smtClean="0"/>
                  <a:t> P</a:t>
                </a:r>
                <a:endParaRPr lang="zh-CN" altLang="en-US" dirty="0"/>
              </a:p>
            </p:txBody>
          </p:sp>
          <p:sp>
            <p:nvSpPr>
              <p:cNvPr id="22" name="上弧形箭头 21"/>
              <p:cNvSpPr/>
              <p:nvPr/>
            </p:nvSpPr>
            <p:spPr bwMode="auto">
              <a:xfrm>
                <a:off x="1415649" y="3601945"/>
                <a:ext cx="3060340" cy="945075"/>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23" name="TextBox 22"/>
              <p:cNvSpPr txBox="1"/>
              <p:nvPr/>
            </p:nvSpPr>
            <p:spPr>
              <a:xfrm>
                <a:off x="2675789" y="3479363"/>
                <a:ext cx="480053" cy="209577"/>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ROOT</a:t>
                </a:r>
                <a:endParaRPr lang="zh-CN" altLang="en-US" sz="1200" b="1" dirty="0">
                  <a:solidFill>
                    <a:srgbClr val="0000FF"/>
                  </a:solidFill>
                </a:endParaRPr>
              </a:p>
            </p:txBody>
          </p:sp>
          <p:sp>
            <p:nvSpPr>
              <p:cNvPr id="24" name="TextBox 23"/>
              <p:cNvSpPr txBox="1"/>
              <p:nvPr/>
            </p:nvSpPr>
            <p:spPr>
              <a:xfrm>
                <a:off x="2231740" y="4834027"/>
                <a:ext cx="720080" cy="323165"/>
              </a:xfrm>
              <a:prstGeom prst="rect">
                <a:avLst/>
              </a:prstGeom>
              <a:noFill/>
            </p:spPr>
            <p:txBody>
              <a:bodyPr wrap="square" rtlCol="0" anchor="b">
                <a:spAutoFit/>
              </a:bodyPr>
              <a:lstStyle/>
              <a:p>
                <a:r>
                  <a:rPr lang="en-US" altLang="zh-CN" sz="1500" b="1" dirty="0" smtClean="0">
                    <a:solidFill>
                      <a:schemeClr val="bg1">
                        <a:lumMod val="50000"/>
                      </a:schemeClr>
                    </a:solidFill>
                    <a:latin typeface="Arial" pitchFamily="34" charset="0"/>
                    <a:cs typeface="Arial" pitchFamily="34" charset="0"/>
                  </a:rPr>
                  <a:t>NN</a:t>
                </a:r>
                <a:endParaRPr lang="zh-CN" altLang="en-US" sz="1500" b="1" baseline="-25000" dirty="0">
                  <a:solidFill>
                    <a:schemeClr val="bg1">
                      <a:lumMod val="50000"/>
                    </a:schemeClr>
                  </a:solidFill>
                  <a:latin typeface="Arial" pitchFamily="34" charset="0"/>
                  <a:cs typeface="Arial" pitchFamily="34" charset="0"/>
                </a:endParaRPr>
              </a:p>
            </p:txBody>
          </p:sp>
          <p:sp>
            <p:nvSpPr>
              <p:cNvPr id="30" name="TextBox 29"/>
              <p:cNvSpPr txBox="1"/>
              <p:nvPr/>
            </p:nvSpPr>
            <p:spPr>
              <a:xfrm>
                <a:off x="1331640"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a:t>
                </a:r>
                <a:endParaRPr lang="zh-CN" altLang="en-US" sz="1500" b="1" baseline="-25000" dirty="0">
                  <a:latin typeface="Arial" pitchFamily="34" charset="0"/>
                  <a:cs typeface="Arial" pitchFamily="34" charset="0"/>
                </a:endParaRPr>
              </a:p>
            </p:txBody>
          </p:sp>
          <p:sp>
            <p:nvSpPr>
              <p:cNvPr id="33" name="TextBox 32"/>
              <p:cNvSpPr txBox="1"/>
              <p:nvPr/>
            </p:nvSpPr>
            <p:spPr>
              <a:xfrm>
                <a:off x="3203848" y="4834027"/>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NT</a:t>
                </a:r>
                <a:endParaRPr lang="zh-CN" altLang="en-US" sz="1500" b="1" baseline="-25000" dirty="0">
                  <a:latin typeface="Arial" pitchFamily="34" charset="0"/>
                  <a:cs typeface="Arial" pitchFamily="34" charset="0"/>
                </a:endParaRPr>
              </a:p>
            </p:txBody>
          </p:sp>
          <p:sp>
            <p:nvSpPr>
              <p:cNvPr id="34" name="TextBox 33"/>
              <p:cNvSpPr txBox="1"/>
              <p:nvPr/>
            </p:nvSpPr>
            <p:spPr>
              <a:xfrm>
                <a:off x="4211960" y="4827632"/>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35" name="TextBox 34"/>
              <p:cNvSpPr txBox="1"/>
              <p:nvPr/>
            </p:nvSpPr>
            <p:spPr>
              <a:xfrm>
                <a:off x="5076056" y="4860563"/>
                <a:ext cx="720080" cy="323165"/>
              </a:xfrm>
              <a:prstGeom prst="rect">
                <a:avLst/>
              </a:prstGeom>
              <a:noFill/>
            </p:spPr>
            <p:txBody>
              <a:bodyPr wrap="square" rtlCol="0" anchor="b">
                <a:spAutoFit/>
              </a:bodyPr>
              <a:lstStyle/>
              <a:p>
                <a:r>
                  <a:rPr lang="en-US" altLang="zh-CN" sz="1500" b="1" dirty="0">
                    <a:latin typeface="Arial" pitchFamily="34" charset="0"/>
                    <a:cs typeface="Arial" pitchFamily="34" charset="0"/>
                  </a:rPr>
                  <a:t> </a:t>
                </a:r>
                <a:r>
                  <a:rPr lang="en-US" altLang="zh-CN" sz="1500" b="1" dirty="0" smtClean="0">
                    <a:latin typeface="Arial" pitchFamily="34" charset="0"/>
                    <a:cs typeface="Arial" pitchFamily="34" charset="0"/>
                  </a:rPr>
                  <a:t>P</a:t>
                </a:r>
                <a:endParaRPr lang="zh-CN" altLang="en-US" sz="1500" b="1" baseline="-25000" dirty="0">
                  <a:latin typeface="Arial" pitchFamily="34" charset="0"/>
                  <a:cs typeface="Arial" pitchFamily="34" charset="0"/>
                </a:endParaRPr>
              </a:p>
            </p:txBody>
          </p:sp>
          <p:sp>
            <p:nvSpPr>
              <p:cNvPr id="36" name="TextBox 35"/>
              <p:cNvSpPr txBox="1"/>
              <p:nvPr/>
            </p:nvSpPr>
            <p:spPr>
              <a:xfrm>
                <a:off x="6012160" y="4858166"/>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NN</a:t>
                </a:r>
                <a:endParaRPr lang="zh-CN" altLang="en-US" dirty="0"/>
              </a:p>
            </p:txBody>
          </p:sp>
          <p:sp>
            <p:nvSpPr>
              <p:cNvPr id="37" name="TextBox 36"/>
              <p:cNvSpPr txBox="1"/>
              <p:nvPr/>
            </p:nvSpPr>
            <p:spPr>
              <a:xfrm>
                <a:off x="7020272" y="4840346"/>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PU</a:t>
                </a:r>
                <a:endParaRPr lang="zh-CN" altLang="en-US" sz="1500" b="1" baseline="-25000" dirty="0">
                  <a:latin typeface="Arial" pitchFamily="34" charset="0"/>
                  <a:cs typeface="Arial" pitchFamily="34" charset="0"/>
                </a:endParaRPr>
              </a:p>
            </p:txBody>
          </p:sp>
          <p:sp>
            <p:nvSpPr>
              <p:cNvPr id="38" name="TextBox 37"/>
              <p:cNvSpPr txBox="1"/>
              <p:nvPr/>
            </p:nvSpPr>
            <p:spPr>
              <a:xfrm>
                <a:off x="4211960" y="5122059"/>
                <a:ext cx="720080" cy="323165"/>
              </a:xfrm>
              <a:prstGeom prst="rect">
                <a:avLst/>
              </a:prstGeom>
              <a:noFill/>
            </p:spPr>
            <p:txBody>
              <a:bodyPr wrap="square" rtlCol="0" anchor="b">
                <a:spAutoFit/>
              </a:bodyPr>
              <a:lstStyle/>
              <a:p>
                <a:r>
                  <a:rPr lang="en-US" altLang="zh-CN" sz="1500" b="1" dirty="0">
                    <a:latin typeface="Arial" pitchFamily="34" charset="0"/>
                    <a:cs typeface="Arial" pitchFamily="34" charset="0"/>
                  </a:rPr>
                  <a:t>VV</a:t>
                </a:r>
                <a:endParaRPr lang="zh-CN" altLang="en-US" sz="1500" b="1" baseline="-25000" dirty="0">
                  <a:latin typeface="Arial" pitchFamily="34" charset="0"/>
                  <a:cs typeface="Arial" pitchFamily="34" charset="0"/>
                </a:endParaRPr>
              </a:p>
            </p:txBody>
          </p:sp>
          <p:sp>
            <p:nvSpPr>
              <p:cNvPr id="39" name="TextBox 38"/>
              <p:cNvSpPr txBox="1"/>
              <p:nvPr/>
            </p:nvSpPr>
            <p:spPr>
              <a:xfrm>
                <a:off x="4237206" y="5420072"/>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smtClean="0"/>
                  <a:t>JJ</a:t>
                </a:r>
                <a:endParaRPr lang="zh-CN" altLang="en-US" dirty="0"/>
              </a:p>
            </p:txBody>
          </p:sp>
          <p:sp>
            <p:nvSpPr>
              <p:cNvPr id="40" name="TextBox 39"/>
              <p:cNvSpPr txBox="1"/>
              <p:nvPr/>
            </p:nvSpPr>
            <p:spPr>
              <a:xfrm>
                <a:off x="3215849" y="5125411"/>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JJ</a:t>
                </a:r>
                <a:endParaRPr lang="zh-CN" altLang="en-US" dirty="0"/>
              </a:p>
            </p:txBody>
          </p:sp>
          <p:sp>
            <p:nvSpPr>
              <p:cNvPr id="41" name="TextBox 40"/>
              <p:cNvSpPr txBox="1"/>
              <p:nvPr/>
            </p:nvSpPr>
            <p:spPr>
              <a:xfrm>
                <a:off x="2231740" y="5108044"/>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NR</a:t>
                </a:r>
                <a:endParaRPr lang="zh-CN" altLang="en-US" sz="1500" b="1" baseline="-25000" dirty="0">
                  <a:latin typeface="Arial" pitchFamily="34" charset="0"/>
                  <a:cs typeface="Arial" pitchFamily="34" charset="0"/>
                </a:endParaRPr>
              </a:p>
            </p:txBody>
          </p:sp>
          <p:sp>
            <p:nvSpPr>
              <p:cNvPr id="42" name="TextBox 41"/>
              <p:cNvSpPr txBox="1"/>
              <p:nvPr/>
            </p:nvSpPr>
            <p:spPr>
              <a:xfrm>
                <a:off x="6012160" y="5138558"/>
                <a:ext cx="720080" cy="323165"/>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dirty="0"/>
                  <a:t>VV</a:t>
                </a:r>
                <a:endParaRPr lang="zh-CN" altLang="en-US" dirty="0"/>
              </a:p>
            </p:txBody>
          </p:sp>
          <p:sp>
            <p:nvSpPr>
              <p:cNvPr id="43" name="TextBox 42"/>
              <p:cNvSpPr txBox="1"/>
              <p:nvPr/>
            </p:nvSpPr>
            <p:spPr>
              <a:xfrm>
                <a:off x="6012160" y="5415845"/>
                <a:ext cx="720080" cy="323165"/>
              </a:xfrm>
              <a:prstGeom prst="rect">
                <a:avLst/>
              </a:prstGeom>
              <a:noFill/>
            </p:spPr>
            <p:txBody>
              <a:bodyPr wrap="square" rtlCol="0" anchor="b">
                <a:spAutoFit/>
              </a:bodyPr>
              <a:lstStyle/>
              <a:p>
                <a:r>
                  <a:rPr lang="en-US" altLang="zh-CN" sz="1500" b="1" dirty="0" smtClean="0">
                    <a:latin typeface="Arial" pitchFamily="34" charset="0"/>
                    <a:cs typeface="Arial" pitchFamily="34" charset="0"/>
                  </a:rPr>
                  <a:t>NR</a:t>
                </a:r>
                <a:endParaRPr lang="zh-CN" altLang="en-US" sz="1500" b="1" baseline="-25000" dirty="0">
                  <a:latin typeface="Arial" pitchFamily="34" charset="0"/>
                  <a:cs typeface="Arial" pitchFamily="34" charset="0"/>
                </a:endParaRPr>
              </a:p>
            </p:txBody>
          </p:sp>
        </p:grpSp>
      </p:grpSp>
      <mc:AlternateContent xmlns:mc="http://schemas.openxmlformats.org/markup-compatibility/2006">
        <mc:Choice xmlns:a14="http://schemas.microsoft.com/office/drawing/2010/main" xmlns="" Requires="a14">
          <p:sp>
            <p:nvSpPr>
              <p:cNvPr id="45" name="TextBox 44"/>
              <p:cNvSpPr txBox="1"/>
              <p:nvPr/>
            </p:nvSpPr>
            <p:spPr>
              <a:xfrm>
                <a:off x="1979712" y="2636912"/>
                <a:ext cx="5328592" cy="69705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2400" b="1" i="1" smtClean="0">
                          <a:latin typeface="Cambria Math"/>
                          <a:ea typeface="微软雅黑" pitchFamily="34" charset="-122"/>
                        </a:rPr>
                        <m:t>(</m:t>
                      </m:r>
                      <m:acc>
                        <m:accPr>
                          <m:chr m:val="̂"/>
                          <m:ctrlPr>
                            <a:rPr lang="en-US" altLang="zh-CN" sz="2400" b="1" i="1">
                              <a:latin typeface="Cambria Math"/>
                              <a:ea typeface="微软雅黑" pitchFamily="34" charset="-122"/>
                            </a:rPr>
                          </m:ctrlPr>
                        </m:accPr>
                        <m:e>
                          <m:r>
                            <a:rPr lang="en-US" altLang="zh-CN" sz="2400" b="1" i="1" smtClean="0">
                              <a:latin typeface="Cambria Math"/>
                              <a:ea typeface="微软雅黑" pitchFamily="34" charset="-122"/>
                            </a:rPr>
                            <m:t>𝒕</m:t>
                          </m:r>
                        </m:e>
                      </m:acc>
                      <m:r>
                        <a:rPr lang="en-US" altLang="zh-CN" sz="2400" b="1" i="1" smtClean="0">
                          <a:latin typeface="Cambria Math"/>
                          <a:ea typeface="微软雅黑" pitchFamily="34" charset="-122"/>
                        </a:rPr>
                        <m:t> ,</m:t>
                      </m:r>
                      <m:acc>
                        <m:accPr>
                          <m:chr m:val="̂"/>
                          <m:ctrlPr>
                            <a:rPr lang="en-US" altLang="zh-CN" sz="2400" b="1" i="1">
                              <a:latin typeface="Cambria Math"/>
                              <a:ea typeface="微软雅黑" pitchFamily="34" charset="-122"/>
                            </a:rPr>
                          </m:ctrlPr>
                        </m:accPr>
                        <m:e>
                          <m:r>
                            <a:rPr lang="en-US" altLang="zh-CN" sz="2400" b="1" i="1">
                              <a:latin typeface="Cambria Math"/>
                              <a:ea typeface="微软雅黑" pitchFamily="34" charset="-122"/>
                            </a:rPr>
                            <m:t>𝒅</m:t>
                          </m:r>
                        </m:e>
                      </m:acc>
                      <m:r>
                        <a:rPr lang="en-US" altLang="zh-CN" sz="2400" b="1" i="1" smtClean="0">
                          <a:latin typeface="Cambria Math"/>
                          <a:ea typeface="微软雅黑" pitchFamily="34" charset="-122"/>
                        </a:rPr>
                        <m:t>)</m:t>
                      </m:r>
                      <m:r>
                        <a:rPr lang="en-US" altLang="zh-CN" sz="2400" i="1">
                          <a:latin typeface="Cambria Math"/>
                          <a:ea typeface="微软雅黑" pitchFamily="34" charset="-122"/>
                        </a:rPr>
                        <m:t>=</m:t>
                      </m:r>
                      <m:func>
                        <m:funcPr>
                          <m:ctrlPr>
                            <a:rPr lang="en-US" altLang="zh-CN" sz="2400" i="1">
                              <a:latin typeface="Cambria Math"/>
                              <a:ea typeface="微软雅黑" pitchFamily="34" charset="-122"/>
                            </a:rPr>
                          </m:ctrlPr>
                        </m:funcPr>
                        <m:fName>
                          <m:limLow>
                            <m:limLowPr>
                              <m:ctrlPr>
                                <a:rPr lang="en-US" altLang="zh-CN" sz="2400" i="1">
                                  <a:latin typeface="Cambria Math"/>
                                  <a:ea typeface="微软雅黑" pitchFamily="34" charset="-122"/>
                                </a:rPr>
                              </m:ctrlPr>
                            </m:limLowPr>
                            <m:e>
                              <m:r>
                                <m:rPr>
                                  <m:sty m:val="p"/>
                                </m:rPr>
                                <a:rPr lang="en-US" altLang="zh-CN" sz="2400">
                                  <a:latin typeface="Cambria Math"/>
                                  <a:ea typeface="微软雅黑" pitchFamily="34" charset="-122"/>
                                </a:rPr>
                                <m:t>argm</m:t>
                              </m:r>
                              <m:r>
                                <m:rPr>
                                  <m:sty m:val="p"/>
                                </m:rPr>
                                <a:rPr lang="en-US" altLang="zh-CN" sz="2400" b="0" i="0" smtClean="0">
                                  <a:latin typeface="Cambria Math"/>
                                  <a:ea typeface="微软雅黑" pitchFamily="34" charset="-122"/>
                                </a:rPr>
                                <m:t>ax</m:t>
                              </m:r>
                            </m:e>
                            <m:lim>
                              <m:r>
                                <a:rPr lang="en-US" altLang="zh-CN" sz="2400" b="1" i="1" smtClean="0">
                                  <a:latin typeface="Cambria Math"/>
                                  <a:ea typeface="微软雅黑" pitchFamily="34" charset="-122"/>
                                </a:rPr>
                                <m:t>𝒕</m:t>
                              </m:r>
                              <m:r>
                                <a:rPr lang="en-US" altLang="zh-CN" sz="2400" b="0" i="1" smtClean="0">
                                  <a:latin typeface="Cambria Math"/>
                                  <a:ea typeface="微软雅黑" pitchFamily="34" charset="-122"/>
                                </a:rPr>
                                <m:t>,</m:t>
                              </m:r>
                              <m:r>
                                <a:rPr lang="en-US" altLang="zh-CN" sz="2400" b="1" i="1">
                                  <a:latin typeface="Cambria Math"/>
                                  <a:ea typeface="微软雅黑" pitchFamily="34" charset="-122"/>
                                </a:rPr>
                                <m:t>𝒅</m:t>
                              </m:r>
                            </m:lim>
                          </m:limLow>
                        </m:fName>
                        <m:e>
                          <m:sSub>
                            <m:sSubPr>
                              <m:ctrlPr>
                                <a:rPr lang="en-US" altLang="zh-CN" sz="2400" i="1" smtClean="0">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b="0" i="1" smtClean="0">
                                  <a:latin typeface="Cambria Math"/>
                                  <a:ea typeface="Cambria Math" pitchFamily="18" charset="0"/>
                                </a:rPr>
                                <m:t>𝑗𝑜𝑖𝑛𝑡</m:t>
                              </m:r>
                            </m:sub>
                          </m:sSub>
                          <m:r>
                            <a:rPr lang="en-US" altLang="zh-CN" sz="2400" i="1">
                              <a:latin typeface="Cambria Math"/>
                              <a:ea typeface="微软雅黑" pitchFamily="34" charset="-122"/>
                            </a:rPr>
                            <m:t>(</m:t>
                          </m:r>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smtClean="0">
                              <a:latin typeface="Cambria Math"/>
                              <a:ea typeface="微软雅黑" pitchFamily="34" charset="-122"/>
                            </a:rPr>
                            <m:t>𝒕</m:t>
                          </m:r>
                          <m:r>
                            <a:rPr lang="en-US" altLang="zh-CN" sz="2400" b="1" i="1" smtClean="0">
                              <a:latin typeface="Cambria Math"/>
                              <a:ea typeface="微软雅黑" pitchFamily="34" charset="-122"/>
                            </a:rPr>
                            <m:t>,</m:t>
                          </m:r>
                          <m:r>
                            <a:rPr lang="en-US" altLang="zh-CN" sz="2400" b="1" i="1">
                              <a:latin typeface="Cambria Math"/>
                              <a:ea typeface="微软雅黑" pitchFamily="34" charset="-122"/>
                            </a:rPr>
                            <m:t>𝒅</m:t>
                          </m:r>
                          <m:r>
                            <a:rPr lang="en-US" altLang="zh-CN" sz="2400" i="1">
                              <a:latin typeface="Cambria Math"/>
                              <a:ea typeface="微软雅黑" pitchFamily="34" charset="-122"/>
                            </a:rPr>
                            <m:t>)</m:t>
                          </m:r>
                        </m:e>
                      </m:func>
                    </m:oMath>
                  </m:oMathPara>
                </a14:m>
                <a:endParaRPr lang="zh-CN" altLang="en-US" sz="2400" dirty="0"/>
              </a:p>
            </p:txBody>
          </p:sp>
        </mc:Choice>
        <mc:Fallback>
          <p:sp>
            <p:nvSpPr>
              <p:cNvPr id="45" name="TextBox 44"/>
              <p:cNvSpPr txBox="1">
                <a:spLocks noRot="1" noChangeAspect="1" noMove="1" noResize="1" noEditPoints="1" noAdjustHandles="1" noChangeArrowheads="1" noChangeShapeType="1" noTextEdit="1"/>
              </p:cNvSpPr>
              <p:nvPr/>
            </p:nvSpPr>
            <p:spPr>
              <a:xfrm>
                <a:off x="1979712" y="2636912"/>
                <a:ext cx="5328592" cy="697050"/>
              </a:xfrm>
              <a:prstGeom prst="rect">
                <a:avLst/>
              </a:prstGeom>
              <a:blipFill rotWithShape="1">
                <a:blip r:embed="rId2" cstate="print"/>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xmlns="" val="22550902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联合模型</a:t>
            </a:r>
            <a:endParaRPr lang="zh-CN" altLang="en-US" sz="3600" b="1" dirty="0" smtClean="0">
              <a:latin typeface="微软雅黑" pitchFamily="34" charset="-122"/>
              <a:ea typeface="微软雅黑" pitchFamily="34" charset="-122"/>
            </a:endParaRPr>
          </a:p>
        </p:txBody>
      </p:sp>
      <p:sp>
        <p:nvSpPr>
          <p:cNvPr id="2" name="内容占位符 1"/>
          <p:cNvSpPr>
            <a:spLocks noGrp="1"/>
          </p:cNvSpPr>
          <p:nvPr>
            <p:ph idx="1"/>
          </p:nvPr>
        </p:nvSpPr>
        <p:spPr>
          <a:xfrm>
            <a:off x="108273" y="1844675"/>
            <a:ext cx="8568183" cy="936253"/>
          </a:xfrm>
        </p:spPr>
        <p:txBody>
          <a:bodyPr/>
          <a:lstStyle/>
          <a:p>
            <a:r>
              <a:rPr lang="zh-CN" altLang="en-US" sz="2400" dirty="0">
                <a:latin typeface="微软雅黑" pitchFamily="34" charset="-122"/>
                <a:ea typeface="微软雅黑" pitchFamily="34" charset="-122"/>
              </a:rPr>
              <a:t>句法</a:t>
            </a:r>
            <a:r>
              <a:rPr lang="zh-CN" altLang="en-US" sz="2400" dirty="0" smtClean="0">
                <a:latin typeface="微软雅黑" pitchFamily="34" charset="-122"/>
                <a:ea typeface="微软雅黑" pitchFamily="34" charset="-122"/>
              </a:rPr>
              <a:t>分值定义</a:t>
            </a:r>
            <a:endParaRPr lang="en-US" altLang="zh-CN" sz="2400" dirty="0" smtClean="0">
              <a:latin typeface="微软雅黑" pitchFamily="34" charset="-122"/>
              <a:ea typeface="微软雅黑" pitchFamily="34" charset="-122"/>
            </a:endParaRPr>
          </a:p>
          <a:p>
            <a:pPr lvl="1"/>
            <a:r>
              <a:rPr lang="zh-CN" altLang="en-US" sz="2000" dirty="0" smtClean="0">
                <a:latin typeface="微软雅黑" pitchFamily="34" charset="-122"/>
                <a:ea typeface="微软雅黑" pitchFamily="34" charset="-122"/>
              </a:rPr>
              <a:t>采用</a:t>
            </a:r>
            <a:r>
              <a:rPr lang="en-US" altLang="zh-CN" sz="2000" dirty="0" smtClean="0">
                <a:latin typeface="微软雅黑" pitchFamily="34" charset="-122"/>
                <a:ea typeface="微软雅黑" pitchFamily="34" charset="-122"/>
              </a:rPr>
              <a:t>Carreras (2007)</a:t>
            </a:r>
            <a:r>
              <a:rPr lang="zh-CN" altLang="en-US" sz="2000" dirty="0" smtClean="0">
                <a:latin typeface="微软雅黑" pitchFamily="34" charset="-122"/>
                <a:ea typeface="微软雅黑" pitchFamily="34" charset="-122"/>
              </a:rPr>
              <a:t>的二阶模型，从而系统的研究依存关系类型的作用。</a:t>
            </a:r>
            <a:endParaRPr lang="zh-CN" altLang="en-US" sz="2000" dirty="0">
              <a:latin typeface="微软雅黑" pitchFamily="34" charset="-122"/>
              <a:ea typeface="微软雅黑" pitchFamily="34" charset="-122"/>
            </a:endParaRPr>
          </a:p>
        </p:txBody>
      </p:sp>
      <p:pic>
        <p:nvPicPr>
          <p:cNvPr id="11" name="Picture 2"/>
          <p:cNvPicPr>
            <a:picLocks noChangeAspect="1" noChangeArrowheads="1"/>
          </p:cNvPicPr>
          <p:nvPr/>
        </p:nvPicPr>
        <p:blipFill>
          <a:blip r:embed="rId2" cstate="print"/>
          <a:srcRect/>
          <a:stretch>
            <a:fillRect/>
          </a:stretch>
        </p:blipFill>
        <p:spPr bwMode="auto">
          <a:xfrm>
            <a:off x="1761803" y="2854424"/>
            <a:ext cx="6266581" cy="2590800"/>
          </a:xfrm>
          <a:prstGeom prst="rect">
            <a:avLst/>
          </a:prstGeom>
          <a:noFill/>
          <a:ln w="9525">
            <a:noFill/>
            <a:miter lim="800000"/>
            <a:headEnd/>
            <a:tailEnd/>
          </a:ln>
        </p:spPr>
      </p:pic>
      <p:pic>
        <p:nvPicPr>
          <p:cNvPr id="12" name="Picture 3"/>
          <p:cNvPicPr>
            <a:picLocks noChangeAspect="1" noChangeArrowheads="1"/>
          </p:cNvPicPr>
          <p:nvPr/>
        </p:nvPicPr>
        <p:blipFill>
          <a:blip r:embed="rId3" cstate="print"/>
          <a:srcRect/>
          <a:stretch>
            <a:fillRect/>
          </a:stretch>
        </p:blipFill>
        <p:spPr bwMode="auto">
          <a:xfrm>
            <a:off x="3419872" y="5500336"/>
            <a:ext cx="5648672" cy="1313040"/>
          </a:xfrm>
          <a:prstGeom prst="rect">
            <a:avLst/>
          </a:prstGeom>
          <a:noFill/>
          <a:ln w="9525">
            <a:noFill/>
            <a:miter lim="800000"/>
            <a:headEnd/>
            <a:tailEnd/>
          </a:ln>
        </p:spPr>
      </p:pic>
    </p:spTree>
    <p:extLst>
      <p:ext uri="{BB962C8B-B14F-4D97-AF65-F5344CB8AC3E}">
        <p14:creationId xmlns:p14="http://schemas.microsoft.com/office/powerpoint/2010/main" xmlns="" val="28491340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联</a:t>
            </a:r>
            <a:r>
              <a:rPr lang="zh-CN" altLang="en-US" sz="3600" b="1" dirty="0" smtClean="0">
                <a:latin typeface="微软雅黑" pitchFamily="34" charset="-122"/>
                <a:ea typeface="微软雅黑" pitchFamily="34" charset="-122"/>
              </a:rPr>
              <a:t>合</a:t>
            </a:r>
            <a:r>
              <a:rPr lang="zh-CN" altLang="en-US" sz="3600" b="1" dirty="0">
                <a:latin typeface="微软雅黑" pitchFamily="34" charset="-122"/>
                <a:ea typeface="微软雅黑" pitchFamily="34" charset="-122"/>
              </a:rPr>
              <a:t>解码算法</a:t>
            </a:r>
            <a:endParaRPr lang="zh-CN" altLang="en-US" sz="3600" b="1" dirty="0" smtClean="0">
              <a:latin typeface="微软雅黑" pitchFamily="34" charset="-122"/>
              <a:ea typeface="微软雅黑" pitchFamily="34" charset="-122"/>
            </a:endParaRPr>
          </a:p>
        </p:txBody>
      </p:sp>
      <mc:AlternateContent xmlns:mc="http://schemas.openxmlformats.org/markup-compatibility/2006">
        <mc:Choice xmlns:a14="http://schemas.microsoft.com/office/drawing/2010/main" xmlns="" Requires="a14">
          <p:sp>
            <p:nvSpPr>
              <p:cNvPr id="2" name="内容占位符 1"/>
              <p:cNvSpPr>
                <a:spLocks noGrp="1"/>
              </p:cNvSpPr>
              <p:nvPr>
                <p:ph idx="1"/>
              </p:nvPr>
            </p:nvSpPr>
            <p:spPr>
              <a:xfrm>
                <a:off x="108273" y="1844675"/>
                <a:ext cx="8568183" cy="1728341"/>
              </a:xfrm>
            </p:spPr>
            <p:txBody>
              <a:bodyPr/>
              <a:lstStyle/>
              <a:p>
                <a:r>
                  <a:rPr lang="zh-CN" altLang="en-US" sz="2400" dirty="0" smtClean="0">
                    <a:latin typeface="微软雅黑" pitchFamily="34" charset="-122"/>
                    <a:ea typeface="微软雅黑" pitchFamily="34" charset="-122"/>
                  </a:rPr>
                  <a:t>基于上一章的方法，扩展</a:t>
                </a:r>
                <a:r>
                  <a:rPr lang="en-US" altLang="zh-CN" sz="2400" dirty="0">
                    <a:latin typeface="微软雅黑" pitchFamily="34" charset="-122"/>
                    <a:ea typeface="微软雅黑" pitchFamily="34" charset="-122"/>
                  </a:rPr>
                  <a:t>Carreras (2007</a:t>
                </a:r>
                <a:r>
                  <a:rPr lang="en-US" altLang="zh-CN" sz="2400" dirty="0" smtClean="0">
                    <a:latin typeface="微软雅黑" pitchFamily="34" charset="-122"/>
                    <a:ea typeface="微软雅黑" pitchFamily="34" charset="-122"/>
                  </a:rPr>
                  <a:t>)</a:t>
                </a:r>
                <a:r>
                  <a:rPr lang="zh-CN" altLang="en-US" sz="2400" dirty="0" smtClean="0">
                    <a:latin typeface="微软雅黑" pitchFamily="34" charset="-122"/>
                    <a:ea typeface="微软雅黑" pitchFamily="34" charset="-122"/>
                  </a:rPr>
                  <a:t>提出的依存句法分析解码算法，提出对应的基于动态规划的联合模型解码算法。</a:t>
                </a:r>
                <a:endParaRPr lang="en-US" altLang="zh-CN" sz="24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时</a:t>
                </a:r>
                <a:r>
                  <a:rPr lang="zh-CN" altLang="en-US" sz="2000" dirty="0" smtClean="0">
                    <a:latin typeface="微软雅黑" pitchFamily="34" charset="-122"/>
                    <a:ea typeface="微软雅黑" pitchFamily="34" charset="-122"/>
                  </a:rPr>
                  <a:t>间复杂度为</a:t>
                </a:r>
                <a14:m>
                  <m:oMath xmlns:m="http://schemas.openxmlformats.org/officeDocument/2006/math">
                    <m:r>
                      <m:rPr>
                        <m:sty m:val="p"/>
                      </m:rPr>
                      <a:rPr lang="en-US" altLang="zh-CN" sz="2000" i="1">
                        <a:latin typeface="Cambria Math"/>
                        <a:ea typeface="微软雅黑" pitchFamily="34" charset="-122"/>
                      </a:rPr>
                      <m:t>O</m:t>
                    </m:r>
                    <m:r>
                      <a:rPr lang="en-US" altLang="zh-CN" sz="2000" i="1">
                        <a:latin typeface="Cambria Math"/>
                        <a:ea typeface="微软雅黑" pitchFamily="34" charset="-122"/>
                      </a:rPr>
                      <m:t>(</m:t>
                    </m:r>
                    <m:sSup>
                      <m:sSupPr>
                        <m:ctrlPr>
                          <a:rPr lang="en-US" altLang="zh-CN" sz="2000" i="1">
                            <a:latin typeface="Cambria Math"/>
                            <a:ea typeface="微软雅黑" pitchFamily="34" charset="-122"/>
                          </a:rPr>
                        </m:ctrlPr>
                      </m:sSupPr>
                      <m:e>
                        <m:r>
                          <a:rPr lang="en-US" altLang="zh-CN" sz="2000" b="0" i="1" smtClean="0">
                            <a:latin typeface="Cambria Math"/>
                            <a:ea typeface="微软雅黑" pitchFamily="34" charset="-122"/>
                          </a:rPr>
                          <m:t>|</m:t>
                        </m:r>
                        <m:r>
                          <a:rPr lang="en-US" altLang="zh-CN" sz="2000" b="0" i="1" smtClean="0">
                            <a:latin typeface="Cambria Math"/>
                            <a:ea typeface="微软雅黑" pitchFamily="34" charset="-122"/>
                          </a:rPr>
                          <m:t>𝐿</m:t>
                        </m:r>
                        <m:r>
                          <a:rPr lang="en-US" altLang="zh-CN" sz="2000" b="0" i="1" smtClean="0">
                            <a:latin typeface="Cambria Math"/>
                            <a:ea typeface="微软雅黑" pitchFamily="34" charset="-122"/>
                          </a:rPr>
                          <m:t>|</m:t>
                        </m:r>
                        <m:r>
                          <a:rPr lang="en-US" altLang="zh-CN" sz="2000" i="1">
                            <a:latin typeface="Cambria Math"/>
                            <a:ea typeface="微软雅黑" pitchFamily="34" charset="-122"/>
                          </a:rPr>
                          <m:t>𝑛</m:t>
                        </m:r>
                      </m:e>
                      <m:sup>
                        <m:r>
                          <a:rPr lang="en-US" altLang="zh-CN" sz="2000" i="1">
                            <a:latin typeface="Cambria Math"/>
                            <a:ea typeface="微软雅黑" pitchFamily="34" charset="-122"/>
                          </a:rPr>
                          <m:t>4</m:t>
                        </m:r>
                      </m:sup>
                    </m:sSup>
                    <m:sSup>
                      <m:sSupPr>
                        <m:ctrlPr>
                          <a:rPr lang="en-US" altLang="zh-CN" sz="2000" i="1">
                            <a:latin typeface="Cambria Math"/>
                            <a:ea typeface="微软雅黑" pitchFamily="34" charset="-122"/>
                          </a:rPr>
                        </m:ctrlPr>
                      </m:sSupPr>
                      <m:e>
                        <m:r>
                          <a:rPr lang="en-US" altLang="zh-CN" sz="2000" i="1">
                            <a:latin typeface="Cambria Math"/>
                            <a:ea typeface="微软雅黑" pitchFamily="34" charset="-122"/>
                          </a:rPr>
                          <m:t>𝑞</m:t>
                        </m:r>
                      </m:e>
                      <m:sup>
                        <m:r>
                          <a:rPr lang="en-US" altLang="zh-CN" sz="2000" i="1">
                            <a:latin typeface="Cambria Math"/>
                            <a:ea typeface="微软雅黑" pitchFamily="34" charset="-122"/>
                          </a:rPr>
                          <m:t>5</m:t>
                        </m:r>
                      </m:sup>
                    </m:sSup>
                    <m:r>
                      <a:rPr lang="en-US" altLang="zh-CN" sz="2000" i="1">
                        <a:latin typeface="Cambria Math"/>
                        <a:ea typeface="微软雅黑" pitchFamily="34" charset="-122"/>
                      </a:rPr>
                      <m:t>)</m:t>
                    </m:r>
                  </m:oMath>
                </a14:m>
                <a:endParaRPr lang="en-US" altLang="zh-CN" sz="20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mc:Choice>
        <mc:Fallback>
          <p:sp>
            <p:nvSpPr>
              <p:cNvPr id="2" name="内容占位符 1"/>
              <p:cNvSpPr>
                <a:spLocks noGrp="1" noRot="1" noChangeAspect="1" noMove="1" noResize="1" noEditPoints="1" noAdjustHandles="1" noChangeArrowheads="1" noChangeShapeType="1" noTextEdit="1"/>
              </p:cNvSpPr>
              <p:nvPr>
                <p:ph idx="1"/>
              </p:nvPr>
            </p:nvSpPr>
            <p:spPr>
              <a:xfrm>
                <a:off x="108273" y="1844675"/>
                <a:ext cx="8568183" cy="1728341"/>
              </a:xfrm>
              <a:blipFill rotWithShape="1">
                <a:blip r:embed="rId2" cstate="print"/>
                <a:stretch>
                  <a:fillRect t="-2827" r="-3274"/>
                </a:stretch>
              </a:blipFill>
            </p:spPr>
            <p:txBody>
              <a:bodyPr/>
              <a:lstStyle/>
              <a:p>
                <a:r>
                  <a:rPr lang="zh-CN" altLang="en-US">
                    <a:noFill/>
                  </a:rPr>
                  <a:t> </a:t>
                </a:r>
              </a:p>
            </p:txBody>
          </p:sp>
        </mc:Fallback>
      </mc:AlternateContent>
      <p:pic>
        <p:nvPicPr>
          <p:cNvPr id="6" name="Picture 2"/>
          <p:cNvPicPr>
            <a:picLocks noChangeAspect="1" noChangeArrowheads="1"/>
          </p:cNvPicPr>
          <p:nvPr/>
        </p:nvPicPr>
        <p:blipFill>
          <a:blip r:embed="rId3" cstate="print"/>
          <a:srcRect/>
          <a:stretch>
            <a:fillRect/>
          </a:stretch>
        </p:blipFill>
        <p:spPr bwMode="auto">
          <a:xfrm>
            <a:off x="1729504" y="3212976"/>
            <a:ext cx="6010848" cy="3028878"/>
          </a:xfrm>
          <a:prstGeom prst="rect">
            <a:avLst/>
          </a:prstGeom>
          <a:noFill/>
          <a:ln w="9525">
            <a:noFill/>
            <a:miter lim="800000"/>
            <a:headEnd/>
            <a:tailEnd/>
          </a:ln>
        </p:spPr>
      </p:pic>
    </p:spTree>
    <p:extLst>
      <p:ext uri="{BB962C8B-B14F-4D97-AF65-F5344CB8AC3E}">
        <p14:creationId xmlns:p14="http://schemas.microsoft.com/office/powerpoint/2010/main" xmlns="" val="2292750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分离被动进取训练算法</a:t>
            </a:r>
          </a:p>
        </p:txBody>
      </p:sp>
      <p:sp>
        <p:nvSpPr>
          <p:cNvPr id="2" name="内容占位符 1"/>
          <p:cNvSpPr>
            <a:spLocks noGrp="1"/>
          </p:cNvSpPr>
          <p:nvPr>
            <p:ph idx="1"/>
          </p:nvPr>
        </p:nvSpPr>
        <p:spPr/>
        <p:txBody>
          <a:bodyPr/>
          <a:lstStyle/>
          <a:p>
            <a:r>
              <a:rPr lang="zh-CN" altLang="en-US" sz="2400" dirty="0" smtClean="0">
                <a:latin typeface="微软雅黑" pitchFamily="34" charset="-122"/>
                <a:ea typeface="微软雅黑" pitchFamily="34" charset="-122"/>
              </a:rPr>
              <a:t>面向联合模型的在线</a:t>
            </a:r>
            <a:r>
              <a:rPr lang="en-US" altLang="zh-CN" sz="2400" dirty="0" smtClean="0">
                <a:latin typeface="微软雅黑" pitchFamily="34" charset="-122"/>
                <a:ea typeface="微软雅黑" pitchFamily="34" charset="-122"/>
              </a:rPr>
              <a:t>(online)</a:t>
            </a:r>
            <a:r>
              <a:rPr lang="zh-CN" altLang="en-US" sz="2400" dirty="0" smtClean="0">
                <a:latin typeface="微软雅黑" pitchFamily="34" charset="-122"/>
                <a:ea typeface="微软雅黑" pitchFamily="34" charset="-122"/>
              </a:rPr>
              <a:t>训练算法的通用</a:t>
            </a:r>
            <a:r>
              <a:rPr lang="zh-CN" altLang="en-US" sz="2400" dirty="0">
                <a:latin typeface="微软雅黑" pitchFamily="34" charset="-122"/>
                <a:ea typeface="微软雅黑" pitchFamily="34" charset="-122"/>
              </a:rPr>
              <a:t>框架</a:t>
            </a:r>
          </a:p>
        </p:txBody>
      </p:sp>
      <p:pic>
        <p:nvPicPr>
          <p:cNvPr id="4" name="Picture 4"/>
          <p:cNvPicPr>
            <a:picLocks noChangeAspect="1" noChangeArrowheads="1"/>
          </p:cNvPicPr>
          <p:nvPr/>
        </p:nvPicPr>
        <p:blipFill>
          <a:blip r:embed="rId2" cstate="print"/>
          <a:srcRect/>
          <a:stretch>
            <a:fillRect/>
          </a:stretch>
        </p:blipFill>
        <p:spPr bwMode="auto">
          <a:xfrm>
            <a:off x="1183571" y="42326"/>
            <a:ext cx="7427029" cy="6739474"/>
          </a:xfrm>
          <a:prstGeom prst="rect">
            <a:avLst/>
          </a:prstGeom>
          <a:noFill/>
          <a:ln w="9525">
            <a:noFill/>
            <a:miter lim="800000"/>
            <a:headEnd/>
            <a:tailEnd/>
          </a:ln>
        </p:spPr>
      </p:pic>
      <p:sp>
        <p:nvSpPr>
          <p:cNvPr id="5" name="矩形 4"/>
          <p:cNvSpPr/>
          <p:nvPr/>
        </p:nvSpPr>
        <p:spPr>
          <a:xfrm>
            <a:off x="1295400" y="2590800"/>
            <a:ext cx="6477000" cy="9906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1295400" y="3657600"/>
            <a:ext cx="6705600" cy="9906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Picture 5"/>
          <p:cNvPicPr>
            <a:picLocks noChangeAspect="1" noChangeArrowheads="1"/>
          </p:cNvPicPr>
          <p:nvPr/>
        </p:nvPicPr>
        <p:blipFill>
          <a:blip r:embed="rId3" cstate="print"/>
          <a:srcRect/>
          <a:stretch>
            <a:fillRect/>
          </a:stretch>
        </p:blipFill>
        <p:spPr bwMode="auto">
          <a:xfrm>
            <a:off x="4038600" y="5257800"/>
            <a:ext cx="4953000" cy="612676"/>
          </a:xfrm>
          <a:prstGeom prst="rect">
            <a:avLst/>
          </a:prstGeom>
          <a:noFill/>
          <a:ln w="9525">
            <a:solidFill>
              <a:srgbClr val="C00000"/>
            </a:solidFill>
            <a:miter lim="800000"/>
            <a:headEnd/>
            <a:tailEnd/>
          </a:ln>
        </p:spPr>
      </p:pic>
      <p:sp>
        <p:nvSpPr>
          <p:cNvPr id="8" name="右箭头 7"/>
          <p:cNvSpPr/>
          <p:nvPr/>
        </p:nvSpPr>
        <p:spPr>
          <a:xfrm rot="4495471">
            <a:off x="5016541" y="4853322"/>
            <a:ext cx="558720" cy="244081"/>
          </a:xfrm>
          <a:prstGeom prst="right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xmlns="" val="135015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slide(fromBottom)">
                                      <p:cBhvr>
                                        <p:cTn id="20" dur="500"/>
                                        <p:tgtEl>
                                          <p:spTgt spid="8"/>
                                        </p:tgtEl>
                                      </p:cBhvr>
                                    </p:animEffect>
                                  </p:childTnLst>
                                </p:cTn>
                              </p:par>
                              <p:par>
                                <p:cTn id="21" presetID="1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lide(fromBottom)">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传</a:t>
            </a:r>
            <a:r>
              <a:rPr lang="zh-CN" altLang="en-US" sz="3600" b="1" dirty="0" smtClean="0">
                <a:latin typeface="微软雅黑" pitchFamily="34" charset="-122"/>
                <a:ea typeface="微软雅黑" pitchFamily="34" charset="-122"/>
              </a:rPr>
              <a:t>统的在线训练算法</a:t>
            </a:r>
            <a:endParaRPr lang="zh-CN" altLang="en-US" sz="2400" b="1" dirty="0" smtClean="0">
              <a:latin typeface="微软雅黑" pitchFamily="34" charset="-122"/>
              <a:ea typeface="微软雅黑" pitchFamily="34" charset="-122"/>
            </a:endParaRPr>
          </a:p>
        </p:txBody>
      </p:sp>
      <p:sp>
        <p:nvSpPr>
          <p:cNvPr id="2" name="内容占位符 1"/>
          <p:cNvSpPr>
            <a:spLocks noGrp="1"/>
          </p:cNvSpPr>
          <p:nvPr>
            <p:ph idx="1"/>
          </p:nvPr>
        </p:nvSpPr>
        <p:spPr>
          <a:xfrm>
            <a:off x="108273" y="1844675"/>
            <a:ext cx="8568183" cy="792237"/>
          </a:xfrm>
        </p:spPr>
        <p:txBody>
          <a:bodyPr/>
          <a:lstStyle/>
          <a:p>
            <a:r>
              <a:rPr lang="zh-CN" altLang="en-US" sz="2400" dirty="0">
                <a:latin typeface="微软雅黑" pitchFamily="34" charset="-122"/>
                <a:ea typeface="微软雅黑" pitchFamily="34" charset="-122"/>
              </a:rPr>
              <a:t>平均感知器算法（</a:t>
            </a:r>
            <a:r>
              <a:rPr lang="en-US" altLang="zh-CN" sz="2400" dirty="0">
                <a:latin typeface="微软雅黑" pitchFamily="34" charset="-122"/>
                <a:ea typeface="微软雅黑" pitchFamily="34" charset="-122"/>
              </a:rPr>
              <a:t>averaged perceptron, AP</a:t>
            </a:r>
            <a:r>
              <a:rPr lang="zh-CN" altLang="en-US" sz="2400" dirty="0" smtClean="0">
                <a:latin typeface="微软雅黑" pitchFamily="34" charset="-122"/>
                <a:ea typeface="微软雅黑" pitchFamily="34" charset="-122"/>
              </a:rPr>
              <a:t>）</a:t>
            </a:r>
            <a:r>
              <a:rPr lang="en-US" altLang="zh-CN" sz="2400" dirty="0" smtClean="0">
                <a:latin typeface="微软雅黑" pitchFamily="34" charset="-122"/>
                <a:ea typeface="微软雅黑" pitchFamily="34" charset="-122"/>
              </a:rPr>
              <a:t>(Collins, 2002)</a:t>
            </a:r>
          </a:p>
          <a:p>
            <a:pPr lvl="1"/>
            <a:r>
              <a:rPr lang="zh-CN" altLang="en-US" sz="2000" dirty="0" smtClean="0">
                <a:latin typeface="微软雅黑" pitchFamily="34" charset="-122"/>
                <a:ea typeface="微软雅黑" pitchFamily="34" charset="-122"/>
              </a:rPr>
              <a:t>步长始终为</a:t>
            </a:r>
            <a:r>
              <a:rPr lang="en-US" altLang="zh-CN" sz="2000" dirty="0" smtClean="0">
                <a:latin typeface="微软雅黑" pitchFamily="34" charset="-122"/>
                <a:ea typeface="微软雅黑" pitchFamily="34" charset="-122"/>
              </a:rPr>
              <a:t>1</a:t>
            </a:r>
          </a:p>
        </p:txBody>
      </p:sp>
      <p:grpSp>
        <p:nvGrpSpPr>
          <p:cNvPr id="3" name="组合 2"/>
          <p:cNvGrpSpPr/>
          <p:nvPr/>
        </p:nvGrpSpPr>
        <p:grpSpPr>
          <a:xfrm>
            <a:off x="611560" y="3212976"/>
            <a:ext cx="8081069" cy="849657"/>
            <a:chOff x="803747" y="2579343"/>
            <a:chExt cx="8081069" cy="849657"/>
          </a:xfrm>
        </p:grpSpPr>
        <p:pic>
          <p:nvPicPr>
            <p:cNvPr id="5" name="Picture 3"/>
            <p:cNvPicPr>
              <a:picLocks noChangeAspect="1" noChangeArrowheads="1"/>
            </p:cNvPicPr>
            <p:nvPr/>
          </p:nvPicPr>
          <p:blipFill>
            <a:blip r:embed="rId2" cstate="print"/>
            <a:srcRect/>
            <a:stretch>
              <a:fillRect/>
            </a:stretch>
          </p:blipFill>
          <p:spPr bwMode="auto">
            <a:xfrm>
              <a:off x="2295600" y="2579343"/>
              <a:ext cx="6589216" cy="837551"/>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803747" y="2618686"/>
              <a:ext cx="1391989" cy="810314"/>
            </a:xfrm>
            <a:prstGeom prst="rect">
              <a:avLst/>
            </a:prstGeom>
            <a:noFill/>
            <a:ln w="9525">
              <a:noFill/>
              <a:miter lim="800000"/>
              <a:headEnd/>
              <a:tailEnd/>
            </a:ln>
          </p:spPr>
        </p:pic>
      </p:grpSp>
    </p:spTree>
    <p:extLst>
      <p:ext uri="{BB962C8B-B14F-4D97-AF65-F5344CB8AC3E}">
        <p14:creationId xmlns:p14="http://schemas.microsoft.com/office/powerpoint/2010/main" xmlns="" val="33657427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srcRect/>
          <a:stretch>
            <a:fillRect/>
          </a:stretch>
        </p:blipFill>
        <p:spPr bwMode="auto">
          <a:xfrm rot="1573595">
            <a:off x="3946705" y="3086989"/>
            <a:ext cx="1383924" cy="742218"/>
          </a:xfrm>
          <a:prstGeom prst="rect">
            <a:avLst/>
          </a:prstGeom>
          <a:noFill/>
          <a:ln w="9525">
            <a:noFill/>
            <a:miter lim="800000"/>
            <a:headEnd/>
            <a:tailEnd/>
          </a:ln>
        </p:spPr>
      </p:pic>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传</a:t>
            </a:r>
            <a:r>
              <a:rPr lang="zh-CN" altLang="en-US" sz="3600" b="1" dirty="0" smtClean="0">
                <a:latin typeface="微软雅黑" pitchFamily="34" charset="-122"/>
                <a:ea typeface="微软雅黑" pitchFamily="34" charset="-122"/>
              </a:rPr>
              <a:t>统的在线训练算法</a:t>
            </a:r>
            <a:endParaRPr lang="zh-CN" altLang="en-US" sz="2400" b="1" dirty="0" smtClean="0">
              <a:latin typeface="微软雅黑" pitchFamily="34" charset="-122"/>
              <a:ea typeface="微软雅黑" pitchFamily="34" charset="-122"/>
            </a:endParaRPr>
          </a:p>
        </p:txBody>
      </p:sp>
      <p:sp>
        <p:nvSpPr>
          <p:cNvPr id="2" name="内容占位符 1"/>
          <p:cNvSpPr>
            <a:spLocks noGrp="1"/>
          </p:cNvSpPr>
          <p:nvPr>
            <p:ph idx="1"/>
          </p:nvPr>
        </p:nvSpPr>
        <p:spPr>
          <a:xfrm>
            <a:off x="108273" y="1844675"/>
            <a:ext cx="8568183" cy="1368301"/>
          </a:xfrm>
        </p:spPr>
        <p:txBody>
          <a:bodyPr/>
          <a:lstStyle/>
          <a:p>
            <a:r>
              <a:rPr lang="zh-CN" altLang="en-US" sz="2400" dirty="0" smtClean="0">
                <a:latin typeface="微软雅黑" pitchFamily="34" charset="-122"/>
                <a:ea typeface="微软雅黑" pitchFamily="34" charset="-122"/>
              </a:rPr>
              <a:t>被动进取算法（</a:t>
            </a:r>
            <a:r>
              <a:rPr lang="en-US" altLang="zh-CN" sz="2400" dirty="0" smtClean="0">
                <a:latin typeface="微软雅黑" pitchFamily="34" charset="-122"/>
                <a:ea typeface="微软雅黑" pitchFamily="34" charset="-122"/>
              </a:rPr>
              <a:t>passive-aggressive, PA</a:t>
            </a:r>
            <a:r>
              <a:rPr lang="zh-CN" altLang="en-US" sz="2400" dirty="0" smtClean="0">
                <a:latin typeface="微软雅黑" pitchFamily="34" charset="-122"/>
                <a:ea typeface="微软雅黑" pitchFamily="34" charset="-122"/>
              </a:rPr>
              <a:t>）</a:t>
            </a:r>
            <a:r>
              <a:rPr lang="en-US" altLang="zh-CN" sz="2400" dirty="0" smtClean="0">
                <a:latin typeface="微软雅黑" pitchFamily="34" charset="-122"/>
                <a:ea typeface="微软雅黑" pitchFamily="34" charset="-122"/>
              </a:rPr>
              <a:t>(Crammer</a:t>
            </a:r>
            <a:r>
              <a:rPr lang="zh-CN" altLang="en-US" sz="2400" dirty="0" smtClean="0">
                <a:latin typeface="微软雅黑" pitchFamily="34" charset="-122"/>
                <a:ea typeface="微软雅黑" pitchFamily="34" charset="-122"/>
              </a:rPr>
              <a:t>等</a:t>
            </a:r>
            <a:r>
              <a:rPr lang="en-US" altLang="zh-CN" sz="2400" dirty="0" smtClean="0">
                <a:latin typeface="微软雅黑" pitchFamily="34" charset="-122"/>
                <a:ea typeface="微软雅黑" pitchFamily="34" charset="-122"/>
              </a:rPr>
              <a:t>, 2003)</a:t>
            </a:r>
          </a:p>
          <a:p>
            <a:pPr lvl="1"/>
            <a:r>
              <a:rPr lang="zh-CN" altLang="en-US" sz="2000" dirty="0">
                <a:latin typeface="微软雅黑" pitchFamily="34" charset="-122"/>
                <a:ea typeface="微软雅黑" pitchFamily="34" charset="-122"/>
              </a:rPr>
              <a:t>通</a:t>
            </a:r>
            <a:r>
              <a:rPr lang="zh-CN" altLang="en-US" sz="2000" dirty="0" smtClean="0">
                <a:latin typeface="微软雅黑" pitchFamily="34" charset="-122"/>
                <a:ea typeface="微软雅黑" pitchFamily="34" charset="-122"/>
              </a:rPr>
              <a:t>过求解一个二次优化问题，得到步长</a:t>
            </a:r>
            <a:endParaRPr lang="en-US" altLang="zh-CN" sz="2000" dirty="0" smtClean="0">
              <a:latin typeface="微软雅黑" pitchFamily="34" charset="-122"/>
              <a:ea typeface="微软雅黑" pitchFamily="34" charset="-122"/>
            </a:endParaRPr>
          </a:p>
        </p:txBody>
      </p:sp>
      <p:pic>
        <p:nvPicPr>
          <p:cNvPr id="9" name="Picture 5"/>
          <p:cNvPicPr>
            <a:picLocks noChangeAspect="1" noChangeArrowheads="1"/>
          </p:cNvPicPr>
          <p:nvPr/>
        </p:nvPicPr>
        <p:blipFill>
          <a:blip r:embed="rId3" cstate="print"/>
          <a:srcRect/>
          <a:stretch>
            <a:fillRect/>
          </a:stretch>
        </p:blipFill>
        <p:spPr bwMode="auto">
          <a:xfrm rot="1299969">
            <a:off x="3962131" y="5040687"/>
            <a:ext cx="1440333" cy="730309"/>
          </a:xfrm>
          <a:prstGeom prst="rect">
            <a:avLst/>
          </a:prstGeom>
          <a:noFill/>
          <a:ln w="9525">
            <a:noFill/>
            <a:miter lim="800000"/>
            <a:headEnd/>
            <a:tailEnd/>
          </a:ln>
        </p:spPr>
      </p:pic>
      <p:pic>
        <p:nvPicPr>
          <p:cNvPr id="10" name="Picture 6"/>
          <p:cNvPicPr>
            <a:picLocks noChangeAspect="1" noChangeArrowheads="1"/>
          </p:cNvPicPr>
          <p:nvPr/>
        </p:nvPicPr>
        <p:blipFill>
          <a:blip r:embed="rId4" cstate="print"/>
          <a:srcRect/>
          <a:stretch>
            <a:fillRect/>
          </a:stretch>
        </p:blipFill>
        <p:spPr bwMode="auto">
          <a:xfrm>
            <a:off x="0" y="3861048"/>
            <a:ext cx="9144000" cy="976432"/>
          </a:xfrm>
          <a:prstGeom prst="rect">
            <a:avLst/>
          </a:prstGeom>
          <a:noFill/>
          <a:ln w="9525">
            <a:noFill/>
            <a:miter lim="800000"/>
            <a:headEnd/>
            <a:tailEnd/>
          </a:ln>
        </p:spPr>
      </p:pic>
      <p:pic>
        <p:nvPicPr>
          <p:cNvPr id="11" name="Picture 8"/>
          <p:cNvPicPr>
            <a:picLocks noChangeAspect="1" noChangeArrowheads="1"/>
          </p:cNvPicPr>
          <p:nvPr/>
        </p:nvPicPr>
        <p:blipFill>
          <a:blip r:embed="rId5" cstate="print"/>
          <a:srcRect/>
          <a:stretch>
            <a:fillRect/>
          </a:stretch>
        </p:blipFill>
        <p:spPr bwMode="auto">
          <a:xfrm>
            <a:off x="755576" y="5822299"/>
            <a:ext cx="8077200" cy="730901"/>
          </a:xfrm>
          <a:prstGeom prst="rect">
            <a:avLst/>
          </a:prstGeom>
          <a:noFill/>
          <a:ln w="9525">
            <a:noFill/>
            <a:miter lim="800000"/>
            <a:headEnd/>
            <a:tailEnd/>
          </a:ln>
        </p:spPr>
      </p:pic>
      <p:sp>
        <p:nvSpPr>
          <p:cNvPr id="12" name="圆角矩形标注 11"/>
          <p:cNvSpPr/>
          <p:nvPr/>
        </p:nvSpPr>
        <p:spPr bwMode="auto">
          <a:xfrm>
            <a:off x="1115616" y="1586850"/>
            <a:ext cx="7391400" cy="1266086"/>
          </a:xfrm>
          <a:prstGeom prst="wedgeRoundRectCallout">
            <a:avLst>
              <a:gd name="adj1" fmla="val -9107"/>
              <a:gd name="adj2" fmla="val 64895"/>
              <a:gd name="adj3" fmla="val 16667"/>
            </a:avLst>
          </a:prstGeom>
          <a:solidFill>
            <a:schemeClr val="accent6">
              <a:lumMod val="75000"/>
              <a:alpha val="80000"/>
            </a:schemeClr>
          </a:solidFill>
        </p:spPr>
        <p:txBody>
          <a:bodyPr wrap="square" lIns="18000" tIns="18000" rIns="18000" bIns="18000">
            <a:spAutoFit/>
          </a:bodyPr>
          <a:lstStyle/>
          <a:p>
            <a:pPr algn="ctr">
              <a:buClr>
                <a:srgbClr val="000000"/>
              </a:buClr>
              <a:buSzPct val="100000"/>
              <a:defRPr/>
            </a:pPr>
            <a:r>
              <a:rPr lang="zh-CN" altLang="en-US" sz="2400" dirty="0">
                <a:solidFill>
                  <a:srgbClr val="FFFF00"/>
                </a:solidFill>
                <a:latin typeface="微软雅黑" pitchFamily="34" charset="-122"/>
                <a:ea typeface="微软雅黑" pitchFamily="34" charset="-122"/>
              </a:rPr>
              <a:t>使</a:t>
            </a:r>
            <a:r>
              <a:rPr lang="zh-CN" altLang="en-US" sz="2400" dirty="0" smtClean="0">
                <a:solidFill>
                  <a:srgbClr val="FFFF00"/>
                </a:solidFill>
                <a:latin typeface="微软雅黑" pitchFamily="34" charset="-122"/>
                <a:ea typeface="微软雅黑" pitchFamily="34" charset="-122"/>
              </a:rPr>
              <a:t>得</a:t>
            </a:r>
            <a:endParaRPr lang="en-US" altLang="zh-CN" sz="2400" dirty="0" smtClean="0">
              <a:solidFill>
                <a:srgbClr val="FFFF00"/>
              </a:solidFill>
              <a:latin typeface="微软雅黑" pitchFamily="34" charset="-122"/>
              <a:ea typeface="微软雅黑" pitchFamily="34" charset="-122"/>
            </a:endParaRPr>
          </a:p>
          <a:p>
            <a:pPr algn="ctr">
              <a:buClr>
                <a:srgbClr val="000000"/>
              </a:buClr>
              <a:buSzPct val="100000"/>
              <a:defRPr/>
            </a:pPr>
            <a:r>
              <a:rPr lang="zh-CN" altLang="en-US" sz="2400" dirty="0" smtClean="0">
                <a:solidFill>
                  <a:srgbClr val="FFFF00"/>
                </a:solidFill>
                <a:latin typeface="微软雅黑" pitchFamily="34" charset="-122"/>
                <a:ea typeface="微软雅黑" pitchFamily="34" charset="-122"/>
              </a:rPr>
              <a:t>正确解的分值</a:t>
            </a:r>
            <a:r>
              <a:rPr lang="en-US" altLang="zh-CN" sz="2400" dirty="0" smtClean="0">
                <a:solidFill>
                  <a:srgbClr val="FFFF00"/>
                </a:solidFill>
                <a:latin typeface="微软雅黑" pitchFamily="34" charset="-122"/>
                <a:ea typeface="微软雅黑" pitchFamily="34" charset="-122"/>
              </a:rPr>
              <a:t>-</a:t>
            </a:r>
            <a:r>
              <a:rPr lang="zh-CN" altLang="en-US" sz="2400" dirty="0" smtClean="0">
                <a:solidFill>
                  <a:srgbClr val="FFFF00"/>
                </a:solidFill>
                <a:latin typeface="微软雅黑" pitchFamily="34" charset="-122"/>
                <a:ea typeface="微软雅黑" pitchFamily="34" charset="-122"/>
              </a:rPr>
              <a:t>返回解的分值</a:t>
            </a:r>
            <a:r>
              <a:rPr lang="en-US" altLang="zh-CN" sz="2400" dirty="0">
                <a:solidFill>
                  <a:srgbClr val="FFFF00"/>
                </a:solidFill>
                <a:latin typeface="微软雅黑" pitchFamily="34" charset="-122"/>
                <a:ea typeface="微软雅黑" pitchFamily="34" charset="-122"/>
              </a:rPr>
              <a:t>&gt;</a:t>
            </a:r>
            <a:r>
              <a:rPr lang="zh-CN" altLang="en-US" sz="2400" dirty="0" smtClean="0">
                <a:solidFill>
                  <a:srgbClr val="FFFF00"/>
                </a:solidFill>
                <a:latin typeface="微软雅黑" pitchFamily="34" charset="-122"/>
                <a:ea typeface="微软雅黑" pitchFamily="34" charset="-122"/>
              </a:rPr>
              <a:t>错误数</a:t>
            </a:r>
            <a:endParaRPr lang="en-US" altLang="zh-CN" sz="2400" dirty="0" smtClean="0">
              <a:solidFill>
                <a:srgbClr val="FFFF00"/>
              </a:solidFill>
              <a:latin typeface="微软雅黑" pitchFamily="34" charset="-122"/>
              <a:ea typeface="微软雅黑" pitchFamily="34" charset="-122"/>
            </a:endParaRPr>
          </a:p>
          <a:p>
            <a:pPr algn="ctr">
              <a:buClr>
                <a:srgbClr val="000000"/>
              </a:buClr>
              <a:buSzPct val="100000"/>
              <a:defRPr/>
            </a:pPr>
            <a:r>
              <a:rPr lang="zh-CN" altLang="en-US" sz="2400" dirty="0" smtClean="0">
                <a:solidFill>
                  <a:srgbClr val="FFFF00"/>
                </a:solidFill>
                <a:latin typeface="微软雅黑" pitchFamily="34" charset="-122"/>
                <a:ea typeface="微软雅黑" pitchFamily="34" charset="-122"/>
              </a:rPr>
              <a:t>的</a:t>
            </a:r>
            <a:r>
              <a:rPr lang="zh-CN" altLang="en-US" sz="2400" b="1" dirty="0" smtClean="0">
                <a:solidFill>
                  <a:srgbClr val="FFFF00"/>
                </a:solidFill>
                <a:latin typeface="微软雅黑" pitchFamily="34" charset="-122"/>
                <a:ea typeface="微软雅黑" pitchFamily="34" charset="-122"/>
              </a:rPr>
              <a:t>最小步长</a:t>
            </a:r>
            <a:endParaRPr lang="en-US" altLang="zh-CN" sz="2400" b="1" dirty="0" smtClean="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111764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传</a:t>
            </a:r>
            <a:r>
              <a:rPr lang="zh-CN" altLang="en-US" sz="3600" b="1" dirty="0" smtClean="0">
                <a:latin typeface="微软雅黑" pitchFamily="34" charset="-122"/>
                <a:ea typeface="微软雅黑" pitchFamily="34" charset="-122"/>
              </a:rPr>
              <a:t>统的在线训练算法存在的问题</a:t>
            </a:r>
            <a:endParaRPr lang="zh-CN" altLang="en-US" sz="2400" b="1" dirty="0" smtClean="0">
              <a:latin typeface="微软雅黑" pitchFamily="34" charset="-122"/>
              <a:ea typeface="微软雅黑" pitchFamily="34" charset="-122"/>
            </a:endParaRPr>
          </a:p>
        </p:txBody>
      </p:sp>
      <p:sp>
        <p:nvSpPr>
          <p:cNvPr id="2" name="内容占位符 1"/>
          <p:cNvSpPr>
            <a:spLocks noGrp="1"/>
          </p:cNvSpPr>
          <p:nvPr>
            <p:ph idx="1"/>
          </p:nvPr>
        </p:nvSpPr>
        <p:spPr>
          <a:xfrm>
            <a:off x="108273" y="1844675"/>
            <a:ext cx="8568183" cy="1368301"/>
          </a:xfrm>
        </p:spPr>
        <p:txBody>
          <a:bodyPr/>
          <a:lstStyle/>
          <a:p>
            <a:r>
              <a:rPr lang="zh-CN" altLang="en-US" sz="2400" dirty="0" smtClean="0">
                <a:latin typeface="微软雅黑" pitchFamily="34" charset="-122"/>
                <a:ea typeface="微软雅黑" pitchFamily="34" charset="-122"/>
              </a:rPr>
              <a:t>传统的在线训练算法对词性特征和句法特征采用相同的更新步长。由于联合解中句法特征的数目远多于词性特征的数目，因此句法分值也远大于词性分值。</a:t>
            </a:r>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a:p>
            <a:endParaRPr lang="en-US" altLang="zh-CN" sz="2400" dirty="0">
              <a:latin typeface="微软雅黑" pitchFamily="34" charset="-122"/>
              <a:ea typeface="微软雅黑" pitchFamily="34" charset="-122"/>
            </a:endParaRPr>
          </a:p>
          <a:p>
            <a:endParaRPr lang="en-US" altLang="zh-CN" sz="2400" dirty="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sp>
        <p:nvSpPr>
          <p:cNvPr id="8" name="内容占位符 1"/>
          <p:cNvSpPr txBox="1">
            <a:spLocks/>
          </p:cNvSpPr>
          <p:nvPr/>
        </p:nvSpPr>
        <p:spPr bwMode="auto">
          <a:xfrm>
            <a:off x="107504" y="4364955"/>
            <a:ext cx="8568183" cy="13683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r>
              <a:rPr lang="zh-CN" altLang="en-US" sz="2400" dirty="0">
                <a:latin typeface="微软雅黑" pitchFamily="34" charset="-122"/>
                <a:ea typeface="微软雅黑" pitchFamily="34" charset="-122"/>
              </a:rPr>
              <a:t>联</a:t>
            </a:r>
            <a:r>
              <a:rPr lang="zh-CN" altLang="en-US" sz="2400" dirty="0" smtClean="0">
                <a:latin typeface="微软雅黑" pitchFamily="34" charset="-122"/>
                <a:ea typeface="微软雅黑" pitchFamily="34" charset="-122"/>
              </a:rPr>
              <a:t>合模型中句法特征占主导地位，词性特征无法充分贡献其消歧作用。</a:t>
            </a:r>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mc:AlternateContent xmlns:mc="http://schemas.openxmlformats.org/markup-compatibility/2006">
        <mc:Choice xmlns:a14="http://schemas.microsoft.com/office/drawing/2010/main" xmlns="" Requires="a14">
          <p:sp>
            <p:nvSpPr>
              <p:cNvPr id="9" name="TextBox 8"/>
              <p:cNvSpPr txBox="1"/>
              <p:nvPr/>
            </p:nvSpPr>
            <p:spPr>
              <a:xfrm>
                <a:off x="899592" y="3212976"/>
                <a:ext cx="5976664" cy="92217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altLang="zh-CN" sz="2400" i="1" smtClean="0">
                              <a:latin typeface="Cambria Math"/>
                              <a:ea typeface="Cambria Math" pitchFamily="18" charset="0"/>
                            </a:rPr>
                          </m:ctrlPr>
                        </m:fPr>
                        <m:num>
                          <m:sSub>
                            <m:sSubPr>
                              <m:ctrlPr>
                                <a:rPr lang="en-US" altLang="zh-CN" sz="2400" i="1">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i="1">
                                  <a:latin typeface="Cambria Math"/>
                                  <a:ea typeface="Cambria Math" pitchFamily="18" charset="0"/>
                                </a:rPr>
                                <m:t>𝑝𝑜𝑠</m:t>
                              </m:r>
                            </m:sub>
                          </m:sSub>
                          <m:d>
                            <m:dPr>
                              <m:ctrlPr>
                                <a:rPr lang="en-US" altLang="zh-CN" sz="2400" i="1">
                                  <a:latin typeface="Cambria Math"/>
                                  <a:ea typeface="Cambria Math" pitchFamily="18" charset="0"/>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e>
                          </m:d>
                        </m:num>
                        <m:den>
                          <m:sSub>
                            <m:sSubPr>
                              <m:ctrlPr>
                                <a:rPr lang="en-US" altLang="zh-CN" sz="2400" i="1">
                                  <a:latin typeface="Cambria Math"/>
                                  <a:ea typeface="Cambria Math" pitchFamily="18" charset="0"/>
                                </a:rPr>
                              </m:ctrlPr>
                            </m:sSubPr>
                            <m:e>
                              <m:r>
                                <m:rPr>
                                  <m:nor/>
                                </m:rPr>
                                <a:rPr lang="en-US" altLang="zh-CN" sz="2400">
                                  <a:latin typeface="Candara" pitchFamily="34" charset="0"/>
                                  <a:ea typeface="Cambria Math" pitchFamily="18" charset="0"/>
                                </a:rPr>
                                <m:t>Score</m:t>
                              </m:r>
                            </m:e>
                            <m:sub>
                              <m:r>
                                <a:rPr lang="en-US" altLang="zh-CN" sz="2400" i="1">
                                  <a:latin typeface="Cambria Math"/>
                                  <a:ea typeface="Cambria Math" pitchFamily="18" charset="0"/>
                                </a:rPr>
                                <m:t>𝑠𝑦𝑛</m:t>
                              </m:r>
                            </m:sub>
                          </m:sSub>
                          <m:d>
                            <m:dPr>
                              <m:ctrlPr>
                                <a:rPr lang="en-US" altLang="zh-CN" sz="2400" i="1">
                                  <a:latin typeface="Cambria Math"/>
                                  <a:ea typeface="Cambria Math" pitchFamily="18" charset="0"/>
                                </a:rPr>
                              </m:ctrlPr>
                            </m:dPr>
                            <m:e>
                              <m:r>
                                <a:rPr lang="en-US" altLang="zh-CN" sz="2400" b="1" i="1">
                                  <a:latin typeface="Cambria Math"/>
                                  <a:ea typeface="微软雅黑" pitchFamily="34" charset="-122"/>
                                </a:rPr>
                                <m:t>𝒙</m:t>
                              </m:r>
                              <m:r>
                                <a:rPr lang="en-US" altLang="zh-CN" sz="2400" i="1">
                                  <a:latin typeface="Cambria Math"/>
                                  <a:ea typeface="微软雅黑" pitchFamily="34" charset="-122"/>
                                </a:rPr>
                                <m:t>,</m:t>
                              </m:r>
                              <m:r>
                                <a:rPr lang="en-US" altLang="zh-CN" sz="2400" b="1" i="1">
                                  <a:latin typeface="Cambria Math"/>
                                  <a:ea typeface="微软雅黑" pitchFamily="34" charset="-122"/>
                                </a:rPr>
                                <m:t>𝒕</m:t>
                              </m:r>
                              <m:r>
                                <a:rPr lang="en-US" altLang="zh-CN" sz="2400" b="1" i="1">
                                  <a:latin typeface="Cambria Math"/>
                                  <a:ea typeface="微软雅黑" pitchFamily="34" charset="-122"/>
                                </a:rPr>
                                <m:t>,</m:t>
                              </m:r>
                              <m:r>
                                <a:rPr lang="en-US" altLang="zh-CN" sz="2400" b="1" i="1">
                                  <a:latin typeface="Cambria Math"/>
                                  <a:ea typeface="微软雅黑" pitchFamily="34" charset="-122"/>
                                </a:rPr>
                                <m:t>𝒅</m:t>
                              </m:r>
                            </m:e>
                          </m:d>
                        </m:den>
                      </m:f>
                      <m:r>
                        <a:rPr lang="en-US" altLang="zh-CN" sz="2400" i="1" smtClean="0">
                          <a:latin typeface="Cambria Math"/>
                          <a:ea typeface="Cambria Math"/>
                        </a:rPr>
                        <m:t>≅</m:t>
                      </m:r>
                      <m:f>
                        <m:fPr>
                          <m:ctrlPr>
                            <a:rPr lang="en-US" altLang="zh-CN" sz="2400" i="1" smtClean="0">
                              <a:latin typeface="Cambria Math"/>
                              <a:ea typeface="Cambria Math"/>
                            </a:rPr>
                          </m:ctrlPr>
                        </m:fPr>
                        <m:num>
                          <m:r>
                            <a:rPr lang="en-US" altLang="zh-CN" sz="2400" b="0" i="1" smtClean="0">
                              <a:latin typeface="Cambria Math"/>
                              <a:ea typeface="Cambria Math"/>
                            </a:rPr>
                            <m:t>1</m:t>
                          </m:r>
                        </m:num>
                        <m:den>
                          <m:r>
                            <a:rPr lang="en-US" altLang="zh-CN" sz="2400" b="0" i="1" smtClean="0">
                              <a:latin typeface="Cambria Math"/>
                              <a:ea typeface="Cambria Math"/>
                            </a:rPr>
                            <m:t>50</m:t>
                          </m:r>
                        </m:den>
                      </m:f>
                    </m:oMath>
                  </m:oMathPara>
                </a14:m>
                <a:endParaRPr lang="zh-CN" altLang="en-US" sz="2400" dirty="0"/>
              </a:p>
            </p:txBody>
          </p:sp>
        </mc:Choice>
        <mc:Fallback>
          <p:sp>
            <p:nvSpPr>
              <p:cNvPr id="9" name="TextBox 8"/>
              <p:cNvSpPr txBox="1">
                <a:spLocks noRot="1" noChangeAspect="1" noMove="1" noResize="1" noEditPoints="1" noAdjustHandles="1" noChangeArrowheads="1" noChangeShapeType="1" noTextEdit="1"/>
              </p:cNvSpPr>
              <p:nvPr/>
            </p:nvSpPr>
            <p:spPr>
              <a:xfrm>
                <a:off x="899592" y="3212976"/>
                <a:ext cx="5976664" cy="922176"/>
              </a:xfrm>
              <a:prstGeom prst="rect">
                <a:avLst/>
              </a:prstGeom>
              <a:blipFill rotWithShape="1">
                <a:blip r:embed="rId2" cstate="print"/>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xmlns="" val="4603432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分离被动进取训练算法</a:t>
            </a:r>
            <a:endParaRPr lang="zh-CN" altLang="en-US" sz="2400" b="1" dirty="0" smtClean="0">
              <a:latin typeface="微软雅黑" pitchFamily="34" charset="-122"/>
              <a:ea typeface="微软雅黑" pitchFamily="34" charset="-122"/>
            </a:endParaRPr>
          </a:p>
        </p:txBody>
      </p:sp>
      <p:sp>
        <p:nvSpPr>
          <p:cNvPr id="2" name="内容占位符 1"/>
          <p:cNvSpPr>
            <a:spLocks noGrp="1"/>
          </p:cNvSpPr>
          <p:nvPr>
            <p:ph idx="1"/>
          </p:nvPr>
        </p:nvSpPr>
        <p:spPr>
          <a:xfrm>
            <a:off x="108273" y="1844675"/>
            <a:ext cx="8568183" cy="648221"/>
          </a:xfrm>
        </p:spPr>
        <p:txBody>
          <a:bodyPr/>
          <a:lstStyle/>
          <a:p>
            <a:r>
              <a:rPr lang="zh-CN" altLang="en-US" sz="2400" dirty="0" smtClean="0">
                <a:latin typeface="微软雅黑" pitchFamily="34" charset="-122"/>
                <a:ea typeface="微软雅黑" pitchFamily="34" charset="-122"/>
              </a:rPr>
              <a:t>对词性特征和句法特征采用单独的更新步长。</a:t>
            </a:r>
            <a:endParaRPr lang="en-US" altLang="zh-CN" sz="2400" dirty="0" smtClean="0">
              <a:latin typeface="微软雅黑" pitchFamily="34" charset="-122"/>
              <a:ea typeface="微软雅黑" pitchFamily="34" charset="-122"/>
            </a:endParaRPr>
          </a:p>
          <a:p>
            <a:pPr lvl="1"/>
            <a:endParaRPr lang="en-US" altLang="zh-CN" sz="20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a:p>
            <a:endParaRPr lang="en-US" altLang="zh-CN" sz="2400" dirty="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pic>
        <p:nvPicPr>
          <p:cNvPr id="11" name="Picture 4"/>
          <p:cNvPicPr>
            <a:picLocks noChangeAspect="1" noChangeArrowheads="1"/>
          </p:cNvPicPr>
          <p:nvPr/>
        </p:nvPicPr>
        <p:blipFill>
          <a:blip r:embed="rId2" cstate="print"/>
          <a:srcRect/>
          <a:stretch>
            <a:fillRect/>
          </a:stretch>
        </p:blipFill>
        <p:spPr bwMode="auto">
          <a:xfrm>
            <a:off x="328247" y="2895600"/>
            <a:ext cx="8587153" cy="3200400"/>
          </a:xfrm>
          <a:prstGeom prst="rect">
            <a:avLst/>
          </a:prstGeom>
          <a:noFill/>
          <a:ln w="9525">
            <a:noFill/>
            <a:miter lim="800000"/>
            <a:headEnd/>
            <a:tailEnd/>
          </a:ln>
        </p:spPr>
      </p:pic>
      <p:sp>
        <p:nvSpPr>
          <p:cNvPr id="12" name="圆角矩形标注 11"/>
          <p:cNvSpPr/>
          <p:nvPr/>
        </p:nvSpPr>
        <p:spPr bwMode="auto">
          <a:xfrm>
            <a:off x="609600" y="1370826"/>
            <a:ext cx="8153400" cy="1266086"/>
          </a:xfrm>
          <a:prstGeom prst="wedgeRoundRectCallout">
            <a:avLst>
              <a:gd name="adj1" fmla="val -45640"/>
              <a:gd name="adj2" fmla="val 81224"/>
              <a:gd name="adj3" fmla="val 16667"/>
            </a:avLst>
          </a:prstGeom>
          <a:solidFill>
            <a:schemeClr val="accent6">
              <a:lumMod val="75000"/>
              <a:alpha val="80000"/>
            </a:schemeClr>
          </a:solidFill>
        </p:spPr>
        <p:txBody>
          <a:bodyPr wrap="square" lIns="18000" tIns="18000" rIns="18000" bIns="18000">
            <a:spAutoFit/>
          </a:bodyPr>
          <a:lstStyle/>
          <a:p>
            <a:pPr algn="ctr">
              <a:buClr>
                <a:srgbClr val="000000"/>
              </a:buClr>
              <a:buSzPct val="100000"/>
              <a:defRPr/>
            </a:pPr>
            <a:r>
              <a:rPr lang="zh-CN" altLang="en-US" sz="2400" dirty="0">
                <a:solidFill>
                  <a:srgbClr val="FFFF00"/>
                </a:solidFill>
                <a:latin typeface="微软雅黑" pitchFamily="34" charset="-122"/>
                <a:ea typeface="微软雅黑" pitchFamily="34" charset="-122"/>
              </a:rPr>
              <a:t>使得</a:t>
            </a:r>
            <a:endParaRPr lang="en-US" altLang="zh-CN" sz="2400" dirty="0">
              <a:solidFill>
                <a:srgbClr val="FFFF00"/>
              </a:solidFill>
              <a:latin typeface="微软雅黑" pitchFamily="34" charset="-122"/>
              <a:ea typeface="微软雅黑" pitchFamily="34" charset="-122"/>
            </a:endParaRPr>
          </a:p>
          <a:p>
            <a:pPr algn="ctr">
              <a:buClr>
                <a:srgbClr val="000000"/>
              </a:buClr>
              <a:buSzPct val="100000"/>
              <a:defRPr/>
            </a:pPr>
            <a:r>
              <a:rPr lang="zh-CN" altLang="en-US" sz="2400" dirty="0">
                <a:solidFill>
                  <a:srgbClr val="FFFF00"/>
                </a:solidFill>
                <a:latin typeface="微软雅黑" pitchFamily="34" charset="-122"/>
                <a:ea typeface="微软雅黑" pitchFamily="34" charset="-122"/>
              </a:rPr>
              <a:t>正确解</a:t>
            </a:r>
            <a:r>
              <a:rPr lang="zh-CN" altLang="en-US" sz="2400" dirty="0" smtClean="0">
                <a:solidFill>
                  <a:srgbClr val="FFFF00"/>
                </a:solidFill>
                <a:latin typeface="微软雅黑" pitchFamily="34" charset="-122"/>
                <a:ea typeface="微软雅黑" pitchFamily="34" charset="-122"/>
              </a:rPr>
              <a:t>的</a:t>
            </a:r>
            <a:r>
              <a:rPr lang="zh-CN" altLang="en-US" sz="2400" b="1" dirty="0" smtClean="0">
                <a:solidFill>
                  <a:srgbClr val="FFFF00"/>
                </a:solidFill>
                <a:latin typeface="微软雅黑" pitchFamily="34" charset="-122"/>
                <a:ea typeface="微软雅黑" pitchFamily="34" charset="-122"/>
              </a:rPr>
              <a:t>词性</a:t>
            </a:r>
            <a:r>
              <a:rPr lang="zh-CN" altLang="en-US" sz="2400" dirty="0" smtClean="0">
                <a:solidFill>
                  <a:srgbClr val="FFFF00"/>
                </a:solidFill>
                <a:latin typeface="微软雅黑" pitchFamily="34" charset="-122"/>
                <a:ea typeface="微软雅黑" pitchFamily="34" charset="-122"/>
              </a:rPr>
              <a:t>分</a:t>
            </a:r>
            <a:r>
              <a:rPr lang="zh-CN" altLang="en-US" sz="2400" dirty="0">
                <a:solidFill>
                  <a:srgbClr val="FFFF00"/>
                </a:solidFill>
                <a:latin typeface="微软雅黑" pitchFamily="34" charset="-122"/>
                <a:ea typeface="微软雅黑" pitchFamily="34" charset="-122"/>
              </a:rPr>
              <a:t>值</a:t>
            </a:r>
            <a:r>
              <a:rPr lang="en-US" altLang="zh-CN" sz="2400" dirty="0">
                <a:solidFill>
                  <a:srgbClr val="FFFF00"/>
                </a:solidFill>
                <a:latin typeface="微软雅黑" pitchFamily="34" charset="-122"/>
                <a:ea typeface="微软雅黑" pitchFamily="34" charset="-122"/>
              </a:rPr>
              <a:t>-</a:t>
            </a:r>
            <a:r>
              <a:rPr lang="zh-CN" altLang="en-US" sz="2400" dirty="0">
                <a:solidFill>
                  <a:srgbClr val="FFFF00"/>
                </a:solidFill>
                <a:latin typeface="微软雅黑" pitchFamily="34" charset="-122"/>
                <a:ea typeface="微软雅黑" pitchFamily="34" charset="-122"/>
              </a:rPr>
              <a:t>返回解</a:t>
            </a:r>
            <a:r>
              <a:rPr lang="zh-CN" altLang="en-US" sz="2400" dirty="0" smtClean="0">
                <a:solidFill>
                  <a:srgbClr val="FFFF00"/>
                </a:solidFill>
                <a:latin typeface="微软雅黑" pitchFamily="34" charset="-122"/>
                <a:ea typeface="微软雅黑" pitchFamily="34" charset="-122"/>
              </a:rPr>
              <a:t>的</a:t>
            </a:r>
            <a:r>
              <a:rPr lang="zh-CN" altLang="en-US" sz="2400" b="1" dirty="0" smtClean="0">
                <a:solidFill>
                  <a:srgbClr val="FFFF00"/>
                </a:solidFill>
                <a:latin typeface="微软雅黑" pitchFamily="34" charset="-122"/>
                <a:ea typeface="微软雅黑" pitchFamily="34" charset="-122"/>
              </a:rPr>
              <a:t>词性</a:t>
            </a:r>
            <a:r>
              <a:rPr lang="zh-CN" altLang="en-US" sz="2400" dirty="0" smtClean="0">
                <a:solidFill>
                  <a:srgbClr val="FFFF00"/>
                </a:solidFill>
                <a:latin typeface="微软雅黑" pitchFamily="34" charset="-122"/>
                <a:ea typeface="微软雅黑" pitchFamily="34" charset="-122"/>
              </a:rPr>
              <a:t>分</a:t>
            </a:r>
            <a:r>
              <a:rPr lang="zh-CN" altLang="en-US" sz="2400" dirty="0">
                <a:solidFill>
                  <a:srgbClr val="FFFF00"/>
                </a:solidFill>
                <a:latin typeface="微软雅黑" pitchFamily="34" charset="-122"/>
                <a:ea typeface="微软雅黑" pitchFamily="34" charset="-122"/>
              </a:rPr>
              <a:t>值</a:t>
            </a:r>
            <a:r>
              <a:rPr lang="en-US" altLang="zh-CN" sz="2400" dirty="0" smtClean="0">
                <a:solidFill>
                  <a:srgbClr val="FFFF00"/>
                </a:solidFill>
                <a:latin typeface="微软雅黑" pitchFamily="34" charset="-122"/>
                <a:ea typeface="微软雅黑" pitchFamily="34" charset="-122"/>
              </a:rPr>
              <a:t>&gt;</a:t>
            </a:r>
            <a:r>
              <a:rPr lang="zh-CN" altLang="en-US" sz="2400" b="1" dirty="0" smtClean="0">
                <a:solidFill>
                  <a:srgbClr val="FFFF00"/>
                </a:solidFill>
                <a:latin typeface="微软雅黑" pitchFamily="34" charset="-122"/>
                <a:ea typeface="微软雅黑" pitchFamily="34" charset="-122"/>
              </a:rPr>
              <a:t>词性</a:t>
            </a:r>
            <a:r>
              <a:rPr lang="zh-CN" altLang="en-US" sz="2400" dirty="0" smtClean="0">
                <a:solidFill>
                  <a:srgbClr val="FFFF00"/>
                </a:solidFill>
                <a:latin typeface="微软雅黑" pitchFamily="34" charset="-122"/>
                <a:ea typeface="微软雅黑" pitchFamily="34" charset="-122"/>
              </a:rPr>
              <a:t>错</a:t>
            </a:r>
            <a:r>
              <a:rPr lang="zh-CN" altLang="en-US" sz="2400" dirty="0">
                <a:solidFill>
                  <a:srgbClr val="FFFF00"/>
                </a:solidFill>
                <a:latin typeface="微软雅黑" pitchFamily="34" charset="-122"/>
                <a:ea typeface="微软雅黑" pitchFamily="34" charset="-122"/>
              </a:rPr>
              <a:t>误数</a:t>
            </a:r>
            <a:endParaRPr lang="en-US" altLang="zh-CN" sz="2400" dirty="0">
              <a:solidFill>
                <a:srgbClr val="FFFF00"/>
              </a:solidFill>
              <a:latin typeface="微软雅黑" pitchFamily="34" charset="-122"/>
              <a:ea typeface="微软雅黑" pitchFamily="34" charset="-122"/>
            </a:endParaRPr>
          </a:p>
          <a:p>
            <a:pPr algn="ctr">
              <a:buClr>
                <a:srgbClr val="000000"/>
              </a:buClr>
              <a:buSzPct val="100000"/>
              <a:defRPr/>
            </a:pPr>
            <a:r>
              <a:rPr lang="zh-CN" altLang="en-US" sz="2400" dirty="0" smtClean="0">
                <a:solidFill>
                  <a:srgbClr val="FFFF00"/>
                </a:solidFill>
                <a:latin typeface="微软雅黑" pitchFamily="34" charset="-122"/>
                <a:ea typeface="微软雅黑" pitchFamily="34" charset="-122"/>
              </a:rPr>
              <a:t>的</a:t>
            </a:r>
            <a:r>
              <a:rPr lang="zh-CN" altLang="en-US" sz="2400" b="1" dirty="0" smtClean="0">
                <a:solidFill>
                  <a:srgbClr val="FFFF00"/>
                </a:solidFill>
                <a:latin typeface="微软雅黑" pitchFamily="34" charset="-122"/>
                <a:ea typeface="微软雅黑" pitchFamily="34" charset="-122"/>
              </a:rPr>
              <a:t>最</a:t>
            </a:r>
            <a:r>
              <a:rPr lang="zh-CN" altLang="en-US" sz="2400" b="1" dirty="0">
                <a:solidFill>
                  <a:srgbClr val="FFFF00"/>
                </a:solidFill>
                <a:latin typeface="微软雅黑" pitchFamily="34" charset="-122"/>
                <a:ea typeface="微软雅黑" pitchFamily="34" charset="-122"/>
              </a:rPr>
              <a:t>小步长</a:t>
            </a:r>
            <a:endParaRPr lang="en-US" altLang="zh-CN" sz="2400" b="1" dirty="0">
              <a:solidFill>
                <a:srgbClr val="FFFF00"/>
              </a:solidFill>
              <a:latin typeface="微软雅黑" pitchFamily="34" charset="-122"/>
              <a:ea typeface="微软雅黑" pitchFamily="34" charset="-122"/>
            </a:endParaRPr>
          </a:p>
        </p:txBody>
      </p:sp>
      <p:sp>
        <p:nvSpPr>
          <p:cNvPr id="13" name="圆角矩形标注 12"/>
          <p:cNvSpPr/>
          <p:nvPr/>
        </p:nvSpPr>
        <p:spPr bwMode="auto">
          <a:xfrm>
            <a:off x="611560" y="5115242"/>
            <a:ext cx="8153400" cy="1266086"/>
          </a:xfrm>
          <a:prstGeom prst="wedgeRoundRectCallout">
            <a:avLst>
              <a:gd name="adj1" fmla="val -44053"/>
              <a:gd name="adj2" fmla="val -69746"/>
              <a:gd name="adj3" fmla="val 16667"/>
            </a:avLst>
          </a:prstGeom>
          <a:solidFill>
            <a:schemeClr val="accent6">
              <a:lumMod val="75000"/>
              <a:alpha val="80000"/>
            </a:schemeClr>
          </a:solidFill>
        </p:spPr>
        <p:txBody>
          <a:bodyPr wrap="square" lIns="18000" tIns="18000" rIns="18000" bIns="18000">
            <a:spAutoFit/>
          </a:bodyPr>
          <a:lstStyle/>
          <a:p>
            <a:pPr algn="ctr">
              <a:buClr>
                <a:srgbClr val="000000"/>
              </a:buClr>
              <a:buSzPct val="100000"/>
              <a:defRPr/>
            </a:pPr>
            <a:r>
              <a:rPr lang="zh-CN" altLang="en-US" sz="2400" dirty="0">
                <a:solidFill>
                  <a:srgbClr val="FFFF00"/>
                </a:solidFill>
                <a:latin typeface="微软雅黑" pitchFamily="34" charset="-122"/>
                <a:ea typeface="微软雅黑" pitchFamily="34" charset="-122"/>
              </a:rPr>
              <a:t>使得</a:t>
            </a:r>
            <a:endParaRPr lang="en-US" altLang="zh-CN" sz="2400" dirty="0">
              <a:solidFill>
                <a:srgbClr val="FFFF00"/>
              </a:solidFill>
              <a:latin typeface="微软雅黑" pitchFamily="34" charset="-122"/>
              <a:ea typeface="微软雅黑" pitchFamily="34" charset="-122"/>
            </a:endParaRPr>
          </a:p>
          <a:p>
            <a:pPr algn="ctr">
              <a:buClr>
                <a:srgbClr val="000000"/>
              </a:buClr>
              <a:buSzPct val="100000"/>
              <a:defRPr/>
            </a:pPr>
            <a:r>
              <a:rPr lang="zh-CN" altLang="en-US" sz="2400" dirty="0">
                <a:solidFill>
                  <a:srgbClr val="FFFF00"/>
                </a:solidFill>
                <a:latin typeface="微软雅黑" pitchFamily="34" charset="-122"/>
                <a:ea typeface="微软雅黑" pitchFamily="34" charset="-122"/>
              </a:rPr>
              <a:t>正确解</a:t>
            </a:r>
            <a:r>
              <a:rPr lang="zh-CN" altLang="en-US" sz="2400" dirty="0" smtClean="0">
                <a:solidFill>
                  <a:srgbClr val="FFFF00"/>
                </a:solidFill>
                <a:latin typeface="微软雅黑" pitchFamily="34" charset="-122"/>
                <a:ea typeface="微软雅黑" pitchFamily="34" charset="-122"/>
              </a:rPr>
              <a:t>的</a:t>
            </a:r>
            <a:r>
              <a:rPr lang="zh-CN" altLang="en-US" sz="2400" b="1" dirty="0">
                <a:solidFill>
                  <a:srgbClr val="FFFF00"/>
                </a:solidFill>
                <a:latin typeface="微软雅黑" pitchFamily="34" charset="-122"/>
                <a:ea typeface="微软雅黑" pitchFamily="34" charset="-122"/>
              </a:rPr>
              <a:t>句法</a:t>
            </a:r>
            <a:r>
              <a:rPr lang="zh-CN" altLang="en-US" sz="2400" dirty="0" smtClean="0">
                <a:solidFill>
                  <a:srgbClr val="FFFF00"/>
                </a:solidFill>
                <a:latin typeface="微软雅黑" pitchFamily="34" charset="-122"/>
                <a:ea typeface="微软雅黑" pitchFamily="34" charset="-122"/>
              </a:rPr>
              <a:t>分</a:t>
            </a:r>
            <a:r>
              <a:rPr lang="zh-CN" altLang="en-US" sz="2400" dirty="0">
                <a:solidFill>
                  <a:srgbClr val="FFFF00"/>
                </a:solidFill>
                <a:latin typeface="微软雅黑" pitchFamily="34" charset="-122"/>
                <a:ea typeface="微软雅黑" pitchFamily="34" charset="-122"/>
              </a:rPr>
              <a:t>值</a:t>
            </a:r>
            <a:r>
              <a:rPr lang="en-US" altLang="zh-CN" sz="2400" dirty="0">
                <a:solidFill>
                  <a:srgbClr val="FFFF00"/>
                </a:solidFill>
                <a:latin typeface="微软雅黑" pitchFamily="34" charset="-122"/>
                <a:ea typeface="微软雅黑" pitchFamily="34" charset="-122"/>
              </a:rPr>
              <a:t>-</a:t>
            </a:r>
            <a:r>
              <a:rPr lang="zh-CN" altLang="en-US" sz="2400" dirty="0">
                <a:solidFill>
                  <a:srgbClr val="FFFF00"/>
                </a:solidFill>
                <a:latin typeface="微软雅黑" pitchFamily="34" charset="-122"/>
                <a:ea typeface="微软雅黑" pitchFamily="34" charset="-122"/>
              </a:rPr>
              <a:t>返回解</a:t>
            </a:r>
            <a:r>
              <a:rPr lang="zh-CN" altLang="en-US" sz="2400" dirty="0" smtClean="0">
                <a:solidFill>
                  <a:srgbClr val="FFFF00"/>
                </a:solidFill>
                <a:latin typeface="微软雅黑" pitchFamily="34" charset="-122"/>
                <a:ea typeface="微软雅黑" pitchFamily="34" charset="-122"/>
              </a:rPr>
              <a:t>的</a:t>
            </a:r>
            <a:r>
              <a:rPr lang="zh-CN" altLang="en-US" sz="2400" b="1" dirty="0">
                <a:solidFill>
                  <a:srgbClr val="FFFF00"/>
                </a:solidFill>
                <a:latin typeface="微软雅黑" pitchFamily="34" charset="-122"/>
                <a:ea typeface="微软雅黑" pitchFamily="34" charset="-122"/>
              </a:rPr>
              <a:t>句法</a:t>
            </a:r>
            <a:r>
              <a:rPr lang="zh-CN" altLang="en-US" sz="2400" dirty="0" smtClean="0">
                <a:solidFill>
                  <a:srgbClr val="FFFF00"/>
                </a:solidFill>
                <a:latin typeface="微软雅黑" pitchFamily="34" charset="-122"/>
                <a:ea typeface="微软雅黑" pitchFamily="34" charset="-122"/>
              </a:rPr>
              <a:t>分</a:t>
            </a:r>
            <a:r>
              <a:rPr lang="zh-CN" altLang="en-US" sz="2400" dirty="0">
                <a:solidFill>
                  <a:srgbClr val="FFFF00"/>
                </a:solidFill>
                <a:latin typeface="微软雅黑" pitchFamily="34" charset="-122"/>
                <a:ea typeface="微软雅黑" pitchFamily="34" charset="-122"/>
              </a:rPr>
              <a:t>值</a:t>
            </a:r>
            <a:r>
              <a:rPr lang="en-US" altLang="zh-CN" sz="2400" dirty="0" smtClean="0">
                <a:solidFill>
                  <a:srgbClr val="FFFF00"/>
                </a:solidFill>
                <a:latin typeface="微软雅黑" pitchFamily="34" charset="-122"/>
                <a:ea typeface="微软雅黑" pitchFamily="34" charset="-122"/>
              </a:rPr>
              <a:t>&gt;</a:t>
            </a:r>
            <a:r>
              <a:rPr lang="zh-CN" altLang="en-US" sz="2400" b="1" dirty="0">
                <a:solidFill>
                  <a:srgbClr val="FFFF00"/>
                </a:solidFill>
                <a:latin typeface="微软雅黑" pitchFamily="34" charset="-122"/>
                <a:ea typeface="微软雅黑" pitchFamily="34" charset="-122"/>
              </a:rPr>
              <a:t>句法</a:t>
            </a:r>
            <a:r>
              <a:rPr lang="zh-CN" altLang="en-US" sz="2400" dirty="0" smtClean="0">
                <a:solidFill>
                  <a:srgbClr val="FFFF00"/>
                </a:solidFill>
                <a:latin typeface="微软雅黑" pitchFamily="34" charset="-122"/>
                <a:ea typeface="微软雅黑" pitchFamily="34" charset="-122"/>
              </a:rPr>
              <a:t>错</a:t>
            </a:r>
            <a:r>
              <a:rPr lang="zh-CN" altLang="en-US" sz="2400" dirty="0">
                <a:solidFill>
                  <a:srgbClr val="FFFF00"/>
                </a:solidFill>
                <a:latin typeface="微软雅黑" pitchFamily="34" charset="-122"/>
                <a:ea typeface="微软雅黑" pitchFamily="34" charset="-122"/>
              </a:rPr>
              <a:t>误数</a:t>
            </a:r>
            <a:endParaRPr lang="en-US" altLang="zh-CN" sz="2400" dirty="0">
              <a:solidFill>
                <a:srgbClr val="FFFF00"/>
              </a:solidFill>
              <a:latin typeface="微软雅黑" pitchFamily="34" charset="-122"/>
              <a:ea typeface="微软雅黑" pitchFamily="34" charset="-122"/>
            </a:endParaRPr>
          </a:p>
          <a:p>
            <a:pPr algn="ctr">
              <a:buClr>
                <a:srgbClr val="000000"/>
              </a:buClr>
              <a:buSzPct val="100000"/>
              <a:defRPr/>
            </a:pPr>
            <a:r>
              <a:rPr lang="zh-CN" altLang="en-US" sz="2400" dirty="0">
                <a:solidFill>
                  <a:srgbClr val="FFFF00"/>
                </a:solidFill>
                <a:latin typeface="微软雅黑" pitchFamily="34" charset="-122"/>
                <a:ea typeface="微软雅黑" pitchFamily="34" charset="-122"/>
              </a:rPr>
              <a:t>的</a:t>
            </a:r>
            <a:r>
              <a:rPr lang="zh-CN" altLang="en-US" sz="2400" b="1" dirty="0">
                <a:solidFill>
                  <a:srgbClr val="FFFF00"/>
                </a:solidFill>
                <a:latin typeface="微软雅黑" pitchFamily="34" charset="-122"/>
                <a:ea typeface="微软雅黑" pitchFamily="34" charset="-122"/>
              </a:rPr>
              <a:t>最小步长</a:t>
            </a:r>
            <a:endParaRPr lang="en-US" altLang="zh-CN" sz="2400" b="1" dirty="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198920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3"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p>
        </p:txBody>
      </p:sp>
      <p:sp>
        <p:nvSpPr>
          <p:cNvPr id="39939" name="Rectangle 3"/>
          <p:cNvSpPr>
            <a:spLocks noGrp="1" noChangeArrowheads="1"/>
          </p:cNvSpPr>
          <p:nvPr>
            <p:ph type="body" idx="1"/>
          </p:nvPr>
        </p:nvSpPr>
        <p:spPr>
          <a:xfrm>
            <a:off x="468313" y="1844675"/>
            <a:ext cx="7920111" cy="1296293"/>
          </a:xfrm>
        </p:spPr>
        <p:txBody>
          <a:bodyPr/>
          <a:lstStyle/>
          <a:p>
            <a:r>
              <a:rPr lang="zh-CN" altLang="en-US" sz="2400" dirty="0" smtClean="0">
                <a:latin typeface="微软雅黑" pitchFamily="34" charset="-122"/>
                <a:ea typeface="微软雅黑" pitchFamily="34" charset="-122"/>
              </a:rPr>
              <a:t>实验数据</a:t>
            </a:r>
            <a:endParaRPr lang="en-US" altLang="zh-CN" sz="24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汉</a:t>
            </a:r>
            <a:r>
              <a:rPr lang="zh-CN" altLang="en-US" sz="2000" dirty="0" smtClean="0">
                <a:latin typeface="微软雅黑" pitchFamily="34" charset="-122"/>
                <a:ea typeface="微软雅黑" pitchFamily="34" charset="-122"/>
              </a:rPr>
              <a:t>语：</a:t>
            </a:r>
            <a:r>
              <a:rPr lang="en-US" altLang="zh-CN" sz="2000" dirty="0" smtClean="0">
                <a:latin typeface="微软雅黑" pitchFamily="34" charset="-122"/>
                <a:ea typeface="微软雅黑" pitchFamily="34" charset="-122"/>
              </a:rPr>
              <a:t>Penn Chinese Treebank 5.1 (CTB5)</a:t>
            </a:r>
          </a:p>
          <a:p>
            <a:pPr lvl="1"/>
            <a:r>
              <a:rPr lang="zh-CN" altLang="en-US" sz="2000" dirty="0">
                <a:latin typeface="微软雅黑" pitchFamily="34" charset="-122"/>
                <a:ea typeface="微软雅黑" pitchFamily="34" charset="-122"/>
              </a:rPr>
              <a:t>英</a:t>
            </a:r>
            <a:r>
              <a:rPr lang="zh-CN" altLang="en-US" sz="2000" dirty="0" smtClean="0">
                <a:latin typeface="微软雅黑" pitchFamily="34" charset="-122"/>
                <a:ea typeface="微软雅黑" pitchFamily="34" charset="-122"/>
              </a:rPr>
              <a:t>语：</a:t>
            </a:r>
            <a:r>
              <a:rPr lang="en-US" altLang="zh-CN" sz="2000" dirty="0" smtClean="0">
                <a:latin typeface="微软雅黑" pitchFamily="34" charset="-122"/>
                <a:ea typeface="微软雅黑" pitchFamily="34" charset="-122"/>
              </a:rPr>
              <a:t>Penn Treebank (PTB)</a:t>
            </a:r>
            <a:endParaRPr lang="en-US" altLang="zh-CN" sz="2000" dirty="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评价指标</a:t>
            </a:r>
            <a:endParaRPr lang="en-US" altLang="zh-CN" sz="24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句</a:t>
            </a:r>
            <a:r>
              <a:rPr lang="zh-CN" altLang="en-US" sz="2000" dirty="0" smtClean="0">
                <a:latin typeface="微软雅黑" pitchFamily="34" charset="-122"/>
                <a:ea typeface="微软雅黑" pitchFamily="34" charset="-122"/>
              </a:rPr>
              <a:t>法：</a:t>
            </a:r>
            <a:r>
              <a:rPr lang="en-US" altLang="zh-CN" sz="2000" dirty="0" smtClean="0">
                <a:latin typeface="微软雅黑" pitchFamily="34" charset="-122"/>
                <a:ea typeface="微软雅黑" pitchFamily="34" charset="-122"/>
              </a:rPr>
              <a:t>LAS</a:t>
            </a:r>
            <a:r>
              <a:rPr lang="zh-CN" altLang="en-US" sz="2000" dirty="0" smtClean="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 UAS</a:t>
            </a:r>
          </a:p>
          <a:p>
            <a:pPr lvl="1"/>
            <a:r>
              <a:rPr lang="zh-CN" altLang="en-US" sz="2000" dirty="0">
                <a:latin typeface="微软雅黑" pitchFamily="34" charset="-122"/>
                <a:ea typeface="微软雅黑" pitchFamily="34" charset="-122"/>
              </a:rPr>
              <a:t>词</a:t>
            </a:r>
            <a:r>
              <a:rPr lang="zh-CN" altLang="en-US" sz="2000" dirty="0" smtClean="0">
                <a:latin typeface="微软雅黑" pitchFamily="34" charset="-122"/>
                <a:ea typeface="微软雅黑" pitchFamily="34" charset="-122"/>
              </a:rPr>
              <a:t>性：</a:t>
            </a:r>
            <a:r>
              <a:rPr lang="en-US" altLang="zh-CN" sz="2000" dirty="0" smtClean="0">
                <a:latin typeface="微软雅黑" pitchFamily="34" charset="-122"/>
                <a:ea typeface="微软雅黑" pitchFamily="34" charset="-122"/>
              </a:rPr>
              <a:t>Tagging Accuracy (TA)</a:t>
            </a:r>
          </a:p>
          <a:p>
            <a:endParaRPr lang="en-US" altLang="zh-CN" sz="2400" dirty="0" smtClean="0">
              <a:latin typeface="微软雅黑" pitchFamily="34" charset="-122"/>
              <a:ea typeface="微软雅黑" pitchFamily="34" charset="-122"/>
            </a:endParaRPr>
          </a:p>
        </p:txBody>
      </p:sp>
    </p:spTree>
    <p:extLst>
      <p:ext uri="{BB962C8B-B14F-4D97-AF65-F5344CB8AC3E}">
        <p14:creationId xmlns:p14="http://schemas.microsoft.com/office/powerpoint/2010/main" xmlns="" val="18698540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比较</a:t>
            </a:r>
            <a:r>
              <a:rPr lang="en-US" altLang="zh-CN" sz="3600" b="1" dirty="0" smtClean="0">
                <a:latin typeface="微软雅黑" pitchFamily="34" charset="-122"/>
                <a:ea typeface="微软雅黑" pitchFamily="34" charset="-122"/>
              </a:rPr>
              <a:t>SPA/PA/AP</a:t>
            </a:r>
            <a:r>
              <a:rPr lang="zh-CN" altLang="en-US" sz="3600" b="1" dirty="0" smtClean="0">
                <a:latin typeface="微软雅黑" pitchFamily="34" charset="-122"/>
                <a:ea typeface="微软雅黑" pitchFamily="34" charset="-122"/>
              </a:rPr>
              <a:t>算法</a:t>
            </a:r>
          </a:p>
        </p:txBody>
      </p:sp>
      <p:sp>
        <p:nvSpPr>
          <p:cNvPr id="39939" name="Rectangle 3"/>
          <p:cNvSpPr>
            <a:spLocks noGrp="1" noChangeArrowheads="1"/>
          </p:cNvSpPr>
          <p:nvPr>
            <p:ph type="body" idx="1"/>
          </p:nvPr>
        </p:nvSpPr>
        <p:spPr>
          <a:xfrm>
            <a:off x="468313" y="1844675"/>
            <a:ext cx="7920111" cy="2592437"/>
          </a:xfrm>
        </p:spPr>
        <p:txBody>
          <a:bodyPr/>
          <a:lstStyle/>
          <a:p>
            <a:r>
              <a:rPr lang="zh-CN" altLang="en-US" sz="2400" dirty="0" smtClean="0">
                <a:latin typeface="微软雅黑" pitchFamily="34" charset="-122"/>
                <a:ea typeface="微软雅黑" pitchFamily="34" charset="-122"/>
              </a:rPr>
              <a:t>在</a:t>
            </a:r>
            <a:r>
              <a:rPr lang="en-US" altLang="zh-CN" sz="2400" dirty="0" smtClean="0">
                <a:latin typeface="微软雅黑" pitchFamily="34" charset="-122"/>
                <a:ea typeface="微软雅黑" pitchFamily="34" charset="-122"/>
              </a:rPr>
              <a:t>CTB5</a:t>
            </a:r>
            <a:r>
              <a:rPr lang="zh-CN" altLang="en-US" sz="2400" dirty="0" smtClean="0">
                <a:latin typeface="微软雅黑" pitchFamily="34" charset="-122"/>
                <a:ea typeface="微软雅黑" pitchFamily="34" charset="-122"/>
              </a:rPr>
              <a:t>测试集上的性能比较</a:t>
            </a:r>
            <a:endParaRPr lang="en-US" altLang="zh-CN" sz="2400" dirty="0" smtClean="0">
              <a:latin typeface="微软雅黑" pitchFamily="34" charset="-122"/>
              <a:ea typeface="微软雅黑" pitchFamily="34" charset="-122"/>
            </a:endParaRPr>
          </a:p>
        </p:txBody>
      </p:sp>
      <p:pic>
        <p:nvPicPr>
          <p:cNvPr id="1741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27783" y="2348880"/>
            <a:ext cx="3096345" cy="25785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内容占位符 1"/>
          <p:cNvSpPr txBox="1">
            <a:spLocks/>
          </p:cNvSpPr>
          <p:nvPr/>
        </p:nvSpPr>
        <p:spPr bwMode="auto">
          <a:xfrm>
            <a:off x="539552" y="5157192"/>
            <a:ext cx="8229600" cy="1008112"/>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en-US" altLang="zh-CN" sz="2400" dirty="0" smtClean="0">
                <a:solidFill>
                  <a:srgbClr val="FFFF00"/>
                </a:solidFill>
                <a:latin typeface="微软雅黑" pitchFamily="34" charset="-122"/>
                <a:ea typeface="微软雅黑" pitchFamily="34" charset="-122"/>
              </a:rPr>
              <a:t>SPA</a:t>
            </a:r>
            <a:r>
              <a:rPr lang="zh-CN" altLang="en-US" sz="2400" dirty="0">
                <a:solidFill>
                  <a:srgbClr val="FFFF00"/>
                </a:solidFill>
                <a:latin typeface="微软雅黑" pitchFamily="34" charset="-122"/>
                <a:ea typeface="微软雅黑" pitchFamily="34" charset="-122"/>
              </a:rPr>
              <a:t>可</a:t>
            </a:r>
            <a:r>
              <a:rPr lang="zh-CN" altLang="en-US" sz="2400" dirty="0" smtClean="0">
                <a:solidFill>
                  <a:srgbClr val="FFFF00"/>
                </a:solidFill>
                <a:latin typeface="微软雅黑" pitchFamily="34" charset="-122"/>
                <a:ea typeface="微软雅黑" pitchFamily="34" charset="-122"/>
              </a:rPr>
              <a:t>以提高联合模型的词性 </a:t>
            </a:r>
            <a:r>
              <a:rPr lang="en-US" altLang="zh-CN" sz="2400" dirty="0" smtClean="0">
                <a:solidFill>
                  <a:srgbClr val="FFFF00"/>
                </a:solidFill>
                <a:latin typeface="微软雅黑" pitchFamily="34" charset="-122"/>
                <a:ea typeface="微软雅黑" pitchFamily="34" charset="-122"/>
              </a:rPr>
              <a:t>(+0.3) </a:t>
            </a:r>
            <a:r>
              <a:rPr lang="zh-CN" altLang="en-US" sz="2400" dirty="0" smtClean="0">
                <a:solidFill>
                  <a:srgbClr val="FFFF00"/>
                </a:solidFill>
                <a:latin typeface="微软雅黑" pitchFamily="34" charset="-122"/>
                <a:ea typeface="微软雅黑" pitchFamily="34" charset="-122"/>
              </a:rPr>
              <a:t>和</a:t>
            </a:r>
            <a:r>
              <a:rPr lang="zh-CN" altLang="en-US" sz="2400" dirty="0">
                <a:solidFill>
                  <a:srgbClr val="FFFF00"/>
                </a:solidFill>
                <a:latin typeface="微软雅黑" pitchFamily="34" charset="-122"/>
                <a:ea typeface="微软雅黑" pitchFamily="34" charset="-122"/>
              </a:rPr>
              <a:t>句法 </a:t>
            </a:r>
            <a:r>
              <a:rPr lang="en-US" altLang="zh-CN" sz="2400" dirty="0">
                <a:solidFill>
                  <a:srgbClr val="FFFF00"/>
                </a:solidFill>
                <a:latin typeface="微软雅黑" pitchFamily="34" charset="-122"/>
                <a:ea typeface="微软雅黑" pitchFamily="34" charset="-122"/>
              </a:rPr>
              <a:t>(UAS +0.2)</a:t>
            </a:r>
            <a:r>
              <a:rPr lang="zh-CN" altLang="en-US" sz="2400" dirty="0" smtClean="0">
                <a:solidFill>
                  <a:srgbClr val="FFFF00"/>
                </a:solidFill>
                <a:latin typeface="微软雅黑" pitchFamily="34" charset="-122"/>
                <a:ea typeface="微软雅黑" pitchFamily="34" charset="-122"/>
              </a:rPr>
              <a:t>准确率。</a:t>
            </a:r>
            <a:endParaRPr lang="en-US" altLang="zh-CN" sz="2400" dirty="0" smtClean="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56661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比较</a:t>
            </a:r>
            <a:r>
              <a:rPr lang="en-US" altLang="zh-CN" sz="3600" b="1" dirty="0" smtClean="0">
                <a:latin typeface="微软雅黑" pitchFamily="34" charset="-122"/>
                <a:ea typeface="微软雅黑" pitchFamily="34" charset="-122"/>
              </a:rPr>
              <a:t>SPA/PA/AP</a:t>
            </a:r>
            <a:r>
              <a:rPr lang="zh-CN" altLang="en-US" sz="3600" b="1" dirty="0" smtClean="0">
                <a:latin typeface="微软雅黑" pitchFamily="34" charset="-122"/>
                <a:ea typeface="微软雅黑" pitchFamily="34" charset="-122"/>
              </a:rPr>
              <a:t>算法</a:t>
            </a:r>
          </a:p>
        </p:txBody>
      </p:sp>
      <p:sp>
        <p:nvSpPr>
          <p:cNvPr id="39939" name="Rectangle 3"/>
          <p:cNvSpPr>
            <a:spLocks noGrp="1" noChangeArrowheads="1"/>
          </p:cNvSpPr>
          <p:nvPr>
            <p:ph type="body" idx="1"/>
          </p:nvPr>
        </p:nvSpPr>
        <p:spPr>
          <a:xfrm>
            <a:off x="468313" y="1844675"/>
            <a:ext cx="7920111" cy="2592437"/>
          </a:xfrm>
        </p:spPr>
        <p:txBody>
          <a:bodyPr/>
          <a:lstStyle/>
          <a:p>
            <a:r>
              <a:rPr lang="zh-CN" altLang="en-US" sz="2400" dirty="0">
                <a:latin typeface="微软雅黑" pitchFamily="34" charset="-122"/>
                <a:ea typeface="微软雅黑" pitchFamily="34" charset="-122"/>
              </a:rPr>
              <a:t>联</a:t>
            </a:r>
            <a:r>
              <a:rPr lang="zh-CN" altLang="en-US" sz="2400" dirty="0" smtClean="0">
                <a:latin typeface="微软雅黑" pitchFamily="34" charset="-122"/>
                <a:ea typeface="微软雅黑" pitchFamily="34" charset="-122"/>
              </a:rPr>
              <a:t>合解的分值组成</a:t>
            </a:r>
            <a:endParaRPr lang="en-US" altLang="zh-CN" sz="2400" dirty="0" smtClean="0">
              <a:latin typeface="微软雅黑" pitchFamily="34" charset="-122"/>
              <a:ea typeface="微软雅黑" pitchFamily="34" charset="-122"/>
            </a:endParaRPr>
          </a:p>
        </p:txBody>
      </p:sp>
      <p:pic>
        <p:nvPicPr>
          <p:cNvPr id="7" name="Picture 2"/>
          <p:cNvPicPr>
            <a:picLocks noChangeAspect="1" noChangeArrowheads="1"/>
          </p:cNvPicPr>
          <p:nvPr/>
        </p:nvPicPr>
        <p:blipFill>
          <a:blip r:embed="rId2" cstate="print"/>
          <a:srcRect/>
          <a:stretch>
            <a:fillRect/>
          </a:stretch>
        </p:blipFill>
        <p:spPr bwMode="auto">
          <a:xfrm>
            <a:off x="881393" y="2472424"/>
            <a:ext cx="7957807" cy="3692880"/>
          </a:xfrm>
          <a:prstGeom prst="rect">
            <a:avLst/>
          </a:prstGeom>
          <a:noFill/>
          <a:ln w="9525">
            <a:noFill/>
            <a:miter lim="800000"/>
            <a:headEnd/>
            <a:tailEnd/>
          </a:ln>
        </p:spPr>
      </p:pic>
      <p:sp>
        <p:nvSpPr>
          <p:cNvPr id="6" name="内容占位符 1"/>
          <p:cNvSpPr txBox="1">
            <a:spLocks/>
          </p:cNvSpPr>
          <p:nvPr/>
        </p:nvSpPr>
        <p:spPr bwMode="auto">
          <a:xfrm>
            <a:off x="590872" y="5445224"/>
            <a:ext cx="8229600" cy="1008112"/>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r>
              <a:rPr lang="en-US" altLang="zh-CN" sz="2400" dirty="0" smtClean="0">
                <a:solidFill>
                  <a:srgbClr val="FFFF00"/>
                </a:solidFill>
                <a:latin typeface="微软雅黑" pitchFamily="34" charset="-122"/>
                <a:ea typeface="微软雅黑" pitchFamily="34" charset="-122"/>
              </a:rPr>
              <a:t>SPA</a:t>
            </a:r>
            <a:r>
              <a:rPr lang="zh-CN" altLang="en-US" sz="2400" dirty="0">
                <a:solidFill>
                  <a:srgbClr val="FFFF00"/>
                </a:solidFill>
                <a:latin typeface="微软雅黑" pitchFamily="34" charset="-122"/>
                <a:ea typeface="微软雅黑" pitchFamily="34" charset="-122"/>
              </a:rPr>
              <a:t>可</a:t>
            </a:r>
            <a:r>
              <a:rPr lang="zh-CN" altLang="en-US" sz="2400" dirty="0" smtClean="0">
                <a:solidFill>
                  <a:srgbClr val="FFFF00"/>
                </a:solidFill>
                <a:latin typeface="微软雅黑" pitchFamily="34" charset="-122"/>
                <a:ea typeface="微软雅黑" pitchFamily="34" charset="-122"/>
              </a:rPr>
              <a:t>以提高联合模型中词性分值的比重，词性特征可以更好的贡献其消歧作用。</a:t>
            </a:r>
            <a:endParaRPr lang="en-US" altLang="zh-CN" sz="2400" dirty="0" smtClean="0">
              <a:solidFill>
                <a:srgbClr val="FFFF00"/>
              </a:solidFill>
              <a:latin typeface="微软雅黑" pitchFamily="34" charset="-122"/>
              <a:ea typeface="微软雅黑" pitchFamily="34" charset="-122"/>
            </a:endParaRPr>
          </a:p>
        </p:txBody>
      </p:sp>
      <mc:AlternateContent xmlns:mc="http://schemas.openxmlformats.org/markup-compatibility/2006">
        <mc:Choice xmlns:a14="http://schemas.microsoft.com/office/drawing/2010/main" xmlns="" Requires="a14">
          <p:sp>
            <p:nvSpPr>
              <p:cNvPr id="10" name="圆角矩形标注 9"/>
              <p:cNvSpPr/>
              <p:nvPr/>
            </p:nvSpPr>
            <p:spPr bwMode="auto">
              <a:xfrm>
                <a:off x="4722068" y="1484784"/>
                <a:ext cx="3886200" cy="798228"/>
              </a:xfrm>
              <a:prstGeom prst="wedgeRoundRectCallout">
                <a:avLst>
                  <a:gd name="adj1" fmla="val -15356"/>
                  <a:gd name="adj2" fmla="val 76531"/>
                  <a:gd name="adj3" fmla="val 16667"/>
                </a:avLst>
              </a:prstGeom>
              <a:solidFill>
                <a:schemeClr val="accent6">
                  <a:lumMod val="75000"/>
                  <a:alpha val="80000"/>
                </a:schemeClr>
              </a:solidFill>
            </p:spPr>
            <p:txBody>
              <a:bodyPr wrap="square" lIns="18000" tIns="18000" rIns="18000" bIns="18000">
                <a:spAutoFit/>
              </a:bodyPr>
              <a:lstStyle/>
              <a:p>
                <a:pPr algn="ctr">
                  <a:buClr>
                    <a:srgbClr val="000000"/>
                  </a:buClr>
                  <a:buSzPct val="100000"/>
                  <a:defRPr/>
                </a:pPr>
                <a14:m>
                  <m:oMath xmlns:m="http://schemas.openxmlformats.org/officeDocument/2006/math">
                    <m:f>
                      <m:fPr>
                        <m:ctrlPr>
                          <a:rPr lang="en-US" altLang="zh-CN" sz="2400" i="1" smtClean="0">
                            <a:solidFill>
                              <a:srgbClr val="FFFF00"/>
                            </a:solidFill>
                            <a:latin typeface="Cambria Math"/>
                            <a:ea typeface="Cambria Math" pitchFamily="18" charset="0"/>
                          </a:rPr>
                        </m:ctrlPr>
                      </m:fPr>
                      <m:num>
                        <m:sSub>
                          <m:sSubPr>
                            <m:ctrlPr>
                              <a:rPr lang="en-US" altLang="zh-CN" sz="2400" i="1">
                                <a:solidFill>
                                  <a:srgbClr val="FFFF00"/>
                                </a:solidFill>
                                <a:latin typeface="Cambria Math"/>
                                <a:ea typeface="Cambria Math" pitchFamily="18" charset="0"/>
                              </a:rPr>
                            </m:ctrlPr>
                          </m:sSubPr>
                          <m:e>
                            <m:r>
                              <m:rPr>
                                <m:nor/>
                              </m:rPr>
                              <a:rPr lang="en-US" altLang="zh-CN" sz="2400">
                                <a:solidFill>
                                  <a:srgbClr val="FFFF00"/>
                                </a:solidFill>
                                <a:latin typeface="Candara" pitchFamily="34" charset="0"/>
                                <a:ea typeface="Cambria Math" pitchFamily="18" charset="0"/>
                              </a:rPr>
                              <m:t>Score</m:t>
                            </m:r>
                          </m:e>
                          <m:sub>
                            <m:r>
                              <a:rPr lang="en-US" altLang="zh-CN" sz="2400" i="1">
                                <a:solidFill>
                                  <a:srgbClr val="FFFF00"/>
                                </a:solidFill>
                                <a:latin typeface="Cambria Math"/>
                                <a:ea typeface="Cambria Math" pitchFamily="18" charset="0"/>
                              </a:rPr>
                              <m:t>𝑝𝑜𝑠</m:t>
                            </m:r>
                          </m:sub>
                        </m:sSub>
                        <m:d>
                          <m:dPr>
                            <m:ctrlPr>
                              <a:rPr lang="en-US" altLang="zh-CN" sz="2400" i="1">
                                <a:solidFill>
                                  <a:srgbClr val="FFFF00"/>
                                </a:solidFill>
                                <a:latin typeface="Cambria Math"/>
                                <a:ea typeface="Cambria Math" pitchFamily="18" charset="0"/>
                              </a:rPr>
                            </m:ctrlPr>
                          </m:dPr>
                          <m:e>
                            <m:r>
                              <a:rPr lang="en-US" altLang="zh-CN" sz="2400" b="1" i="1">
                                <a:solidFill>
                                  <a:srgbClr val="FFFF00"/>
                                </a:solidFill>
                                <a:latin typeface="Cambria Math"/>
                                <a:ea typeface="微软雅黑" pitchFamily="34" charset="-122"/>
                              </a:rPr>
                              <m:t>𝒙</m:t>
                            </m:r>
                            <m:r>
                              <a:rPr lang="en-US" altLang="zh-CN" sz="2400" i="1">
                                <a:solidFill>
                                  <a:srgbClr val="FFFF00"/>
                                </a:solidFill>
                                <a:latin typeface="Cambria Math"/>
                                <a:ea typeface="微软雅黑" pitchFamily="34" charset="-122"/>
                              </a:rPr>
                              <m:t>,</m:t>
                            </m:r>
                            <m:r>
                              <a:rPr lang="en-US" altLang="zh-CN" sz="2400" b="1" i="1">
                                <a:solidFill>
                                  <a:srgbClr val="FFFF00"/>
                                </a:solidFill>
                                <a:latin typeface="Cambria Math"/>
                                <a:ea typeface="微软雅黑" pitchFamily="34" charset="-122"/>
                              </a:rPr>
                              <m:t>𝒕</m:t>
                            </m:r>
                          </m:e>
                        </m:d>
                      </m:num>
                      <m:den>
                        <m:sSub>
                          <m:sSubPr>
                            <m:ctrlPr>
                              <a:rPr lang="en-US" altLang="zh-CN" sz="2400" i="1">
                                <a:solidFill>
                                  <a:srgbClr val="FFFF00"/>
                                </a:solidFill>
                                <a:latin typeface="Cambria Math"/>
                                <a:ea typeface="Cambria Math" pitchFamily="18" charset="0"/>
                              </a:rPr>
                            </m:ctrlPr>
                          </m:sSubPr>
                          <m:e>
                            <m:r>
                              <m:rPr>
                                <m:nor/>
                              </m:rPr>
                              <a:rPr lang="en-US" altLang="zh-CN" sz="2400">
                                <a:solidFill>
                                  <a:srgbClr val="FFFF00"/>
                                </a:solidFill>
                                <a:latin typeface="Candara" pitchFamily="34" charset="0"/>
                                <a:ea typeface="Cambria Math" pitchFamily="18" charset="0"/>
                              </a:rPr>
                              <m:t>Score</m:t>
                            </m:r>
                          </m:e>
                          <m:sub>
                            <m:r>
                              <a:rPr lang="en-US" altLang="zh-CN" sz="2400" i="1">
                                <a:solidFill>
                                  <a:srgbClr val="FFFF00"/>
                                </a:solidFill>
                                <a:latin typeface="Cambria Math"/>
                                <a:ea typeface="Cambria Math" pitchFamily="18" charset="0"/>
                              </a:rPr>
                              <m:t>𝑠𝑦𝑛</m:t>
                            </m:r>
                          </m:sub>
                        </m:sSub>
                        <m:d>
                          <m:dPr>
                            <m:ctrlPr>
                              <a:rPr lang="en-US" altLang="zh-CN" sz="2400" i="1">
                                <a:solidFill>
                                  <a:srgbClr val="FFFF00"/>
                                </a:solidFill>
                                <a:latin typeface="Cambria Math"/>
                                <a:ea typeface="Cambria Math" pitchFamily="18" charset="0"/>
                              </a:rPr>
                            </m:ctrlPr>
                          </m:dPr>
                          <m:e>
                            <m:r>
                              <a:rPr lang="en-US" altLang="zh-CN" sz="2400" b="1" i="1">
                                <a:solidFill>
                                  <a:srgbClr val="FFFF00"/>
                                </a:solidFill>
                                <a:latin typeface="Cambria Math"/>
                                <a:ea typeface="微软雅黑" pitchFamily="34" charset="-122"/>
                              </a:rPr>
                              <m:t>𝒙</m:t>
                            </m:r>
                            <m:r>
                              <a:rPr lang="en-US" altLang="zh-CN" sz="2400" i="1">
                                <a:solidFill>
                                  <a:srgbClr val="FFFF00"/>
                                </a:solidFill>
                                <a:latin typeface="Cambria Math"/>
                                <a:ea typeface="微软雅黑" pitchFamily="34" charset="-122"/>
                              </a:rPr>
                              <m:t>,</m:t>
                            </m:r>
                            <m:r>
                              <a:rPr lang="en-US" altLang="zh-CN" sz="2400" b="1" i="1">
                                <a:solidFill>
                                  <a:srgbClr val="FFFF00"/>
                                </a:solidFill>
                                <a:latin typeface="Cambria Math"/>
                                <a:ea typeface="微软雅黑" pitchFamily="34" charset="-122"/>
                              </a:rPr>
                              <m:t>𝒕</m:t>
                            </m:r>
                            <m:r>
                              <a:rPr lang="en-US" altLang="zh-CN" sz="2400" b="1" i="1">
                                <a:solidFill>
                                  <a:srgbClr val="FFFF00"/>
                                </a:solidFill>
                                <a:latin typeface="Cambria Math"/>
                                <a:ea typeface="微软雅黑" pitchFamily="34" charset="-122"/>
                              </a:rPr>
                              <m:t>,</m:t>
                            </m:r>
                            <m:r>
                              <a:rPr lang="en-US" altLang="zh-CN" sz="2400" b="1" i="1">
                                <a:solidFill>
                                  <a:srgbClr val="FFFF00"/>
                                </a:solidFill>
                                <a:latin typeface="Cambria Math"/>
                                <a:ea typeface="微软雅黑" pitchFamily="34" charset="-122"/>
                              </a:rPr>
                              <m:t>𝒅</m:t>
                            </m:r>
                          </m:e>
                        </m:d>
                      </m:den>
                    </m:f>
                    <m:r>
                      <a:rPr lang="en-US" altLang="zh-CN" sz="2400" i="1">
                        <a:solidFill>
                          <a:srgbClr val="FFFF00"/>
                        </a:solidFill>
                        <a:latin typeface="Cambria Math"/>
                        <a:ea typeface="Cambria Math"/>
                      </a:rPr>
                      <m:t>≅</m:t>
                    </m:r>
                    <m:f>
                      <m:fPr>
                        <m:ctrlPr>
                          <a:rPr lang="en-US" altLang="zh-CN" sz="2400" i="1">
                            <a:solidFill>
                              <a:srgbClr val="FFFF00"/>
                            </a:solidFill>
                            <a:latin typeface="Cambria Math"/>
                            <a:ea typeface="Cambria Math"/>
                          </a:rPr>
                        </m:ctrlPr>
                      </m:fPr>
                      <m:num>
                        <m:r>
                          <a:rPr lang="en-US" altLang="zh-CN" sz="2400" i="1">
                            <a:solidFill>
                              <a:srgbClr val="FFFF00"/>
                            </a:solidFill>
                            <a:latin typeface="Cambria Math"/>
                            <a:ea typeface="Cambria Math"/>
                          </a:rPr>
                          <m:t>1</m:t>
                        </m:r>
                      </m:num>
                      <m:den>
                        <m:sSup>
                          <m:sSupPr>
                            <m:ctrlPr>
                              <a:rPr lang="en-US" altLang="zh-CN" sz="2400" i="1">
                                <a:solidFill>
                                  <a:srgbClr val="FFFF00"/>
                                </a:solidFill>
                                <a:latin typeface="Cambria Math"/>
                                <a:ea typeface="Cambria Math"/>
                              </a:rPr>
                            </m:ctrlPr>
                          </m:sSupPr>
                          <m:e>
                            <m:r>
                              <a:rPr lang="en-US" altLang="zh-CN" sz="2400" i="1">
                                <a:solidFill>
                                  <a:srgbClr val="FFFF00"/>
                                </a:solidFill>
                                <a:latin typeface="Cambria Math"/>
                                <a:ea typeface="Cambria Math"/>
                              </a:rPr>
                              <m:t>10</m:t>
                            </m:r>
                          </m:e>
                          <m:sup>
                            <m:r>
                              <a:rPr lang="en-US" altLang="zh-CN" sz="2400" b="0" i="1" smtClean="0">
                                <a:solidFill>
                                  <a:srgbClr val="FFFF00"/>
                                </a:solidFill>
                                <a:latin typeface="Cambria Math"/>
                                <a:ea typeface="Cambria Math"/>
                              </a:rPr>
                              <m:t>1.7</m:t>
                            </m:r>
                          </m:sup>
                        </m:sSup>
                      </m:den>
                    </m:f>
                  </m:oMath>
                </a14:m>
                <a:r>
                  <a:rPr lang="en-US" altLang="zh-CN" sz="2400" dirty="0">
                    <a:solidFill>
                      <a:srgbClr val="FFFF00"/>
                    </a:solidFill>
                    <a:ea typeface="Cambria Math"/>
                  </a:rPr>
                  <a:t> </a:t>
                </a:r>
                <a14:m>
                  <m:oMath xmlns:m="http://schemas.openxmlformats.org/officeDocument/2006/math">
                    <m:r>
                      <a:rPr lang="en-US" altLang="zh-CN" sz="2400" i="1">
                        <a:solidFill>
                          <a:srgbClr val="FFFF00"/>
                        </a:solidFill>
                        <a:latin typeface="Cambria Math"/>
                        <a:ea typeface="Cambria Math"/>
                      </a:rPr>
                      <m:t>≅</m:t>
                    </m:r>
                    <m:f>
                      <m:fPr>
                        <m:ctrlPr>
                          <a:rPr lang="en-US" altLang="zh-CN" sz="2400" i="1">
                            <a:solidFill>
                              <a:srgbClr val="FFFF00"/>
                            </a:solidFill>
                            <a:latin typeface="Cambria Math"/>
                            <a:ea typeface="Cambria Math"/>
                          </a:rPr>
                        </m:ctrlPr>
                      </m:fPr>
                      <m:num>
                        <m:r>
                          <a:rPr lang="en-US" altLang="zh-CN" sz="2400" i="1">
                            <a:solidFill>
                              <a:srgbClr val="FFFF00"/>
                            </a:solidFill>
                            <a:latin typeface="Cambria Math"/>
                            <a:ea typeface="Cambria Math"/>
                          </a:rPr>
                          <m:t>1</m:t>
                        </m:r>
                      </m:num>
                      <m:den>
                        <m:r>
                          <a:rPr lang="en-US" altLang="zh-CN" sz="2400" i="1">
                            <a:solidFill>
                              <a:srgbClr val="FFFF00"/>
                            </a:solidFill>
                            <a:latin typeface="Cambria Math"/>
                            <a:ea typeface="Cambria Math"/>
                          </a:rPr>
                          <m:t>50</m:t>
                        </m:r>
                      </m:den>
                    </m:f>
                  </m:oMath>
                </a14:m>
                <a:endParaRPr lang="zh-CN" altLang="en-US" sz="2400" dirty="0">
                  <a:solidFill>
                    <a:srgbClr val="FFFF00"/>
                  </a:solidFill>
                </a:endParaRPr>
              </a:p>
            </p:txBody>
          </p:sp>
        </mc:Choice>
        <mc:Fallback>
          <p:sp>
            <p:nvSpPr>
              <p:cNvPr id="10" name="圆角矩形标注 9"/>
              <p:cNvSpPr>
                <a:spLocks noRot="1" noChangeAspect="1" noMove="1" noResize="1" noEditPoints="1" noAdjustHandles="1" noChangeArrowheads="1" noChangeShapeType="1" noTextEdit="1"/>
              </p:cNvSpPr>
              <p:nvPr/>
            </p:nvSpPr>
            <p:spPr bwMode="auto">
              <a:xfrm>
                <a:off x="4722068" y="1484784"/>
                <a:ext cx="3886200" cy="798228"/>
              </a:xfrm>
              <a:prstGeom prst="wedgeRoundRectCallout">
                <a:avLst>
                  <a:gd name="adj1" fmla="val -15356"/>
                  <a:gd name="adj2" fmla="val 76531"/>
                  <a:gd name="adj3" fmla="val 16667"/>
                </a:avLst>
              </a:prstGeom>
              <a:blipFill rotWithShape="1">
                <a:blip r:embed="rId3" cstate="print"/>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8" name="圆角矩形标注 7"/>
              <p:cNvSpPr/>
              <p:nvPr/>
            </p:nvSpPr>
            <p:spPr bwMode="auto">
              <a:xfrm>
                <a:off x="76200" y="1484784"/>
                <a:ext cx="3886200" cy="798228"/>
              </a:xfrm>
              <a:prstGeom prst="wedgeRoundRectCallout">
                <a:avLst>
                  <a:gd name="adj1" fmla="val 13401"/>
                  <a:gd name="adj2" fmla="val 76531"/>
                  <a:gd name="adj3" fmla="val 16667"/>
                </a:avLst>
              </a:prstGeom>
              <a:solidFill>
                <a:schemeClr val="accent6">
                  <a:lumMod val="75000"/>
                  <a:alpha val="80000"/>
                </a:schemeClr>
              </a:solidFill>
            </p:spPr>
            <p:txBody>
              <a:bodyPr wrap="square" lIns="18000" tIns="18000" rIns="18000" bIns="18000">
                <a:spAutoFit/>
              </a:bodyPr>
              <a:lstStyle/>
              <a:p>
                <a:pPr algn="ctr">
                  <a:buClr>
                    <a:srgbClr val="000000"/>
                  </a:buClr>
                  <a:buSzPct val="100000"/>
                  <a:defRPr/>
                </a:pPr>
                <a14:m>
                  <m:oMath xmlns:m="http://schemas.openxmlformats.org/officeDocument/2006/math">
                    <m:f>
                      <m:fPr>
                        <m:ctrlPr>
                          <a:rPr lang="en-US" altLang="zh-CN" sz="2400" i="1" smtClean="0">
                            <a:solidFill>
                              <a:srgbClr val="FFFF00"/>
                            </a:solidFill>
                            <a:latin typeface="Cambria Math"/>
                            <a:ea typeface="Cambria Math" pitchFamily="18" charset="0"/>
                          </a:rPr>
                        </m:ctrlPr>
                      </m:fPr>
                      <m:num>
                        <m:sSub>
                          <m:sSubPr>
                            <m:ctrlPr>
                              <a:rPr lang="en-US" altLang="zh-CN" sz="2400" i="1">
                                <a:solidFill>
                                  <a:srgbClr val="FFFF00"/>
                                </a:solidFill>
                                <a:latin typeface="Cambria Math"/>
                                <a:ea typeface="Cambria Math" pitchFamily="18" charset="0"/>
                              </a:rPr>
                            </m:ctrlPr>
                          </m:sSubPr>
                          <m:e>
                            <m:r>
                              <m:rPr>
                                <m:nor/>
                              </m:rPr>
                              <a:rPr lang="en-US" altLang="zh-CN" sz="2400">
                                <a:solidFill>
                                  <a:srgbClr val="FFFF00"/>
                                </a:solidFill>
                                <a:latin typeface="Candara" pitchFamily="34" charset="0"/>
                                <a:ea typeface="Cambria Math" pitchFamily="18" charset="0"/>
                              </a:rPr>
                              <m:t>Score</m:t>
                            </m:r>
                          </m:e>
                          <m:sub>
                            <m:r>
                              <a:rPr lang="en-US" altLang="zh-CN" sz="2400" i="1">
                                <a:solidFill>
                                  <a:srgbClr val="FFFF00"/>
                                </a:solidFill>
                                <a:latin typeface="Cambria Math"/>
                                <a:ea typeface="Cambria Math" pitchFamily="18" charset="0"/>
                              </a:rPr>
                              <m:t>𝑝𝑜𝑠</m:t>
                            </m:r>
                          </m:sub>
                        </m:sSub>
                        <m:d>
                          <m:dPr>
                            <m:ctrlPr>
                              <a:rPr lang="en-US" altLang="zh-CN" sz="2400" i="1">
                                <a:solidFill>
                                  <a:srgbClr val="FFFF00"/>
                                </a:solidFill>
                                <a:latin typeface="Cambria Math"/>
                                <a:ea typeface="Cambria Math" pitchFamily="18" charset="0"/>
                              </a:rPr>
                            </m:ctrlPr>
                          </m:dPr>
                          <m:e>
                            <m:r>
                              <a:rPr lang="en-US" altLang="zh-CN" sz="2400" b="1" i="1">
                                <a:solidFill>
                                  <a:srgbClr val="FFFF00"/>
                                </a:solidFill>
                                <a:latin typeface="Cambria Math"/>
                                <a:ea typeface="微软雅黑" pitchFamily="34" charset="-122"/>
                              </a:rPr>
                              <m:t>𝒙</m:t>
                            </m:r>
                            <m:r>
                              <a:rPr lang="en-US" altLang="zh-CN" sz="2400" i="1">
                                <a:solidFill>
                                  <a:srgbClr val="FFFF00"/>
                                </a:solidFill>
                                <a:latin typeface="Cambria Math"/>
                                <a:ea typeface="微软雅黑" pitchFamily="34" charset="-122"/>
                              </a:rPr>
                              <m:t>,</m:t>
                            </m:r>
                            <m:r>
                              <a:rPr lang="en-US" altLang="zh-CN" sz="2400" b="1" i="1">
                                <a:solidFill>
                                  <a:srgbClr val="FFFF00"/>
                                </a:solidFill>
                                <a:latin typeface="Cambria Math"/>
                                <a:ea typeface="微软雅黑" pitchFamily="34" charset="-122"/>
                              </a:rPr>
                              <m:t>𝒕</m:t>
                            </m:r>
                          </m:e>
                        </m:d>
                      </m:num>
                      <m:den>
                        <m:sSub>
                          <m:sSubPr>
                            <m:ctrlPr>
                              <a:rPr lang="en-US" altLang="zh-CN" sz="2400" i="1">
                                <a:solidFill>
                                  <a:srgbClr val="FFFF00"/>
                                </a:solidFill>
                                <a:latin typeface="Cambria Math"/>
                                <a:ea typeface="Cambria Math" pitchFamily="18" charset="0"/>
                              </a:rPr>
                            </m:ctrlPr>
                          </m:sSubPr>
                          <m:e>
                            <m:r>
                              <m:rPr>
                                <m:nor/>
                              </m:rPr>
                              <a:rPr lang="en-US" altLang="zh-CN" sz="2400">
                                <a:solidFill>
                                  <a:srgbClr val="FFFF00"/>
                                </a:solidFill>
                                <a:latin typeface="Candara" pitchFamily="34" charset="0"/>
                                <a:ea typeface="Cambria Math" pitchFamily="18" charset="0"/>
                              </a:rPr>
                              <m:t>Score</m:t>
                            </m:r>
                          </m:e>
                          <m:sub>
                            <m:r>
                              <a:rPr lang="en-US" altLang="zh-CN" sz="2400" i="1">
                                <a:solidFill>
                                  <a:srgbClr val="FFFF00"/>
                                </a:solidFill>
                                <a:latin typeface="Cambria Math"/>
                                <a:ea typeface="Cambria Math" pitchFamily="18" charset="0"/>
                              </a:rPr>
                              <m:t>𝑠𝑦𝑛</m:t>
                            </m:r>
                          </m:sub>
                        </m:sSub>
                        <m:d>
                          <m:dPr>
                            <m:ctrlPr>
                              <a:rPr lang="en-US" altLang="zh-CN" sz="2400" i="1">
                                <a:solidFill>
                                  <a:srgbClr val="FFFF00"/>
                                </a:solidFill>
                                <a:latin typeface="Cambria Math"/>
                                <a:ea typeface="Cambria Math" pitchFamily="18" charset="0"/>
                              </a:rPr>
                            </m:ctrlPr>
                          </m:dPr>
                          <m:e>
                            <m:r>
                              <a:rPr lang="en-US" altLang="zh-CN" sz="2400" b="1" i="1">
                                <a:solidFill>
                                  <a:srgbClr val="FFFF00"/>
                                </a:solidFill>
                                <a:latin typeface="Cambria Math"/>
                                <a:ea typeface="微软雅黑" pitchFamily="34" charset="-122"/>
                              </a:rPr>
                              <m:t>𝒙</m:t>
                            </m:r>
                            <m:r>
                              <a:rPr lang="en-US" altLang="zh-CN" sz="2400" i="1">
                                <a:solidFill>
                                  <a:srgbClr val="FFFF00"/>
                                </a:solidFill>
                                <a:latin typeface="Cambria Math"/>
                                <a:ea typeface="微软雅黑" pitchFamily="34" charset="-122"/>
                              </a:rPr>
                              <m:t>,</m:t>
                            </m:r>
                            <m:r>
                              <a:rPr lang="en-US" altLang="zh-CN" sz="2400" b="1" i="1">
                                <a:solidFill>
                                  <a:srgbClr val="FFFF00"/>
                                </a:solidFill>
                                <a:latin typeface="Cambria Math"/>
                                <a:ea typeface="微软雅黑" pitchFamily="34" charset="-122"/>
                              </a:rPr>
                              <m:t>𝒕</m:t>
                            </m:r>
                            <m:r>
                              <a:rPr lang="en-US" altLang="zh-CN" sz="2400" b="1" i="1">
                                <a:solidFill>
                                  <a:srgbClr val="FFFF00"/>
                                </a:solidFill>
                                <a:latin typeface="Cambria Math"/>
                                <a:ea typeface="微软雅黑" pitchFamily="34" charset="-122"/>
                              </a:rPr>
                              <m:t>,</m:t>
                            </m:r>
                            <m:r>
                              <a:rPr lang="en-US" altLang="zh-CN" sz="2400" b="1" i="1">
                                <a:solidFill>
                                  <a:srgbClr val="FFFF00"/>
                                </a:solidFill>
                                <a:latin typeface="Cambria Math"/>
                                <a:ea typeface="微软雅黑" pitchFamily="34" charset="-122"/>
                              </a:rPr>
                              <m:t>𝒅</m:t>
                            </m:r>
                          </m:e>
                        </m:d>
                      </m:den>
                    </m:f>
                    <m:r>
                      <a:rPr lang="en-US" altLang="zh-CN" sz="2400" i="1">
                        <a:solidFill>
                          <a:srgbClr val="FFFF00"/>
                        </a:solidFill>
                        <a:latin typeface="Cambria Math"/>
                        <a:ea typeface="Cambria Math"/>
                      </a:rPr>
                      <m:t>≅</m:t>
                    </m:r>
                    <m:f>
                      <m:fPr>
                        <m:ctrlPr>
                          <a:rPr lang="en-US" altLang="zh-CN" sz="2400" i="1">
                            <a:solidFill>
                              <a:srgbClr val="FFFF00"/>
                            </a:solidFill>
                            <a:latin typeface="Cambria Math"/>
                            <a:ea typeface="Cambria Math"/>
                          </a:rPr>
                        </m:ctrlPr>
                      </m:fPr>
                      <m:num>
                        <m:r>
                          <a:rPr lang="en-US" altLang="zh-CN" sz="2400" i="1">
                            <a:solidFill>
                              <a:srgbClr val="FFFF00"/>
                            </a:solidFill>
                            <a:latin typeface="Cambria Math"/>
                            <a:ea typeface="Cambria Math"/>
                          </a:rPr>
                          <m:t>1</m:t>
                        </m:r>
                      </m:num>
                      <m:den>
                        <m:sSup>
                          <m:sSupPr>
                            <m:ctrlPr>
                              <a:rPr lang="en-US" altLang="zh-CN" sz="2400" i="1" smtClean="0">
                                <a:solidFill>
                                  <a:srgbClr val="FFFF00"/>
                                </a:solidFill>
                                <a:latin typeface="Cambria Math"/>
                                <a:ea typeface="Cambria Math"/>
                              </a:rPr>
                            </m:ctrlPr>
                          </m:sSupPr>
                          <m:e>
                            <m:r>
                              <a:rPr lang="en-US" altLang="zh-CN" sz="2400" b="0" i="1" smtClean="0">
                                <a:solidFill>
                                  <a:srgbClr val="FFFF00"/>
                                </a:solidFill>
                                <a:latin typeface="Cambria Math"/>
                                <a:ea typeface="Cambria Math"/>
                              </a:rPr>
                              <m:t>10</m:t>
                            </m:r>
                          </m:e>
                          <m:sup>
                            <m:r>
                              <a:rPr lang="en-US" altLang="zh-CN" sz="2400" b="0" i="1" smtClean="0">
                                <a:solidFill>
                                  <a:srgbClr val="FFFF00"/>
                                </a:solidFill>
                                <a:latin typeface="Cambria Math"/>
                                <a:ea typeface="Cambria Math"/>
                              </a:rPr>
                              <m:t>0.9</m:t>
                            </m:r>
                          </m:sup>
                        </m:sSup>
                      </m:den>
                    </m:f>
                  </m:oMath>
                </a14:m>
                <a:r>
                  <a:rPr lang="en-US" altLang="zh-CN" sz="2400" dirty="0">
                    <a:solidFill>
                      <a:srgbClr val="FFFF00"/>
                    </a:solidFill>
                    <a:ea typeface="Cambria Math"/>
                  </a:rPr>
                  <a:t> </a:t>
                </a:r>
                <a14:m>
                  <m:oMath xmlns:m="http://schemas.openxmlformats.org/officeDocument/2006/math">
                    <m:r>
                      <a:rPr lang="en-US" altLang="zh-CN" sz="2400" i="1">
                        <a:solidFill>
                          <a:srgbClr val="FFFF00"/>
                        </a:solidFill>
                        <a:latin typeface="Cambria Math"/>
                        <a:ea typeface="Cambria Math"/>
                      </a:rPr>
                      <m:t>≅</m:t>
                    </m:r>
                    <m:f>
                      <m:fPr>
                        <m:ctrlPr>
                          <a:rPr lang="en-US" altLang="zh-CN" sz="2400" i="1">
                            <a:solidFill>
                              <a:srgbClr val="FFFF00"/>
                            </a:solidFill>
                            <a:latin typeface="Cambria Math"/>
                            <a:ea typeface="Cambria Math"/>
                          </a:rPr>
                        </m:ctrlPr>
                      </m:fPr>
                      <m:num>
                        <m:r>
                          <a:rPr lang="en-US" altLang="zh-CN" sz="2400" i="1">
                            <a:solidFill>
                              <a:srgbClr val="FFFF00"/>
                            </a:solidFill>
                            <a:latin typeface="Cambria Math"/>
                            <a:ea typeface="Cambria Math"/>
                          </a:rPr>
                          <m:t>1</m:t>
                        </m:r>
                      </m:num>
                      <m:den>
                        <m:r>
                          <a:rPr lang="en-US" altLang="zh-CN" sz="2400" b="0" i="1" smtClean="0">
                            <a:solidFill>
                              <a:srgbClr val="FFFF00"/>
                            </a:solidFill>
                            <a:latin typeface="Cambria Math"/>
                            <a:ea typeface="Cambria Math"/>
                          </a:rPr>
                          <m:t>8</m:t>
                        </m:r>
                      </m:den>
                    </m:f>
                  </m:oMath>
                </a14:m>
                <a:endParaRPr lang="zh-CN" altLang="en-US" sz="2400" dirty="0">
                  <a:solidFill>
                    <a:srgbClr val="FFFF00"/>
                  </a:solidFill>
                </a:endParaRPr>
              </a:p>
            </p:txBody>
          </p:sp>
        </mc:Choice>
        <mc:Fallback>
          <p:sp>
            <p:nvSpPr>
              <p:cNvPr id="8" name="圆角矩形标注 7"/>
              <p:cNvSpPr>
                <a:spLocks noRot="1" noChangeAspect="1" noMove="1" noResize="1" noEditPoints="1" noAdjustHandles="1" noChangeArrowheads="1" noChangeShapeType="1" noTextEdit="1"/>
              </p:cNvSpPr>
              <p:nvPr/>
            </p:nvSpPr>
            <p:spPr bwMode="auto">
              <a:xfrm>
                <a:off x="76200" y="1484784"/>
                <a:ext cx="3886200" cy="798228"/>
              </a:xfrm>
              <a:prstGeom prst="wedgeRoundRectCallout">
                <a:avLst>
                  <a:gd name="adj1" fmla="val 13401"/>
                  <a:gd name="adj2" fmla="val 76531"/>
                  <a:gd name="adj3" fmla="val 16667"/>
                </a:avLst>
              </a:prstGeom>
              <a:blipFill rotWithShape="1">
                <a:blip r:embed="rId4" cstate="print"/>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xmlns="" val="35907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级联方法和联合模型比较</a:t>
            </a:r>
          </a:p>
        </p:txBody>
      </p:sp>
      <p:sp>
        <p:nvSpPr>
          <p:cNvPr id="39939" name="Rectangle 3"/>
          <p:cNvSpPr>
            <a:spLocks noGrp="1" noChangeArrowheads="1"/>
          </p:cNvSpPr>
          <p:nvPr>
            <p:ph type="body" idx="1"/>
          </p:nvPr>
        </p:nvSpPr>
        <p:spPr>
          <a:xfrm>
            <a:off x="468313" y="1844675"/>
            <a:ext cx="7272039" cy="720229"/>
          </a:xfrm>
        </p:spPr>
        <p:txBody>
          <a:bodyPr/>
          <a:lstStyle/>
          <a:p>
            <a:endParaRPr lang="en-US" altLang="zh-CN" sz="2400" dirty="0" smtClean="0">
              <a:latin typeface="微软雅黑" pitchFamily="34" charset="-122"/>
              <a:ea typeface="微软雅黑" pitchFamily="34" charset="-122"/>
            </a:endParaRPr>
          </a:p>
        </p:txBody>
      </p:sp>
      <p:sp>
        <p:nvSpPr>
          <p:cNvPr id="11" name="内容占位符 1"/>
          <p:cNvSpPr txBox="1">
            <a:spLocks/>
          </p:cNvSpPr>
          <p:nvPr/>
        </p:nvSpPr>
        <p:spPr bwMode="auto">
          <a:xfrm>
            <a:off x="467544" y="4797152"/>
            <a:ext cx="8229600" cy="936104"/>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a:solidFill>
                  <a:srgbClr val="FFFF00"/>
                </a:solidFill>
                <a:latin typeface="微软雅黑" pitchFamily="34" charset="-122"/>
                <a:ea typeface="微软雅黑" pitchFamily="34" charset="-122"/>
              </a:rPr>
              <a:t>使</a:t>
            </a:r>
            <a:r>
              <a:rPr lang="zh-CN" altLang="en-US" sz="2400" dirty="0" smtClean="0">
                <a:solidFill>
                  <a:srgbClr val="FFFF00"/>
                </a:solidFill>
                <a:latin typeface="微软雅黑" pitchFamily="34" charset="-122"/>
                <a:ea typeface="微软雅黑" pitchFamily="34" charset="-122"/>
              </a:rPr>
              <a:t>用</a:t>
            </a:r>
            <a:r>
              <a:rPr lang="en-US" altLang="zh-CN" sz="2400" dirty="0" smtClean="0">
                <a:solidFill>
                  <a:srgbClr val="FFFF00"/>
                </a:solidFill>
                <a:latin typeface="微软雅黑" pitchFamily="34" charset="-122"/>
                <a:ea typeface="微软雅黑" pitchFamily="34" charset="-122"/>
              </a:rPr>
              <a:t>SPA</a:t>
            </a:r>
            <a:r>
              <a:rPr lang="zh-CN" altLang="en-US" sz="2400" dirty="0" smtClean="0">
                <a:solidFill>
                  <a:srgbClr val="FFFF00"/>
                </a:solidFill>
                <a:latin typeface="微软雅黑" pitchFamily="34" charset="-122"/>
                <a:ea typeface="微软雅黑" pitchFamily="34" charset="-122"/>
              </a:rPr>
              <a:t>算法训练时，联合模型可以大幅度的提高词性 </a:t>
            </a:r>
            <a:r>
              <a:rPr lang="en-US" altLang="zh-CN" sz="2400" dirty="0" smtClean="0">
                <a:solidFill>
                  <a:srgbClr val="FFFF00"/>
                </a:solidFill>
                <a:latin typeface="微软雅黑" pitchFamily="34" charset="-122"/>
                <a:ea typeface="微软雅黑" pitchFamily="34" charset="-122"/>
              </a:rPr>
              <a:t>(+0.6~0.7)</a:t>
            </a:r>
            <a:r>
              <a:rPr lang="zh-CN" altLang="en-US" sz="2400" dirty="0">
                <a:solidFill>
                  <a:srgbClr val="FFFF00"/>
                </a:solidFill>
                <a:latin typeface="微软雅黑" pitchFamily="34" charset="-122"/>
                <a:ea typeface="微软雅黑" pitchFamily="34" charset="-122"/>
              </a:rPr>
              <a:t> </a:t>
            </a:r>
            <a:r>
              <a:rPr lang="zh-CN" altLang="en-US" sz="2400" dirty="0" smtClean="0">
                <a:solidFill>
                  <a:srgbClr val="FFFF00"/>
                </a:solidFill>
                <a:latin typeface="微软雅黑" pitchFamily="34" charset="-122"/>
                <a:ea typeface="微软雅黑" pitchFamily="34" charset="-122"/>
              </a:rPr>
              <a:t>和句法 </a:t>
            </a:r>
            <a:r>
              <a:rPr lang="en-US" altLang="zh-CN" sz="2400" dirty="0" smtClean="0">
                <a:solidFill>
                  <a:srgbClr val="FFFF00"/>
                </a:solidFill>
                <a:latin typeface="微软雅黑" pitchFamily="34" charset="-122"/>
                <a:ea typeface="微软雅黑" pitchFamily="34" charset="-122"/>
              </a:rPr>
              <a:t>(LAS +1.2; UAS +0.9~1.0) </a:t>
            </a:r>
            <a:r>
              <a:rPr lang="zh-CN" altLang="en-US" sz="2400" dirty="0" smtClean="0">
                <a:solidFill>
                  <a:srgbClr val="FFFF00"/>
                </a:solidFill>
                <a:latin typeface="微软雅黑" pitchFamily="34" charset="-122"/>
                <a:ea typeface="微软雅黑" pitchFamily="34" charset="-122"/>
              </a:rPr>
              <a:t>准确率。</a:t>
            </a:r>
            <a:endParaRPr lang="zh-CN" altLang="en-US" sz="2400" dirty="0">
              <a:solidFill>
                <a:srgbClr val="FFFF00"/>
              </a:solidFill>
              <a:latin typeface="微软雅黑" pitchFamily="34" charset="-122"/>
              <a:ea typeface="微软雅黑" pitchFamily="3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xmlns="" val="1624516903"/>
              </p:ext>
            </p:extLst>
          </p:nvPr>
        </p:nvGraphicFramePr>
        <p:xfrm>
          <a:off x="683568" y="2420888"/>
          <a:ext cx="7488832" cy="1854200"/>
        </p:xfrm>
        <a:graphic>
          <a:graphicData uri="http://schemas.openxmlformats.org/drawingml/2006/table">
            <a:tbl>
              <a:tblPr firstRow="1" bandRow="1">
                <a:tableStyleId>{5940675A-B579-460E-94D1-54222C63F5DA}</a:tableStyleId>
              </a:tblPr>
              <a:tblGrid>
                <a:gridCol w="1512167"/>
                <a:gridCol w="1296144"/>
                <a:gridCol w="1512168"/>
                <a:gridCol w="1512168"/>
                <a:gridCol w="1656185"/>
              </a:tblGrid>
              <a:tr h="370840">
                <a:tc>
                  <a:txBody>
                    <a:bodyPr/>
                    <a:lstStyle/>
                    <a:p>
                      <a:pPr algn="ctr"/>
                      <a:endParaRPr lang="zh-CN" altLang="en-US" dirty="0">
                        <a:latin typeface="微软雅黑" pitchFamily="34" charset="-122"/>
                        <a:ea typeface="微软雅黑" pitchFamily="34" charset="-122"/>
                      </a:endParaRPr>
                    </a:p>
                  </a:txBody>
                  <a:tcPr anchor="ctr"/>
                </a:tc>
                <a:tc>
                  <a:txBody>
                    <a:bodyPr/>
                    <a:lstStyle/>
                    <a:p>
                      <a:pPr algn="ctr"/>
                      <a:endParaRPr lang="zh-CN" altLang="en-US" dirty="0">
                        <a:latin typeface="微软雅黑" pitchFamily="34" charset="-122"/>
                        <a:ea typeface="微软雅黑" pitchFamily="34" charset="-122"/>
                      </a:endParaRPr>
                    </a:p>
                  </a:txBody>
                  <a:tcPr anchor="ctr"/>
                </a:tc>
                <a:tc>
                  <a:txBody>
                    <a:bodyPr/>
                    <a:lstStyle/>
                    <a:p>
                      <a:pPr algn="ctr"/>
                      <a:r>
                        <a:rPr lang="en-US" altLang="zh-CN" sz="1800" kern="1200" dirty="0" smtClean="0">
                          <a:solidFill>
                            <a:schemeClr val="tx1"/>
                          </a:solidFill>
                          <a:latin typeface="微软雅黑" pitchFamily="34" charset="-122"/>
                          <a:ea typeface="微软雅黑" pitchFamily="34" charset="-122"/>
                          <a:cs typeface="+mn-cs"/>
                        </a:rPr>
                        <a:t>LAS</a:t>
                      </a:r>
                      <a:endParaRPr lang="zh-CN" altLang="en-US" sz="1800" kern="1200" dirty="0">
                        <a:solidFill>
                          <a:schemeClr val="tx1"/>
                        </a:solidFill>
                        <a:latin typeface="微软雅黑" pitchFamily="34" charset="-122"/>
                        <a:ea typeface="微软雅黑" pitchFamily="34" charset="-122"/>
                        <a:cs typeface="+mn-cs"/>
                      </a:endParaRPr>
                    </a:p>
                  </a:txBody>
                  <a:tcPr anchor="ctr"/>
                </a:tc>
                <a:tc>
                  <a:txBody>
                    <a:bodyPr/>
                    <a:lstStyle/>
                    <a:p>
                      <a:pPr algn="ctr"/>
                      <a:r>
                        <a:rPr lang="en-US" altLang="zh-CN" dirty="0" smtClean="0">
                          <a:latin typeface="微软雅黑" pitchFamily="34" charset="-122"/>
                          <a:ea typeface="微软雅黑" pitchFamily="34" charset="-122"/>
                        </a:rPr>
                        <a:t>UAS</a:t>
                      </a:r>
                      <a:endParaRPr lang="zh-CN" altLang="en-US" dirty="0">
                        <a:latin typeface="微软雅黑" pitchFamily="34" charset="-122"/>
                        <a:ea typeface="微软雅黑" pitchFamily="34" charset="-122"/>
                      </a:endParaRPr>
                    </a:p>
                  </a:txBody>
                  <a:tcPr anchor="ctr"/>
                </a:tc>
                <a:tc>
                  <a:txBody>
                    <a:bodyPr/>
                    <a:lstStyle/>
                    <a:p>
                      <a:pPr algn="ctr"/>
                      <a:r>
                        <a:rPr lang="en-US" altLang="zh-CN" dirty="0" smtClean="0">
                          <a:latin typeface="微软雅黑" pitchFamily="34" charset="-122"/>
                          <a:ea typeface="微软雅黑" pitchFamily="34" charset="-122"/>
                        </a:rPr>
                        <a:t>TA</a:t>
                      </a:r>
                      <a:endParaRPr lang="zh-CN" altLang="en-US" dirty="0">
                        <a:latin typeface="微软雅黑" pitchFamily="34" charset="-122"/>
                        <a:ea typeface="微软雅黑" pitchFamily="34" charset="-122"/>
                      </a:endParaRPr>
                    </a:p>
                  </a:txBody>
                  <a:tcPr anchor="ctr"/>
                </a:tc>
              </a:tr>
              <a:tr h="370840">
                <a:tc rowSpan="2">
                  <a:txBody>
                    <a:bodyPr/>
                    <a:lstStyle/>
                    <a:p>
                      <a:pPr algn="ctr"/>
                      <a:r>
                        <a:rPr lang="zh-CN" altLang="en-US" dirty="0" smtClean="0">
                          <a:latin typeface="微软雅黑" pitchFamily="34" charset="-122"/>
                          <a:ea typeface="微软雅黑" pitchFamily="34" charset="-122"/>
                        </a:rPr>
                        <a:t>带关系类型</a:t>
                      </a:r>
                      <a:endParaRPr lang="zh-CN" altLang="en-US" dirty="0">
                        <a:latin typeface="微软雅黑" pitchFamily="34" charset="-122"/>
                        <a:ea typeface="微软雅黑" pitchFamily="34" charset="-122"/>
                      </a:endParaRPr>
                    </a:p>
                  </a:txBody>
                  <a:tcPr anchor="ctr"/>
                </a:tc>
                <a:tc>
                  <a:txBody>
                    <a:bodyPr/>
                    <a:lstStyle/>
                    <a:p>
                      <a:pPr algn="ctr"/>
                      <a:r>
                        <a:rPr lang="zh-CN" altLang="en-US" dirty="0" smtClean="0">
                          <a:solidFill>
                            <a:srgbClr val="0000FF"/>
                          </a:solidFill>
                          <a:latin typeface="微软雅黑" pitchFamily="34" charset="-122"/>
                          <a:ea typeface="微软雅黑" pitchFamily="34" charset="-122"/>
                        </a:rPr>
                        <a:t>联合模型</a:t>
                      </a:r>
                      <a:endParaRPr lang="zh-CN" altLang="en-US" dirty="0">
                        <a:solidFill>
                          <a:srgbClr val="0000FF"/>
                        </a:solidFill>
                        <a:latin typeface="微软雅黑" pitchFamily="34" charset="-122"/>
                        <a:ea typeface="微软雅黑" pitchFamily="34" charset="-122"/>
                      </a:endParaRPr>
                    </a:p>
                  </a:txBody>
                  <a:tcPr anchor="ctr"/>
                </a:tc>
                <a:tc>
                  <a:txBody>
                    <a:bodyPr/>
                    <a:lstStyle/>
                    <a:p>
                      <a:pPr algn="l"/>
                      <a:r>
                        <a:rPr lang="en-US" altLang="zh-CN" dirty="0" smtClean="0">
                          <a:solidFill>
                            <a:srgbClr val="0000FF"/>
                          </a:solidFill>
                          <a:latin typeface="微软雅黑" pitchFamily="34" charset="-122"/>
                          <a:ea typeface="微软雅黑" pitchFamily="34" charset="-122"/>
                        </a:rPr>
                        <a:t>79.01 (+1.2)</a:t>
                      </a:r>
                      <a:endParaRPr lang="zh-CN" altLang="en-US" dirty="0">
                        <a:solidFill>
                          <a:srgbClr val="0000FF"/>
                        </a:solidFill>
                        <a:latin typeface="微软雅黑" pitchFamily="34" charset="-122"/>
                        <a:ea typeface="微软雅黑" pitchFamily="34" charset="-122"/>
                      </a:endParaRPr>
                    </a:p>
                  </a:txBody>
                  <a:tcPr anchor="ctr"/>
                </a:tc>
                <a:tc>
                  <a:txBody>
                    <a:bodyPr/>
                    <a:lstStyle/>
                    <a:p>
                      <a:pPr algn="l"/>
                      <a:r>
                        <a:rPr lang="en-US" altLang="zh-CN" dirty="0" smtClean="0">
                          <a:solidFill>
                            <a:srgbClr val="0000FF"/>
                          </a:solidFill>
                          <a:latin typeface="微软雅黑" pitchFamily="34" charset="-122"/>
                          <a:ea typeface="微软雅黑" pitchFamily="34" charset="-122"/>
                        </a:rPr>
                        <a:t>81.67 (+0.9)</a:t>
                      </a:r>
                      <a:endParaRPr lang="zh-CN" altLang="en-US" dirty="0">
                        <a:solidFill>
                          <a:srgbClr val="0000FF"/>
                        </a:solidFill>
                        <a:latin typeface="微软雅黑" pitchFamily="34" charset="-122"/>
                        <a:ea typeface="微软雅黑" pitchFamily="34" charset="-122"/>
                      </a:endParaRPr>
                    </a:p>
                  </a:txBody>
                  <a:tcPr anchor="ctr"/>
                </a:tc>
                <a:tc>
                  <a:txBody>
                    <a:bodyPr/>
                    <a:lstStyle/>
                    <a:p>
                      <a:pPr algn="l"/>
                      <a:r>
                        <a:rPr lang="en-US" altLang="zh-CN" dirty="0" smtClean="0">
                          <a:solidFill>
                            <a:srgbClr val="0000FF"/>
                          </a:solidFill>
                          <a:latin typeface="微软雅黑" pitchFamily="34" charset="-122"/>
                          <a:ea typeface="微软雅黑" pitchFamily="34" charset="-122"/>
                        </a:rPr>
                        <a:t>94.60 (+0.7)</a:t>
                      </a:r>
                      <a:endParaRPr lang="zh-CN" altLang="en-US" dirty="0">
                        <a:solidFill>
                          <a:srgbClr val="0000FF"/>
                        </a:solidFill>
                        <a:latin typeface="微软雅黑" pitchFamily="34" charset="-122"/>
                        <a:ea typeface="微软雅黑" pitchFamily="34" charset="-122"/>
                      </a:endParaRPr>
                    </a:p>
                  </a:txBody>
                  <a:tcPr anchor="ctr"/>
                </a:tc>
              </a:tr>
              <a:tr h="370840">
                <a:tc vMerge="1">
                  <a:txBody>
                    <a:bodyPr/>
                    <a:lstStyle/>
                    <a:p>
                      <a:endParaRPr lang="zh-CN" altLang="en-US" dirty="0"/>
                    </a:p>
                  </a:txBody>
                  <a:tcPr/>
                </a:tc>
                <a:tc>
                  <a:txBody>
                    <a:bodyPr/>
                    <a:lstStyle/>
                    <a:p>
                      <a:pPr algn="ctr"/>
                      <a:r>
                        <a:rPr lang="zh-CN" altLang="en-US" dirty="0" smtClean="0">
                          <a:latin typeface="微软雅黑" pitchFamily="34" charset="-122"/>
                          <a:ea typeface="微软雅黑" pitchFamily="34" charset="-122"/>
                        </a:rPr>
                        <a:t>级联方法</a:t>
                      </a:r>
                      <a:endParaRPr lang="zh-CN" altLang="en-US" dirty="0">
                        <a:latin typeface="微软雅黑" pitchFamily="34" charset="-122"/>
                        <a:ea typeface="微软雅黑" pitchFamily="34" charset="-122"/>
                      </a:endParaRPr>
                    </a:p>
                  </a:txBody>
                  <a:tcPr anchor="ctr"/>
                </a:tc>
                <a:tc>
                  <a:txBody>
                    <a:bodyPr/>
                    <a:lstStyle/>
                    <a:p>
                      <a:pPr algn="l"/>
                      <a:r>
                        <a:rPr lang="en-US" altLang="zh-CN" dirty="0" smtClean="0">
                          <a:latin typeface="微软雅黑" pitchFamily="34" charset="-122"/>
                          <a:ea typeface="微软雅黑" pitchFamily="34" charset="-122"/>
                        </a:rPr>
                        <a:t>77.80</a:t>
                      </a:r>
                      <a:endParaRPr lang="zh-CN" altLang="en-US" dirty="0">
                        <a:latin typeface="微软雅黑" pitchFamily="34" charset="-122"/>
                        <a:ea typeface="微软雅黑" pitchFamily="34" charset="-122"/>
                      </a:endParaRPr>
                    </a:p>
                  </a:txBody>
                  <a:tcPr anchor="ctr"/>
                </a:tc>
                <a:tc>
                  <a:txBody>
                    <a:bodyPr/>
                    <a:lstStyle/>
                    <a:p>
                      <a:pPr algn="l"/>
                      <a:r>
                        <a:rPr lang="en-US" altLang="zh-CN" dirty="0" smtClean="0">
                          <a:latin typeface="微软雅黑" pitchFamily="34" charset="-122"/>
                          <a:ea typeface="微软雅黑" pitchFamily="34" charset="-122"/>
                        </a:rPr>
                        <a:t>80.82</a:t>
                      </a:r>
                      <a:endParaRPr lang="zh-CN" altLang="en-US" dirty="0">
                        <a:latin typeface="微软雅黑" pitchFamily="34" charset="-122"/>
                        <a:ea typeface="微软雅黑" pitchFamily="34" charset="-122"/>
                      </a:endParaRPr>
                    </a:p>
                  </a:txBody>
                  <a:tcPr anchor="ctr"/>
                </a:tc>
                <a:tc>
                  <a:txBody>
                    <a:bodyPr/>
                    <a:lstStyle/>
                    <a:p>
                      <a:pPr algn="l"/>
                      <a:r>
                        <a:rPr lang="en-US" altLang="zh-CN" dirty="0" smtClean="0">
                          <a:latin typeface="微软雅黑" pitchFamily="34" charset="-122"/>
                          <a:ea typeface="微软雅黑" pitchFamily="34" charset="-122"/>
                        </a:rPr>
                        <a:t>-</a:t>
                      </a:r>
                      <a:endParaRPr lang="zh-CN" altLang="en-US" dirty="0">
                        <a:latin typeface="微软雅黑" pitchFamily="34" charset="-122"/>
                        <a:ea typeface="微软雅黑" pitchFamily="34" charset="-122"/>
                      </a:endParaRPr>
                    </a:p>
                  </a:txBody>
                  <a:tcPr anchor="ctr"/>
                </a:tc>
              </a:tr>
              <a:tr h="370840">
                <a:tc rowSpan="2">
                  <a:txBody>
                    <a:bodyPr/>
                    <a:lstStyle/>
                    <a:p>
                      <a:pPr algn="ctr"/>
                      <a:r>
                        <a:rPr lang="zh-CN" altLang="en-US" dirty="0" smtClean="0">
                          <a:latin typeface="微软雅黑" pitchFamily="34" charset="-122"/>
                          <a:ea typeface="微软雅黑" pitchFamily="34" charset="-122"/>
                        </a:rPr>
                        <a:t>无关系类型</a:t>
                      </a:r>
                      <a:endParaRPr lang="zh-CN" altLang="en-US" dirty="0">
                        <a:latin typeface="微软雅黑" pitchFamily="34" charset="-122"/>
                        <a:ea typeface="微软雅黑" pitchFamily="34" charset="-122"/>
                      </a:endParaRPr>
                    </a:p>
                  </a:txBody>
                  <a:tcPr anchor="ctr"/>
                </a:tc>
                <a:tc>
                  <a:txBody>
                    <a:bodyPr/>
                    <a:lstStyle/>
                    <a:p>
                      <a:pPr algn="ctr"/>
                      <a:r>
                        <a:rPr lang="zh-CN" altLang="en-US" dirty="0" smtClean="0">
                          <a:solidFill>
                            <a:srgbClr val="0000FF"/>
                          </a:solidFill>
                          <a:latin typeface="微软雅黑" pitchFamily="34" charset="-122"/>
                          <a:ea typeface="微软雅黑" pitchFamily="34" charset="-122"/>
                        </a:rPr>
                        <a:t>联合模型</a:t>
                      </a:r>
                      <a:endParaRPr lang="zh-CN" altLang="en-US" dirty="0">
                        <a:solidFill>
                          <a:srgbClr val="0000FF"/>
                        </a:solidFill>
                        <a:latin typeface="微软雅黑" pitchFamily="34" charset="-122"/>
                        <a:ea typeface="微软雅黑" pitchFamily="34" charset="-122"/>
                      </a:endParaRPr>
                    </a:p>
                  </a:txBody>
                  <a:tcPr anchor="ctr"/>
                </a:tc>
                <a:tc>
                  <a:txBody>
                    <a:bodyPr/>
                    <a:lstStyle/>
                    <a:p>
                      <a:pPr algn="l"/>
                      <a:r>
                        <a:rPr lang="en-US" altLang="zh-CN" dirty="0" smtClean="0">
                          <a:solidFill>
                            <a:srgbClr val="0000FF"/>
                          </a:solidFill>
                          <a:latin typeface="微软雅黑" pitchFamily="34" charset="-122"/>
                          <a:ea typeface="微软雅黑" pitchFamily="34" charset="-122"/>
                        </a:rPr>
                        <a:t>-</a:t>
                      </a:r>
                      <a:endParaRPr lang="zh-CN" altLang="en-US" dirty="0">
                        <a:solidFill>
                          <a:srgbClr val="0000FF"/>
                        </a:solidFill>
                        <a:latin typeface="微软雅黑" pitchFamily="34" charset="-122"/>
                        <a:ea typeface="微软雅黑" pitchFamily="34" charset="-122"/>
                      </a:endParaRPr>
                    </a:p>
                  </a:txBody>
                  <a:tcPr anchor="ctr"/>
                </a:tc>
                <a:tc>
                  <a:txBody>
                    <a:bodyPr/>
                    <a:lstStyle/>
                    <a:p>
                      <a:pPr algn="l"/>
                      <a:r>
                        <a:rPr lang="en-US" altLang="zh-CN" dirty="0" smtClean="0">
                          <a:solidFill>
                            <a:srgbClr val="0000FF"/>
                          </a:solidFill>
                          <a:latin typeface="微软雅黑" pitchFamily="34" charset="-122"/>
                          <a:ea typeface="微软雅黑" pitchFamily="34" charset="-122"/>
                        </a:rPr>
                        <a:t>81.21 (+1.0)</a:t>
                      </a:r>
                      <a:endParaRPr lang="zh-CN" altLang="en-US" dirty="0">
                        <a:solidFill>
                          <a:srgbClr val="0000FF"/>
                        </a:solidFill>
                        <a:latin typeface="微软雅黑" pitchFamily="34" charset="-122"/>
                        <a:ea typeface="微软雅黑" pitchFamily="34" charset="-122"/>
                      </a:endParaRPr>
                    </a:p>
                  </a:txBody>
                  <a:tcPr anchor="ctr"/>
                </a:tc>
                <a:tc>
                  <a:txBody>
                    <a:bodyPr/>
                    <a:lstStyle/>
                    <a:p>
                      <a:pPr algn="l"/>
                      <a:r>
                        <a:rPr lang="en-US" altLang="zh-CN" dirty="0" smtClean="0">
                          <a:solidFill>
                            <a:srgbClr val="0000FF"/>
                          </a:solidFill>
                          <a:latin typeface="微软雅黑" pitchFamily="34" charset="-122"/>
                          <a:ea typeface="微软雅黑" pitchFamily="34" charset="-122"/>
                        </a:rPr>
                        <a:t>94.51 (+0.6)</a:t>
                      </a:r>
                      <a:endParaRPr lang="zh-CN" altLang="en-US" dirty="0">
                        <a:solidFill>
                          <a:srgbClr val="0000FF"/>
                        </a:solidFill>
                        <a:latin typeface="微软雅黑" pitchFamily="34" charset="-122"/>
                        <a:ea typeface="微软雅黑" pitchFamily="34" charset="-122"/>
                      </a:endParaRPr>
                    </a:p>
                  </a:txBody>
                  <a:tcPr anchor="ctr"/>
                </a:tc>
              </a:tr>
              <a:tr h="370840">
                <a:tc vMerge="1">
                  <a:txBody>
                    <a:bodyPr/>
                    <a:lstStyle/>
                    <a:p>
                      <a:endParaRPr lang="zh-CN" altLang="en-US" dirty="0"/>
                    </a:p>
                  </a:txBody>
                  <a:tcPr/>
                </a:tc>
                <a:tc>
                  <a:txBody>
                    <a:bodyPr/>
                    <a:lstStyle/>
                    <a:p>
                      <a:pPr algn="ctr"/>
                      <a:r>
                        <a:rPr lang="zh-CN" altLang="en-US" dirty="0" smtClean="0">
                          <a:latin typeface="微软雅黑" pitchFamily="34" charset="-122"/>
                          <a:ea typeface="微软雅黑" pitchFamily="34" charset="-122"/>
                        </a:rPr>
                        <a:t>级联方法</a:t>
                      </a:r>
                      <a:endParaRPr lang="zh-CN" altLang="en-US" dirty="0">
                        <a:latin typeface="微软雅黑" pitchFamily="34" charset="-122"/>
                        <a:ea typeface="微软雅黑" pitchFamily="34" charset="-122"/>
                      </a:endParaRPr>
                    </a:p>
                  </a:txBody>
                  <a:tcPr anchor="ctr"/>
                </a:tc>
                <a:tc>
                  <a:txBody>
                    <a:bodyPr/>
                    <a:lstStyle/>
                    <a:p>
                      <a:pPr algn="l"/>
                      <a:r>
                        <a:rPr lang="en-US" altLang="zh-CN" b="1" dirty="0" smtClean="0">
                          <a:latin typeface="微软雅黑" pitchFamily="34" charset="-122"/>
                          <a:ea typeface="微软雅黑" pitchFamily="34" charset="-122"/>
                        </a:rPr>
                        <a:t>-</a:t>
                      </a:r>
                      <a:endParaRPr lang="zh-CN" altLang="en-US" b="1" dirty="0">
                        <a:latin typeface="微软雅黑" pitchFamily="34" charset="-122"/>
                        <a:ea typeface="微软雅黑" pitchFamily="34" charset="-122"/>
                      </a:endParaRPr>
                    </a:p>
                  </a:txBody>
                  <a:tcPr anchor="ctr"/>
                </a:tc>
                <a:tc>
                  <a:txBody>
                    <a:bodyPr/>
                    <a:lstStyle/>
                    <a:p>
                      <a:pPr algn="l"/>
                      <a:r>
                        <a:rPr lang="en-US" altLang="zh-CN" dirty="0" smtClean="0">
                          <a:latin typeface="微软雅黑" pitchFamily="34" charset="-122"/>
                          <a:ea typeface="微软雅黑" pitchFamily="34" charset="-122"/>
                        </a:rPr>
                        <a:t>80.22</a:t>
                      </a:r>
                      <a:endParaRPr lang="zh-CN" altLang="en-US" dirty="0">
                        <a:latin typeface="微软雅黑" pitchFamily="34" charset="-122"/>
                        <a:ea typeface="微软雅黑" pitchFamily="34" charset="-122"/>
                      </a:endParaRPr>
                    </a:p>
                  </a:txBody>
                  <a:tcPr anchor="ctr"/>
                </a:tc>
                <a:tc>
                  <a:txBody>
                    <a:bodyPr/>
                    <a:lstStyle/>
                    <a:p>
                      <a:pPr algn="l"/>
                      <a:r>
                        <a:rPr lang="en-US" altLang="zh-CN" dirty="0" smtClean="0">
                          <a:latin typeface="微软雅黑" pitchFamily="34" charset="-122"/>
                          <a:ea typeface="微软雅黑" pitchFamily="34" charset="-122"/>
                        </a:rPr>
                        <a:t>93.88</a:t>
                      </a:r>
                      <a:endParaRPr lang="zh-CN" altLang="en-US" dirty="0">
                        <a:latin typeface="微软雅黑" pitchFamily="34" charset="-122"/>
                        <a:ea typeface="微软雅黑" pitchFamily="34" charset="-122"/>
                      </a:endParaRPr>
                    </a:p>
                  </a:txBody>
                  <a:tcPr anchor="ctr"/>
                </a:tc>
              </a:tr>
            </a:tbl>
          </a:graphicData>
        </a:graphic>
      </p:graphicFrame>
    </p:spTree>
    <p:extLst>
      <p:ext uri="{BB962C8B-B14F-4D97-AF65-F5344CB8AC3E}">
        <p14:creationId xmlns:p14="http://schemas.microsoft.com/office/powerpoint/2010/main" xmlns="" val="181462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考察依存关系类型的作用</a:t>
            </a:r>
          </a:p>
        </p:txBody>
      </p:sp>
      <p:sp>
        <p:nvSpPr>
          <p:cNvPr id="39939" name="Rectangle 3"/>
          <p:cNvSpPr>
            <a:spLocks noGrp="1" noChangeArrowheads="1"/>
          </p:cNvSpPr>
          <p:nvPr>
            <p:ph type="body" idx="1"/>
          </p:nvPr>
        </p:nvSpPr>
        <p:spPr>
          <a:xfrm>
            <a:off x="468313" y="1844675"/>
            <a:ext cx="7272039" cy="720229"/>
          </a:xfrm>
        </p:spPr>
        <p:txBody>
          <a:bodyPr/>
          <a:lstStyle/>
          <a:p>
            <a:endParaRPr lang="en-US" altLang="zh-CN" sz="2400" dirty="0" smtClean="0">
              <a:latin typeface="微软雅黑" pitchFamily="34" charset="-122"/>
              <a:ea typeface="微软雅黑" pitchFamily="34" charset="-122"/>
            </a:endParaRPr>
          </a:p>
        </p:txBody>
      </p:sp>
      <p:sp>
        <p:nvSpPr>
          <p:cNvPr id="11" name="内容占位符 1"/>
          <p:cNvSpPr txBox="1">
            <a:spLocks/>
          </p:cNvSpPr>
          <p:nvPr/>
        </p:nvSpPr>
        <p:spPr bwMode="auto">
          <a:xfrm>
            <a:off x="467544" y="4797152"/>
            <a:ext cx="8229600" cy="936104"/>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smtClean="0">
                <a:solidFill>
                  <a:srgbClr val="FFFF00"/>
                </a:solidFill>
                <a:latin typeface="微软雅黑" pitchFamily="34" charset="-122"/>
                <a:ea typeface="微软雅黑" pitchFamily="34" charset="-122"/>
              </a:rPr>
              <a:t>当使用依存关系类型时，句法分析准确率</a:t>
            </a:r>
            <a:r>
              <a:rPr lang="en-US" altLang="zh-CN" sz="2400" dirty="0" smtClean="0">
                <a:solidFill>
                  <a:srgbClr val="FFFF00"/>
                </a:solidFill>
                <a:latin typeface="微软雅黑" pitchFamily="34" charset="-122"/>
                <a:ea typeface="微软雅黑" pitchFamily="34" charset="-122"/>
              </a:rPr>
              <a:t>UAS</a:t>
            </a:r>
            <a:r>
              <a:rPr lang="zh-CN" altLang="en-US" sz="2400" dirty="0" smtClean="0">
                <a:solidFill>
                  <a:srgbClr val="FFFF00"/>
                </a:solidFill>
                <a:latin typeface="微软雅黑" pitchFamily="34" charset="-122"/>
                <a:ea typeface="微软雅黑" pitchFamily="34" charset="-122"/>
              </a:rPr>
              <a:t>有大幅度的提高 </a:t>
            </a:r>
            <a:r>
              <a:rPr lang="en-US" altLang="zh-CN" sz="2400" dirty="0" smtClean="0">
                <a:solidFill>
                  <a:srgbClr val="FFFF00"/>
                </a:solidFill>
                <a:latin typeface="微软雅黑" pitchFamily="34" charset="-122"/>
                <a:ea typeface="微软雅黑" pitchFamily="34" charset="-122"/>
              </a:rPr>
              <a:t>(+0.5~0.6)</a:t>
            </a:r>
            <a:r>
              <a:rPr lang="zh-CN" altLang="en-US" sz="2400" dirty="0" smtClean="0">
                <a:solidFill>
                  <a:srgbClr val="FFFF00"/>
                </a:solidFill>
                <a:latin typeface="微软雅黑" pitchFamily="34" charset="-122"/>
                <a:ea typeface="微软雅黑" pitchFamily="34" charset="-122"/>
              </a:rPr>
              <a:t>。</a:t>
            </a:r>
            <a:endParaRPr lang="zh-CN" altLang="en-US" sz="2400" dirty="0">
              <a:solidFill>
                <a:srgbClr val="FFFF00"/>
              </a:solidFill>
              <a:latin typeface="微软雅黑" pitchFamily="34" charset="-122"/>
              <a:ea typeface="微软雅黑" pitchFamily="3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xmlns="" val="1939147620"/>
              </p:ext>
            </p:extLst>
          </p:nvPr>
        </p:nvGraphicFramePr>
        <p:xfrm>
          <a:off x="683568" y="2420888"/>
          <a:ext cx="7488832" cy="1854200"/>
        </p:xfrm>
        <a:graphic>
          <a:graphicData uri="http://schemas.openxmlformats.org/drawingml/2006/table">
            <a:tbl>
              <a:tblPr firstRow="1" bandRow="1">
                <a:tableStyleId>{5940675A-B579-460E-94D1-54222C63F5DA}</a:tableStyleId>
              </a:tblPr>
              <a:tblGrid>
                <a:gridCol w="1224136"/>
                <a:gridCol w="1584175"/>
                <a:gridCol w="1512168"/>
                <a:gridCol w="1512168"/>
                <a:gridCol w="1656185"/>
              </a:tblGrid>
              <a:tr h="370840">
                <a:tc>
                  <a:txBody>
                    <a:bodyPr/>
                    <a:lstStyle/>
                    <a:p>
                      <a:pPr algn="ctr"/>
                      <a:endParaRPr lang="zh-CN" altLang="en-US" dirty="0">
                        <a:latin typeface="微软雅黑" pitchFamily="34" charset="-122"/>
                        <a:ea typeface="微软雅黑" pitchFamily="34" charset="-122"/>
                      </a:endParaRPr>
                    </a:p>
                  </a:txBody>
                  <a:tcPr anchor="ctr"/>
                </a:tc>
                <a:tc>
                  <a:txBody>
                    <a:bodyPr/>
                    <a:lstStyle/>
                    <a:p>
                      <a:pPr algn="ctr"/>
                      <a:endParaRPr lang="zh-CN" altLang="en-US" dirty="0">
                        <a:latin typeface="微软雅黑" pitchFamily="34" charset="-122"/>
                        <a:ea typeface="微软雅黑" pitchFamily="34" charset="-122"/>
                      </a:endParaRPr>
                    </a:p>
                  </a:txBody>
                  <a:tcPr anchor="ctr"/>
                </a:tc>
                <a:tc>
                  <a:txBody>
                    <a:bodyPr/>
                    <a:lstStyle/>
                    <a:p>
                      <a:pPr algn="ctr"/>
                      <a:r>
                        <a:rPr lang="en-US" altLang="zh-CN" sz="1800" kern="1200" dirty="0" smtClean="0">
                          <a:solidFill>
                            <a:schemeClr val="tx1"/>
                          </a:solidFill>
                          <a:latin typeface="微软雅黑" pitchFamily="34" charset="-122"/>
                          <a:ea typeface="微软雅黑" pitchFamily="34" charset="-122"/>
                          <a:cs typeface="+mn-cs"/>
                        </a:rPr>
                        <a:t>LAS</a:t>
                      </a:r>
                      <a:endParaRPr lang="zh-CN" altLang="en-US" sz="1800" kern="1200" dirty="0">
                        <a:solidFill>
                          <a:schemeClr val="tx1"/>
                        </a:solidFill>
                        <a:latin typeface="微软雅黑" pitchFamily="34" charset="-122"/>
                        <a:ea typeface="微软雅黑" pitchFamily="34" charset="-122"/>
                        <a:cs typeface="+mn-cs"/>
                      </a:endParaRPr>
                    </a:p>
                  </a:txBody>
                  <a:tcPr anchor="ctr"/>
                </a:tc>
                <a:tc>
                  <a:txBody>
                    <a:bodyPr/>
                    <a:lstStyle/>
                    <a:p>
                      <a:pPr algn="ctr"/>
                      <a:r>
                        <a:rPr lang="en-US" altLang="zh-CN" dirty="0" smtClean="0">
                          <a:latin typeface="微软雅黑" pitchFamily="34" charset="-122"/>
                          <a:ea typeface="微软雅黑" pitchFamily="34" charset="-122"/>
                        </a:rPr>
                        <a:t>UAS</a:t>
                      </a:r>
                      <a:endParaRPr lang="zh-CN" altLang="en-US" dirty="0">
                        <a:latin typeface="微软雅黑" pitchFamily="34" charset="-122"/>
                        <a:ea typeface="微软雅黑" pitchFamily="34" charset="-122"/>
                      </a:endParaRPr>
                    </a:p>
                  </a:txBody>
                  <a:tcPr anchor="ctr"/>
                </a:tc>
                <a:tc>
                  <a:txBody>
                    <a:bodyPr/>
                    <a:lstStyle/>
                    <a:p>
                      <a:pPr algn="ctr"/>
                      <a:r>
                        <a:rPr lang="en-US" altLang="zh-CN" dirty="0" smtClean="0">
                          <a:latin typeface="微软雅黑" pitchFamily="34" charset="-122"/>
                          <a:ea typeface="微软雅黑" pitchFamily="34" charset="-122"/>
                        </a:rPr>
                        <a:t>TA</a:t>
                      </a:r>
                      <a:endParaRPr lang="zh-CN" altLang="en-US" dirty="0">
                        <a:latin typeface="微软雅黑" pitchFamily="34" charset="-122"/>
                        <a:ea typeface="微软雅黑" pitchFamily="34" charset="-122"/>
                      </a:endParaRPr>
                    </a:p>
                  </a:txBody>
                  <a:tcPr anchor="ctr"/>
                </a:tc>
              </a:tr>
              <a:tr h="370840">
                <a:tc rowSpan="2">
                  <a:txBody>
                    <a:bodyPr/>
                    <a:lstStyle/>
                    <a:p>
                      <a:pPr algn="ctr"/>
                      <a:r>
                        <a:rPr lang="zh-CN" altLang="en-US" dirty="0" smtClean="0">
                          <a:solidFill>
                            <a:schemeClr val="tx1"/>
                          </a:solidFill>
                          <a:latin typeface="微软雅黑" pitchFamily="34" charset="-122"/>
                          <a:ea typeface="微软雅黑" pitchFamily="34" charset="-122"/>
                        </a:rPr>
                        <a:t>联合模型</a:t>
                      </a:r>
                      <a:endParaRPr lang="zh-CN" altLang="en-US" dirty="0">
                        <a:solidFill>
                          <a:schemeClr val="tx1"/>
                        </a:solidFill>
                        <a:latin typeface="微软雅黑" pitchFamily="34" charset="-122"/>
                        <a:ea typeface="微软雅黑" pitchFamily="34" charset="-122"/>
                      </a:endParaRPr>
                    </a:p>
                  </a:txBody>
                  <a:tcPr anchor="ctr"/>
                </a:tc>
                <a:tc>
                  <a:txBody>
                    <a:bodyPr/>
                    <a:lstStyle/>
                    <a:p>
                      <a:pPr algn="ctr"/>
                      <a:r>
                        <a:rPr lang="zh-CN" altLang="en-US" dirty="0" smtClean="0">
                          <a:solidFill>
                            <a:schemeClr val="tx1"/>
                          </a:solidFill>
                          <a:latin typeface="微软雅黑" pitchFamily="34" charset="-122"/>
                          <a:ea typeface="微软雅黑" pitchFamily="34" charset="-122"/>
                        </a:rPr>
                        <a:t>带关系类型</a:t>
                      </a:r>
                      <a:endParaRPr lang="zh-CN" altLang="en-US" dirty="0">
                        <a:solidFill>
                          <a:schemeClr val="tx1"/>
                        </a:solidFill>
                        <a:latin typeface="微软雅黑" pitchFamily="34" charset="-122"/>
                        <a:ea typeface="微软雅黑" pitchFamily="34" charset="-122"/>
                      </a:endParaRPr>
                    </a:p>
                  </a:txBody>
                  <a:tcPr anchor="ctr"/>
                </a:tc>
                <a:tc>
                  <a:txBody>
                    <a:bodyPr/>
                    <a:lstStyle/>
                    <a:p>
                      <a:pPr algn="l"/>
                      <a:r>
                        <a:rPr lang="en-US" altLang="zh-CN" dirty="0" smtClean="0">
                          <a:solidFill>
                            <a:schemeClr val="tx1"/>
                          </a:solidFill>
                          <a:latin typeface="微软雅黑" pitchFamily="34" charset="-122"/>
                          <a:ea typeface="微软雅黑" pitchFamily="34" charset="-122"/>
                        </a:rPr>
                        <a:t>79.01</a:t>
                      </a:r>
                      <a:endParaRPr lang="zh-CN" altLang="en-US" dirty="0">
                        <a:solidFill>
                          <a:schemeClr val="tx1"/>
                        </a:solidFill>
                        <a:latin typeface="微软雅黑" pitchFamily="34" charset="-122"/>
                        <a:ea typeface="微软雅黑" pitchFamily="34" charset="-122"/>
                      </a:endParaRPr>
                    </a:p>
                  </a:txBody>
                  <a:tcPr anchor="ctr"/>
                </a:tc>
                <a:tc>
                  <a:txBody>
                    <a:bodyPr/>
                    <a:lstStyle/>
                    <a:p>
                      <a:pPr algn="l"/>
                      <a:r>
                        <a:rPr lang="en-US" altLang="zh-CN" dirty="0" smtClean="0">
                          <a:solidFill>
                            <a:schemeClr val="tx1"/>
                          </a:solidFill>
                          <a:latin typeface="微软雅黑" pitchFamily="34" charset="-122"/>
                          <a:ea typeface="微软雅黑" pitchFamily="34" charset="-122"/>
                        </a:rPr>
                        <a:t>81.67 (+0.5)</a:t>
                      </a:r>
                      <a:endParaRPr lang="zh-CN" altLang="en-US" dirty="0">
                        <a:solidFill>
                          <a:schemeClr val="tx1"/>
                        </a:solidFill>
                        <a:latin typeface="微软雅黑" pitchFamily="34" charset="-122"/>
                        <a:ea typeface="微软雅黑" pitchFamily="34" charset="-122"/>
                      </a:endParaRPr>
                    </a:p>
                  </a:txBody>
                  <a:tcPr anchor="ctr"/>
                </a:tc>
                <a:tc>
                  <a:txBody>
                    <a:bodyPr/>
                    <a:lstStyle/>
                    <a:p>
                      <a:pPr algn="l"/>
                      <a:r>
                        <a:rPr lang="en-US" altLang="zh-CN" dirty="0" smtClean="0">
                          <a:solidFill>
                            <a:schemeClr val="tx1"/>
                          </a:solidFill>
                          <a:latin typeface="微软雅黑" pitchFamily="34" charset="-122"/>
                          <a:ea typeface="微软雅黑" pitchFamily="34" charset="-122"/>
                        </a:rPr>
                        <a:t>94.60 (+0.1)</a:t>
                      </a:r>
                      <a:endParaRPr lang="zh-CN" altLang="en-US" dirty="0">
                        <a:solidFill>
                          <a:schemeClr val="tx1"/>
                        </a:solidFill>
                        <a:latin typeface="微软雅黑" pitchFamily="34" charset="-122"/>
                        <a:ea typeface="微软雅黑" pitchFamily="34" charset="-122"/>
                      </a:endParaRPr>
                    </a:p>
                  </a:txBody>
                  <a:tcPr anchor="ctr"/>
                </a:tc>
              </a:tr>
              <a:tr h="370840">
                <a:tc vMerge="1">
                  <a:txBody>
                    <a:bodyPr/>
                    <a:lstStyle/>
                    <a:p>
                      <a:endParaRPr lang="zh-CN" altLang="en-US" dirty="0"/>
                    </a:p>
                  </a:txBody>
                  <a:tcPr/>
                </a:tc>
                <a:tc>
                  <a:txBody>
                    <a:bodyPr/>
                    <a:lstStyle/>
                    <a:p>
                      <a:pPr algn="ctr"/>
                      <a:r>
                        <a:rPr lang="zh-CN" altLang="en-US" dirty="0" smtClean="0">
                          <a:solidFill>
                            <a:schemeClr val="tx1"/>
                          </a:solidFill>
                          <a:latin typeface="微软雅黑" pitchFamily="34" charset="-122"/>
                          <a:ea typeface="微软雅黑" pitchFamily="34" charset="-122"/>
                        </a:rPr>
                        <a:t>无关系类型</a:t>
                      </a:r>
                      <a:endParaRPr lang="zh-CN" altLang="en-US" dirty="0">
                        <a:solidFill>
                          <a:schemeClr val="tx1"/>
                        </a:solidFill>
                        <a:latin typeface="微软雅黑" pitchFamily="34" charset="-122"/>
                        <a:ea typeface="微软雅黑" pitchFamily="34" charset="-122"/>
                      </a:endParaRPr>
                    </a:p>
                  </a:txBody>
                  <a:tcPr anchor="ctr"/>
                </a:tc>
                <a:tc>
                  <a:txBody>
                    <a:bodyPr/>
                    <a:lstStyle/>
                    <a:p>
                      <a:pPr algn="l"/>
                      <a:r>
                        <a:rPr lang="en-US" altLang="zh-CN" dirty="0" smtClean="0">
                          <a:solidFill>
                            <a:schemeClr val="tx1"/>
                          </a:solidFill>
                          <a:latin typeface="微软雅黑" pitchFamily="34" charset="-122"/>
                          <a:ea typeface="微软雅黑" pitchFamily="34" charset="-122"/>
                        </a:rPr>
                        <a:t>-</a:t>
                      </a:r>
                      <a:endParaRPr lang="zh-CN" altLang="en-US" dirty="0">
                        <a:solidFill>
                          <a:schemeClr val="tx1"/>
                        </a:solidFill>
                        <a:latin typeface="微软雅黑" pitchFamily="34" charset="-122"/>
                        <a:ea typeface="微软雅黑" pitchFamily="34" charset="-122"/>
                      </a:endParaRPr>
                    </a:p>
                  </a:txBody>
                  <a:tcPr anchor="ctr"/>
                </a:tc>
                <a:tc>
                  <a:txBody>
                    <a:bodyPr/>
                    <a:lstStyle/>
                    <a:p>
                      <a:pPr algn="l"/>
                      <a:r>
                        <a:rPr lang="en-US" altLang="zh-CN" dirty="0" smtClean="0">
                          <a:solidFill>
                            <a:schemeClr val="tx1"/>
                          </a:solidFill>
                          <a:latin typeface="微软雅黑" pitchFamily="34" charset="-122"/>
                          <a:ea typeface="微软雅黑" pitchFamily="34" charset="-122"/>
                        </a:rPr>
                        <a:t>81.21</a:t>
                      </a:r>
                      <a:endParaRPr lang="zh-CN" altLang="en-US" dirty="0">
                        <a:solidFill>
                          <a:schemeClr val="tx1"/>
                        </a:solidFill>
                        <a:latin typeface="微软雅黑" pitchFamily="34" charset="-122"/>
                        <a:ea typeface="微软雅黑" pitchFamily="34" charset="-122"/>
                      </a:endParaRPr>
                    </a:p>
                  </a:txBody>
                  <a:tcPr anchor="ctr"/>
                </a:tc>
                <a:tc>
                  <a:txBody>
                    <a:bodyPr/>
                    <a:lstStyle/>
                    <a:p>
                      <a:pPr algn="l"/>
                      <a:r>
                        <a:rPr lang="en-US" altLang="zh-CN" dirty="0" smtClean="0">
                          <a:solidFill>
                            <a:schemeClr val="tx1"/>
                          </a:solidFill>
                          <a:latin typeface="微软雅黑" pitchFamily="34" charset="-122"/>
                          <a:ea typeface="微软雅黑" pitchFamily="34" charset="-122"/>
                        </a:rPr>
                        <a:t>94.51</a:t>
                      </a:r>
                      <a:endParaRPr lang="zh-CN" altLang="en-US" dirty="0">
                        <a:solidFill>
                          <a:schemeClr val="tx1"/>
                        </a:solidFill>
                        <a:latin typeface="微软雅黑" pitchFamily="34" charset="-122"/>
                        <a:ea typeface="微软雅黑" pitchFamily="34" charset="-122"/>
                      </a:endParaRPr>
                    </a:p>
                  </a:txBody>
                  <a:tcPr anchor="ctr"/>
                </a:tc>
              </a:tr>
              <a:tr h="370840">
                <a:tc rowSpan="2">
                  <a:txBody>
                    <a:bodyPr/>
                    <a:lstStyle/>
                    <a:p>
                      <a:pPr algn="ctr"/>
                      <a:r>
                        <a:rPr lang="zh-CN" altLang="en-US" dirty="0" smtClean="0">
                          <a:solidFill>
                            <a:schemeClr val="tx1"/>
                          </a:solidFill>
                          <a:latin typeface="微软雅黑" pitchFamily="34" charset="-122"/>
                          <a:ea typeface="微软雅黑" pitchFamily="34" charset="-122"/>
                        </a:rPr>
                        <a:t>级联方法</a:t>
                      </a:r>
                      <a:endParaRPr lang="zh-CN" altLang="en-US" dirty="0">
                        <a:solidFill>
                          <a:schemeClr val="tx1"/>
                        </a:solidFill>
                        <a:latin typeface="微软雅黑" pitchFamily="34" charset="-122"/>
                        <a:ea typeface="微软雅黑" pitchFamily="34" charset="-122"/>
                      </a:endParaRPr>
                    </a:p>
                  </a:txBody>
                  <a:tcPr anchor="ctr"/>
                </a:tc>
                <a:tc>
                  <a:txBody>
                    <a:bodyPr/>
                    <a:lstStyle/>
                    <a:p>
                      <a:pPr algn="ctr"/>
                      <a:r>
                        <a:rPr lang="zh-CN" altLang="en-US" dirty="0" smtClean="0">
                          <a:solidFill>
                            <a:schemeClr val="tx1"/>
                          </a:solidFill>
                          <a:latin typeface="微软雅黑" pitchFamily="34" charset="-122"/>
                          <a:ea typeface="微软雅黑" pitchFamily="34" charset="-122"/>
                        </a:rPr>
                        <a:t>带关系类型</a:t>
                      </a:r>
                      <a:endParaRPr lang="zh-CN" altLang="en-US" dirty="0">
                        <a:solidFill>
                          <a:schemeClr val="tx1"/>
                        </a:solidFill>
                        <a:latin typeface="微软雅黑" pitchFamily="34" charset="-122"/>
                        <a:ea typeface="微软雅黑" pitchFamily="34" charset="-122"/>
                      </a:endParaRPr>
                    </a:p>
                  </a:txBody>
                  <a:tcPr anchor="ctr"/>
                </a:tc>
                <a:tc>
                  <a:txBody>
                    <a:bodyPr/>
                    <a:lstStyle/>
                    <a:p>
                      <a:pPr algn="l"/>
                      <a:r>
                        <a:rPr lang="en-US" altLang="zh-CN" dirty="0" smtClean="0">
                          <a:solidFill>
                            <a:schemeClr val="tx1"/>
                          </a:solidFill>
                          <a:latin typeface="微软雅黑" pitchFamily="34" charset="-122"/>
                          <a:ea typeface="微软雅黑" pitchFamily="34" charset="-122"/>
                        </a:rPr>
                        <a:t>77.80</a:t>
                      </a:r>
                      <a:endParaRPr lang="zh-CN" altLang="en-US" dirty="0">
                        <a:solidFill>
                          <a:schemeClr val="tx1"/>
                        </a:solidFill>
                        <a:latin typeface="微软雅黑" pitchFamily="34" charset="-122"/>
                        <a:ea typeface="微软雅黑" pitchFamily="34" charset="-122"/>
                      </a:endParaRPr>
                    </a:p>
                  </a:txBody>
                  <a:tcPr anchor="ctr"/>
                </a:tc>
                <a:tc>
                  <a:txBody>
                    <a:bodyPr/>
                    <a:lstStyle/>
                    <a:p>
                      <a:pPr algn="l"/>
                      <a:r>
                        <a:rPr lang="en-US" altLang="zh-CN" dirty="0" smtClean="0">
                          <a:solidFill>
                            <a:schemeClr val="tx1"/>
                          </a:solidFill>
                          <a:latin typeface="微软雅黑" pitchFamily="34" charset="-122"/>
                          <a:ea typeface="微软雅黑" pitchFamily="34" charset="-122"/>
                        </a:rPr>
                        <a:t>80.82 (+0.6)</a:t>
                      </a:r>
                      <a:endParaRPr lang="zh-CN" altLang="en-US" dirty="0">
                        <a:solidFill>
                          <a:schemeClr val="tx1"/>
                        </a:solidFill>
                        <a:latin typeface="微软雅黑" pitchFamily="34" charset="-122"/>
                        <a:ea typeface="微软雅黑" pitchFamily="34" charset="-122"/>
                      </a:endParaRPr>
                    </a:p>
                  </a:txBody>
                  <a:tcPr anchor="ctr"/>
                </a:tc>
                <a:tc rowSpan="2">
                  <a:txBody>
                    <a:bodyPr/>
                    <a:lstStyle/>
                    <a:p>
                      <a:pPr algn="l"/>
                      <a:r>
                        <a:rPr lang="en-US" altLang="zh-CN" dirty="0" smtClean="0">
                          <a:solidFill>
                            <a:schemeClr val="tx1"/>
                          </a:solidFill>
                          <a:latin typeface="微软雅黑" pitchFamily="34" charset="-122"/>
                          <a:ea typeface="微软雅黑" pitchFamily="34" charset="-122"/>
                        </a:rPr>
                        <a:t>93.88</a:t>
                      </a:r>
                      <a:endParaRPr lang="zh-CN" altLang="en-US" dirty="0">
                        <a:solidFill>
                          <a:schemeClr val="tx1"/>
                        </a:solidFill>
                        <a:latin typeface="微软雅黑" pitchFamily="34" charset="-122"/>
                        <a:ea typeface="微软雅黑" pitchFamily="34" charset="-122"/>
                      </a:endParaRPr>
                    </a:p>
                  </a:txBody>
                  <a:tcPr anchor="ctr"/>
                </a:tc>
              </a:tr>
              <a:tr h="370840">
                <a:tc vMerge="1">
                  <a:txBody>
                    <a:bodyPr/>
                    <a:lstStyle/>
                    <a:p>
                      <a:endParaRPr lang="zh-CN" altLang="en-US" dirty="0"/>
                    </a:p>
                  </a:txBody>
                  <a:tcPr/>
                </a:tc>
                <a:tc>
                  <a:txBody>
                    <a:bodyPr/>
                    <a:lstStyle/>
                    <a:p>
                      <a:pPr algn="ctr"/>
                      <a:r>
                        <a:rPr lang="zh-CN" altLang="en-US" dirty="0" smtClean="0">
                          <a:solidFill>
                            <a:schemeClr val="tx1"/>
                          </a:solidFill>
                          <a:latin typeface="微软雅黑" pitchFamily="34" charset="-122"/>
                          <a:ea typeface="微软雅黑" pitchFamily="34" charset="-122"/>
                        </a:rPr>
                        <a:t>无关系类型</a:t>
                      </a:r>
                      <a:endParaRPr lang="zh-CN" altLang="en-US" dirty="0">
                        <a:solidFill>
                          <a:schemeClr val="tx1"/>
                        </a:solidFill>
                        <a:latin typeface="微软雅黑" pitchFamily="34" charset="-122"/>
                        <a:ea typeface="微软雅黑" pitchFamily="34" charset="-122"/>
                      </a:endParaRPr>
                    </a:p>
                  </a:txBody>
                  <a:tcPr anchor="ctr"/>
                </a:tc>
                <a:tc>
                  <a:txBody>
                    <a:bodyPr/>
                    <a:lstStyle/>
                    <a:p>
                      <a:pPr algn="l"/>
                      <a:r>
                        <a:rPr lang="en-US" altLang="zh-CN" b="1" dirty="0" smtClean="0">
                          <a:solidFill>
                            <a:schemeClr val="tx1"/>
                          </a:solidFill>
                          <a:latin typeface="微软雅黑" pitchFamily="34" charset="-122"/>
                          <a:ea typeface="微软雅黑" pitchFamily="34" charset="-122"/>
                        </a:rPr>
                        <a:t>-</a:t>
                      </a:r>
                      <a:endParaRPr lang="zh-CN" altLang="en-US" b="1" dirty="0">
                        <a:solidFill>
                          <a:schemeClr val="tx1"/>
                        </a:solidFill>
                        <a:latin typeface="微软雅黑" pitchFamily="34" charset="-122"/>
                        <a:ea typeface="微软雅黑" pitchFamily="34" charset="-122"/>
                      </a:endParaRPr>
                    </a:p>
                  </a:txBody>
                  <a:tcPr anchor="ctr"/>
                </a:tc>
                <a:tc>
                  <a:txBody>
                    <a:bodyPr/>
                    <a:lstStyle/>
                    <a:p>
                      <a:pPr algn="l"/>
                      <a:r>
                        <a:rPr lang="en-US" altLang="zh-CN" dirty="0" smtClean="0">
                          <a:solidFill>
                            <a:schemeClr val="tx1"/>
                          </a:solidFill>
                          <a:latin typeface="微软雅黑" pitchFamily="34" charset="-122"/>
                          <a:ea typeface="微软雅黑" pitchFamily="34" charset="-122"/>
                        </a:rPr>
                        <a:t>80.22</a:t>
                      </a:r>
                      <a:endParaRPr lang="zh-CN" altLang="en-US" dirty="0">
                        <a:solidFill>
                          <a:schemeClr val="tx1"/>
                        </a:solidFill>
                        <a:latin typeface="微软雅黑" pitchFamily="34" charset="-122"/>
                        <a:ea typeface="微软雅黑" pitchFamily="34" charset="-122"/>
                      </a:endParaRPr>
                    </a:p>
                  </a:txBody>
                  <a:tcPr anchor="ctr"/>
                </a:tc>
                <a:tc vMerge="1">
                  <a:txBody>
                    <a:bodyPr/>
                    <a:lstStyle/>
                    <a:p>
                      <a:pPr algn="l"/>
                      <a:endParaRPr lang="zh-CN" altLang="en-US" dirty="0">
                        <a:latin typeface="微软雅黑" pitchFamily="34" charset="-122"/>
                        <a:ea typeface="微软雅黑" pitchFamily="34" charset="-122"/>
                      </a:endParaRPr>
                    </a:p>
                  </a:txBody>
                  <a:tcPr anchor="ctr"/>
                </a:tc>
              </a:tr>
            </a:tbl>
          </a:graphicData>
        </a:graphic>
      </p:graphicFrame>
    </p:spTree>
    <p:extLst>
      <p:ext uri="{BB962C8B-B14F-4D97-AF65-F5344CB8AC3E}">
        <p14:creationId xmlns:p14="http://schemas.microsoft.com/office/powerpoint/2010/main" xmlns="" val="195129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和其它工作的比较</a:t>
            </a:r>
          </a:p>
        </p:txBody>
      </p:sp>
      <p:sp>
        <p:nvSpPr>
          <p:cNvPr id="39939" name="Rectangle 3"/>
          <p:cNvSpPr>
            <a:spLocks noGrp="1" noChangeArrowheads="1"/>
          </p:cNvSpPr>
          <p:nvPr>
            <p:ph type="body" idx="1"/>
          </p:nvPr>
        </p:nvSpPr>
        <p:spPr>
          <a:xfrm>
            <a:off x="468313" y="1844675"/>
            <a:ext cx="7272039" cy="720229"/>
          </a:xfrm>
        </p:spPr>
        <p:txBody>
          <a:bodyPr/>
          <a:lstStyle/>
          <a:p>
            <a:endParaRPr lang="en-US" altLang="zh-CN" sz="2400" dirty="0" smtClean="0">
              <a:latin typeface="微软雅黑" pitchFamily="34" charset="-122"/>
              <a:ea typeface="微软雅黑" pitchFamily="34" charset="-122"/>
            </a:endParaRPr>
          </a:p>
        </p:txBody>
      </p:sp>
      <p:sp>
        <p:nvSpPr>
          <p:cNvPr id="11" name="内容占位符 1"/>
          <p:cNvSpPr txBox="1">
            <a:spLocks/>
          </p:cNvSpPr>
          <p:nvPr/>
        </p:nvSpPr>
        <p:spPr bwMode="auto">
          <a:xfrm>
            <a:off x="467544" y="5805264"/>
            <a:ext cx="8229600" cy="720080"/>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smtClean="0">
                <a:solidFill>
                  <a:srgbClr val="FFFF00"/>
                </a:solidFill>
                <a:latin typeface="微软雅黑" pitchFamily="34" charset="-122"/>
                <a:ea typeface="微软雅黑" pitchFamily="34" charset="-122"/>
              </a:rPr>
              <a:t>我们的联合模型在汉语上取得了最好词性和句法准确率。</a:t>
            </a:r>
            <a:endParaRPr lang="zh-CN" altLang="en-US" sz="2400" dirty="0">
              <a:solidFill>
                <a:srgbClr val="FFFF00"/>
              </a:solidFill>
              <a:latin typeface="微软雅黑" pitchFamily="34" charset="-122"/>
              <a:ea typeface="微软雅黑" pitchFamily="34" charset="-122"/>
            </a:endParaRPr>
          </a:p>
        </p:txBody>
      </p:sp>
      <p:pic>
        <p:nvPicPr>
          <p:cNvPr id="18436"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02568" y="1384523"/>
            <a:ext cx="6781800" cy="427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3784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r>
              <a:rPr lang="en-US" altLang="zh-CN" sz="3600" b="1" dirty="0" smtClean="0">
                <a:latin typeface="微软雅黑" pitchFamily="34" charset="-122"/>
                <a:ea typeface="微软雅黑" pitchFamily="34" charset="-122"/>
              </a:rPr>
              <a:t>-</a:t>
            </a:r>
            <a:r>
              <a:rPr lang="zh-CN" altLang="en-US" sz="3600" b="1" dirty="0" smtClean="0">
                <a:latin typeface="微软雅黑" pitchFamily="34" charset="-122"/>
                <a:ea typeface="微软雅黑" pitchFamily="34" charset="-122"/>
              </a:rPr>
              <a:t>英语数据集</a:t>
            </a:r>
            <a:r>
              <a:rPr lang="en-US" altLang="zh-CN" sz="3600" b="1" dirty="0" smtClean="0">
                <a:latin typeface="微软雅黑" pitchFamily="34" charset="-122"/>
                <a:ea typeface="微软雅黑" pitchFamily="34" charset="-122"/>
              </a:rPr>
              <a:t>PTB</a:t>
            </a:r>
            <a:endParaRPr lang="zh-CN" altLang="en-US" sz="3600" b="1" dirty="0" smtClean="0">
              <a:latin typeface="微软雅黑" pitchFamily="34" charset="-122"/>
              <a:ea typeface="微软雅黑" pitchFamily="34" charset="-122"/>
            </a:endParaRPr>
          </a:p>
        </p:txBody>
      </p:sp>
      <p:sp>
        <p:nvSpPr>
          <p:cNvPr id="39939" name="Rectangle 3"/>
          <p:cNvSpPr>
            <a:spLocks noGrp="1" noChangeArrowheads="1"/>
          </p:cNvSpPr>
          <p:nvPr>
            <p:ph type="body" idx="1"/>
          </p:nvPr>
        </p:nvSpPr>
        <p:spPr>
          <a:xfrm>
            <a:off x="468313" y="1844675"/>
            <a:ext cx="7272039" cy="720229"/>
          </a:xfrm>
        </p:spPr>
        <p:txBody>
          <a:bodyPr/>
          <a:lstStyle/>
          <a:p>
            <a:endParaRPr lang="en-US" altLang="zh-CN" sz="2400" dirty="0" smtClean="0">
              <a:latin typeface="微软雅黑" pitchFamily="34" charset="-122"/>
              <a:ea typeface="微软雅黑" pitchFamily="34" charset="-122"/>
            </a:endParaRPr>
          </a:p>
        </p:txBody>
      </p:sp>
      <p:pic>
        <p:nvPicPr>
          <p:cNvPr id="6" name="Picture 2"/>
          <p:cNvPicPr>
            <a:picLocks noChangeAspect="1" noChangeArrowheads="1"/>
          </p:cNvPicPr>
          <p:nvPr/>
        </p:nvPicPr>
        <p:blipFill>
          <a:blip r:embed="rId2" cstate="print"/>
          <a:srcRect/>
          <a:stretch>
            <a:fillRect/>
          </a:stretch>
        </p:blipFill>
        <p:spPr bwMode="auto">
          <a:xfrm>
            <a:off x="76200" y="152400"/>
            <a:ext cx="8956964" cy="6553200"/>
          </a:xfrm>
          <a:prstGeom prst="rect">
            <a:avLst/>
          </a:prstGeom>
          <a:noFill/>
          <a:ln w="9525">
            <a:noFill/>
            <a:miter lim="800000"/>
            <a:headEnd/>
            <a:tailEnd/>
          </a:ln>
        </p:spPr>
      </p:pic>
      <p:sp>
        <p:nvSpPr>
          <p:cNvPr id="11" name="内容占位符 1"/>
          <p:cNvSpPr txBox="1">
            <a:spLocks/>
          </p:cNvSpPr>
          <p:nvPr/>
        </p:nvSpPr>
        <p:spPr bwMode="auto">
          <a:xfrm>
            <a:off x="467544" y="5733256"/>
            <a:ext cx="8352928" cy="720080"/>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smtClean="0">
                <a:solidFill>
                  <a:srgbClr val="FFFF00"/>
                </a:solidFill>
                <a:latin typeface="微软雅黑" pitchFamily="34" charset="-122"/>
                <a:ea typeface="微软雅黑" pitchFamily="34" charset="-122"/>
              </a:rPr>
              <a:t>我们的联合模型在英语上也取得了最好词性和句法准确率。</a:t>
            </a:r>
            <a:endParaRPr lang="zh-CN" altLang="en-US" sz="2400" dirty="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427770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小结</a:t>
            </a:r>
            <a:endParaRPr lang="zh-CN" altLang="en-US" sz="3600" b="1" dirty="0" smtClean="0">
              <a:latin typeface="微软雅黑" pitchFamily="34" charset="-122"/>
              <a:ea typeface="微软雅黑" pitchFamily="34" charset="-122"/>
            </a:endParaRPr>
          </a:p>
        </p:txBody>
      </p:sp>
      <p:sp>
        <p:nvSpPr>
          <p:cNvPr id="39939" name="Rectangle 3"/>
          <p:cNvSpPr>
            <a:spLocks noGrp="1" noChangeArrowheads="1"/>
          </p:cNvSpPr>
          <p:nvPr>
            <p:ph type="body" idx="1"/>
          </p:nvPr>
        </p:nvSpPr>
        <p:spPr>
          <a:xfrm>
            <a:off x="468313" y="1844675"/>
            <a:ext cx="8496175" cy="4320629"/>
          </a:xfrm>
        </p:spPr>
        <p:txBody>
          <a:bodyPr/>
          <a:lstStyle/>
          <a:p>
            <a:r>
              <a:rPr lang="zh-CN" altLang="en-US" sz="2400" dirty="0" smtClean="0">
                <a:latin typeface="微软雅黑" pitchFamily="34" charset="-122"/>
                <a:ea typeface="微软雅黑" pitchFamily="34" charset="-122"/>
              </a:rPr>
              <a:t>提出一种面向联合模型的分离被动进取训练算法（</a:t>
            </a:r>
            <a:r>
              <a:rPr lang="en-US" altLang="zh-CN" sz="2400" dirty="0" smtClean="0">
                <a:latin typeface="微软雅黑" pitchFamily="34" charset="-122"/>
                <a:ea typeface="微软雅黑" pitchFamily="34" charset="-122"/>
              </a:rPr>
              <a:t>SPA</a:t>
            </a:r>
            <a:r>
              <a:rPr lang="zh-CN" altLang="en-US" sz="2400" dirty="0" smtClean="0">
                <a:latin typeface="微软雅黑" pitchFamily="34" charset="-122"/>
                <a:ea typeface="微软雅黑" pitchFamily="34" charset="-122"/>
              </a:rPr>
              <a:t>），从而可以更好的平衡联合模型中词性特征和句法特征的消歧作用。</a:t>
            </a:r>
            <a:endParaRPr lang="en-US" altLang="zh-CN" sz="20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系统研究了依存关系类型对于句法分析准确率的影响。</a:t>
            </a:r>
            <a:endParaRPr lang="en-US" altLang="zh-CN" sz="2400" dirty="0" smtClean="0">
              <a:latin typeface="微软雅黑" pitchFamily="34" charset="-122"/>
              <a:ea typeface="微软雅黑" pitchFamily="34" charset="-122"/>
            </a:endParaRPr>
          </a:p>
          <a:p>
            <a:r>
              <a:rPr lang="zh-CN" altLang="en-US" sz="2400" dirty="0">
                <a:latin typeface="微软雅黑" pitchFamily="34" charset="-122"/>
                <a:ea typeface="微软雅黑" pitchFamily="34" charset="-122"/>
              </a:rPr>
              <a:t>实</a:t>
            </a:r>
            <a:r>
              <a:rPr lang="zh-CN" altLang="en-US" sz="2400" dirty="0" smtClean="0">
                <a:latin typeface="微软雅黑" pitchFamily="34" charset="-122"/>
                <a:ea typeface="微软雅黑" pitchFamily="34" charset="-122"/>
              </a:rPr>
              <a:t>验表明</a:t>
            </a:r>
            <a:endParaRPr lang="en-US" altLang="zh-CN" sz="2400" dirty="0" smtClean="0">
              <a:latin typeface="微软雅黑" pitchFamily="34" charset="-122"/>
              <a:ea typeface="微软雅黑" pitchFamily="34" charset="-122"/>
            </a:endParaRPr>
          </a:p>
          <a:p>
            <a:pPr lvl="1"/>
            <a:r>
              <a:rPr lang="zh-CN" altLang="en-US" sz="2000" dirty="0" smtClean="0">
                <a:latin typeface="微软雅黑" pitchFamily="34" charset="-122"/>
                <a:ea typeface="微软雅黑" pitchFamily="34" charset="-122"/>
              </a:rPr>
              <a:t>与级联方法相比，使用</a:t>
            </a:r>
            <a:r>
              <a:rPr lang="en-US" altLang="zh-CN" sz="2000" dirty="0" smtClean="0">
                <a:latin typeface="微软雅黑" pitchFamily="34" charset="-122"/>
                <a:ea typeface="微软雅黑" pitchFamily="34" charset="-122"/>
              </a:rPr>
              <a:t>SPA</a:t>
            </a:r>
            <a:r>
              <a:rPr lang="zh-CN" altLang="en-US" sz="2000" dirty="0" smtClean="0">
                <a:latin typeface="微软雅黑" pitchFamily="34" charset="-122"/>
                <a:ea typeface="微软雅黑" pitchFamily="34" charset="-122"/>
              </a:rPr>
              <a:t>训练算法的联合模型同时大幅度提高词性 </a:t>
            </a:r>
            <a:r>
              <a:rPr lang="en-US" altLang="zh-CN" sz="2000" dirty="0" smtClean="0">
                <a:latin typeface="微软雅黑" pitchFamily="34" charset="-122"/>
                <a:ea typeface="微软雅黑" pitchFamily="34" charset="-122"/>
              </a:rPr>
              <a:t>(+0.7)</a:t>
            </a:r>
            <a:r>
              <a:rPr lang="zh-CN" altLang="en-US" sz="2000" dirty="0" smtClean="0">
                <a:latin typeface="微软雅黑" pitchFamily="34" charset="-122"/>
                <a:ea typeface="微软雅黑" pitchFamily="34" charset="-122"/>
              </a:rPr>
              <a:t> 和句法</a:t>
            </a:r>
            <a:r>
              <a:rPr lang="en-US" altLang="zh-CN" sz="2000" dirty="0">
                <a:latin typeface="微软雅黑" pitchFamily="34" charset="-122"/>
                <a:ea typeface="微软雅黑" pitchFamily="34" charset="-122"/>
              </a:rPr>
              <a:t>(LAS +1.2; UAS +0.9)</a:t>
            </a:r>
            <a:r>
              <a:rPr lang="zh-CN" altLang="en-US" sz="2000" dirty="0" smtClean="0">
                <a:latin typeface="微软雅黑" pitchFamily="34" charset="-122"/>
                <a:ea typeface="微软雅黑" pitchFamily="34" charset="-122"/>
              </a:rPr>
              <a:t>准确率。</a:t>
            </a:r>
            <a:endParaRPr lang="en-US" altLang="zh-CN" sz="20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句法分</a:t>
            </a:r>
            <a:r>
              <a:rPr lang="zh-CN" altLang="en-US" sz="2000" dirty="0" smtClean="0">
                <a:latin typeface="微软雅黑" pitchFamily="34" charset="-122"/>
                <a:ea typeface="微软雅黑" pitchFamily="34" charset="-122"/>
              </a:rPr>
              <a:t>析时使用依存关系类型可以大幅度提高句法准确率</a:t>
            </a:r>
            <a:r>
              <a:rPr lang="en-US" altLang="zh-CN" sz="2000" dirty="0" smtClean="0">
                <a:latin typeface="微软雅黑" pitchFamily="34" charset="-122"/>
                <a:ea typeface="微软雅黑" pitchFamily="34" charset="-122"/>
              </a:rPr>
              <a:t>(UAS +0.5)</a:t>
            </a:r>
          </a:p>
          <a:p>
            <a:pPr lvl="1"/>
            <a:r>
              <a:rPr lang="zh-CN" altLang="en-US" sz="2000" dirty="0" smtClean="0">
                <a:latin typeface="微软雅黑" pitchFamily="34" charset="-122"/>
                <a:ea typeface="微软雅黑" pitchFamily="34" charset="-122"/>
              </a:rPr>
              <a:t>对于英语，联</a:t>
            </a:r>
            <a:r>
              <a:rPr lang="zh-CN" altLang="en-US" sz="2000" dirty="0">
                <a:latin typeface="微软雅黑" pitchFamily="34" charset="-122"/>
                <a:ea typeface="微软雅黑" pitchFamily="34" charset="-122"/>
              </a:rPr>
              <a:t>合模</a:t>
            </a:r>
            <a:r>
              <a:rPr lang="zh-CN" altLang="en-US" sz="2000" dirty="0" smtClean="0">
                <a:latin typeface="微软雅黑" pitchFamily="34" charset="-122"/>
                <a:ea typeface="微软雅黑" pitchFamily="34" charset="-122"/>
              </a:rPr>
              <a:t>型同样可以提高词性 </a:t>
            </a:r>
            <a:r>
              <a:rPr lang="en-US" altLang="zh-CN" sz="2000" dirty="0" smtClean="0">
                <a:latin typeface="微软雅黑" pitchFamily="34" charset="-122"/>
                <a:ea typeface="微软雅黑" pitchFamily="34" charset="-122"/>
              </a:rPr>
              <a:t>(+0.5) </a:t>
            </a:r>
            <a:r>
              <a:rPr lang="zh-CN" altLang="en-US" sz="2000" dirty="0" smtClean="0">
                <a:latin typeface="微软雅黑" pitchFamily="34" charset="-122"/>
                <a:ea typeface="微软雅黑" pitchFamily="34" charset="-122"/>
              </a:rPr>
              <a:t>和句法 </a:t>
            </a:r>
            <a:r>
              <a:rPr lang="en-US" altLang="zh-CN" sz="2000" dirty="0" smtClean="0">
                <a:latin typeface="微软雅黑" pitchFamily="34" charset="-122"/>
                <a:ea typeface="微软雅黑" pitchFamily="34" charset="-122"/>
              </a:rPr>
              <a:t>(</a:t>
            </a:r>
            <a:r>
              <a:rPr lang="en-US" altLang="zh-CN" sz="2000" dirty="0">
                <a:latin typeface="微软雅黑" pitchFamily="34" charset="-122"/>
                <a:ea typeface="微软雅黑" pitchFamily="34" charset="-122"/>
              </a:rPr>
              <a:t>LAS </a:t>
            </a:r>
            <a:r>
              <a:rPr lang="en-US" altLang="zh-CN" sz="2000" dirty="0" smtClean="0">
                <a:latin typeface="微软雅黑" pitchFamily="34" charset="-122"/>
                <a:ea typeface="微软雅黑" pitchFamily="34" charset="-122"/>
              </a:rPr>
              <a:t>+0.4; </a:t>
            </a:r>
            <a:r>
              <a:rPr lang="en-US" altLang="zh-CN" sz="2000" dirty="0">
                <a:latin typeface="微软雅黑" pitchFamily="34" charset="-122"/>
                <a:ea typeface="微软雅黑" pitchFamily="34" charset="-122"/>
              </a:rPr>
              <a:t>UAS </a:t>
            </a:r>
            <a:r>
              <a:rPr lang="en-US" altLang="zh-CN" sz="2000" dirty="0" smtClean="0">
                <a:latin typeface="微软雅黑" pitchFamily="34" charset="-122"/>
                <a:ea typeface="微软雅黑" pitchFamily="34" charset="-122"/>
              </a:rPr>
              <a:t>+0.4) </a:t>
            </a:r>
            <a:r>
              <a:rPr lang="zh-CN" altLang="en-US" sz="2000" dirty="0" smtClean="0">
                <a:latin typeface="微软雅黑" pitchFamily="34" charset="-122"/>
                <a:ea typeface="微软雅黑" pitchFamily="34" charset="-122"/>
              </a:rPr>
              <a:t>准确率 。</a:t>
            </a:r>
            <a:endParaRPr lang="en-US" altLang="zh-CN" sz="20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spTree>
    <p:extLst>
      <p:ext uri="{BB962C8B-B14F-4D97-AF65-F5344CB8AC3E}">
        <p14:creationId xmlns:p14="http://schemas.microsoft.com/office/powerpoint/2010/main" xmlns="" val="57551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本课题主要研究内容</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3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汉语词性与依存句法分析</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联合模型</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latin typeface="微软雅黑" pitchFamily="34" charset="-122"/>
                <a:ea typeface="微软雅黑" pitchFamily="34" charset="-122"/>
                <a:cs typeface="Times New Roman" pitchFamily="18" charset="0"/>
              </a:rPr>
              <a:t>5 </a:t>
            </a:r>
            <a:r>
              <a:rPr lang="zh-CN" altLang="en-US" sz="1600" b="1" dirty="0" smtClean="0">
                <a:latin typeface="微软雅黑" pitchFamily="34" charset="-122"/>
                <a:ea typeface="微软雅黑" pitchFamily="34" charset="-122"/>
                <a:cs typeface="Times New Roman" pitchFamily="18" charset="0"/>
              </a:rPr>
              <a:t>基于准同步文法的</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多树库融合方法</a:t>
            </a:r>
            <a:endParaRPr lang="zh-CN" altLang="en-US" sz="1600" b="1" dirty="0">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2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基于柱搜索和标点的快速</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高阶依存句法分析方法 </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4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面向联合模型的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分离被动进取训练算法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3" name="Rectangle 43"/>
          <p:cNvSpPr>
            <a:spLocks noChangeArrowheads="1"/>
          </p:cNvSpPr>
          <p:nvPr/>
        </p:nvSpPr>
        <p:spPr bwMode="auto">
          <a:xfrm>
            <a:off x="288032" y="3198687"/>
            <a:ext cx="104360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1</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 概述</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4" name="Rectangle 43"/>
          <p:cNvSpPr>
            <a:spLocks noChangeArrowheads="1"/>
          </p:cNvSpPr>
          <p:nvPr/>
        </p:nvSpPr>
        <p:spPr bwMode="auto">
          <a:xfrm>
            <a:off x="7812360" y="3197736"/>
            <a:ext cx="864096"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总结</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15" name="肘形连接符 14"/>
          <p:cNvCxnSpPr>
            <a:stCxn id="18471" idx="3"/>
            <a:endCxn id="14" idx="1"/>
          </p:cNvCxnSpPr>
          <p:nvPr/>
        </p:nvCxnSpPr>
        <p:spPr>
          <a:xfrm flipV="1">
            <a:off x="7308304" y="3521772"/>
            <a:ext cx="504056" cy="818"/>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18" name="肘形连接符 17"/>
          <p:cNvCxnSpPr>
            <a:stCxn id="13" idx="3"/>
            <a:endCxn id="18475" idx="1"/>
          </p:cNvCxnSpPr>
          <p:nvPr/>
        </p:nvCxnSpPr>
        <p:spPr>
          <a:xfrm flipV="1">
            <a:off x="1331640" y="3522117"/>
            <a:ext cx="504056" cy="606"/>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29" name="肘形连接符 28"/>
          <p:cNvCxnSpPr>
            <a:stCxn id="55305" idx="3"/>
            <a:endCxn id="14" idx="1"/>
          </p:cNvCxnSpPr>
          <p:nvPr/>
        </p:nvCxnSpPr>
        <p:spPr bwMode="auto">
          <a:xfrm>
            <a:off x="4716016" y="2268191"/>
            <a:ext cx="3096344" cy="1253581"/>
          </a:xfrm>
          <a:prstGeom prst="bentConnector3">
            <a:avLst>
              <a:gd name="adj1" fmla="val 91098"/>
            </a:avLst>
          </a:prstGeom>
          <a:solidFill>
            <a:srgbClr val="FFFFFF">
              <a:alpha val="0"/>
            </a:srgbClr>
          </a:solidFill>
          <a:ln w="9525">
            <a:solidFill>
              <a:schemeClr val="bg1">
                <a:lumMod val="50000"/>
              </a:schemeClr>
            </a:solidFill>
            <a:miter lim="800000"/>
            <a:headEnd/>
            <a:tailEnd/>
          </a:ln>
        </p:spPr>
      </p:cxnSp>
      <p:cxnSp>
        <p:nvCxnSpPr>
          <p:cNvPr id="32" name="肘形连接符 31"/>
          <p:cNvCxnSpPr>
            <a:stCxn id="55304" idx="3"/>
            <a:endCxn id="14" idx="1"/>
          </p:cNvCxnSpPr>
          <p:nvPr/>
        </p:nvCxnSpPr>
        <p:spPr bwMode="auto">
          <a:xfrm flipV="1">
            <a:off x="4716016" y="3521772"/>
            <a:ext cx="3096344" cy="1368497"/>
          </a:xfrm>
          <a:prstGeom prst="bentConnector3">
            <a:avLst>
              <a:gd name="adj1" fmla="val 91139"/>
            </a:avLst>
          </a:prstGeom>
          <a:solidFill>
            <a:srgbClr val="FFFFFF">
              <a:alpha val="0"/>
            </a:srgbClr>
          </a:solidFill>
          <a:ln w="9525">
            <a:solidFill>
              <a:schemeClr val="bg1">
                <a:lumMod val="50000"/>
              </a:schemeClr>
            </a:solidFill>
            <a:miter lim="800000"/>
            <a:headEnd/>
            <a:tailEnd/>
          </a:ln>
        </p:spPr>
      </p:cxnSp>
    </p:spTree>
    <p:extLst>
      <p:ext uri="{BB962C8B-B14F-4D97-AF65-F5344CB8AC3E}">
        <p14:creationId xmlns:p14="http://schemas.microsoft.com/office/powerpoint/2010/main" xmlns="" val="145602726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基</a:t>
            </a:r>
            <a:r>
              <a:rPr lang="zh-CN" altLang="en-US" sz="3600" b="1" dirty="0" smtClean="0">
                <a:latin typeface="微软雅黑" pitchFamily="34" charset="-122"/>
                <a:ea typeface="微软雅黑" pitchFamily="34" charset="-122"/>
              </a:rPr>
              <a:t>于准同步文法的多树库融合方法</a:t>
            </a:r>
          </a:p>
        </p:txBody>
      </p:sp>
      <p:sp>
        <p:nvSpPr>
          <p:cNvPr id="2" name="内容占位符 1"/>
          <p:cNvSpPr>
            <a:spLocks noGrp="1"/>
          </p:cNvSpPr>
          <p:nvPr>
            <p:ph idx="1"/>
          </p:nvPr>
        </p:nvSpPr>
        <p:spPr/>
        <p:txBody>
          <a:bodyPr/>
          <a:lstStyle/>
          <a:p>
            <a:r>
              <a:rPr lang="zh-CN" altLang="en-US" sz="2400" dirty="0" smtClean="0">
                <a:latin typeface="微软雅黑" pitchFamily="34" charset="-122"/>
                <a:ea typeface="微软雅黑" pitchFamily="34" charset="-122"/>
              </a:rPr>
              <a:t>问题提出</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基准依存句法分析模型</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基于准同步文法的多树库融合方法</a:t>
            </a:r>
            <a:endParaRPr lang="en-US" altLang="zh-CN" sz="2400" dirty="0" smtClean="0">
              <a:latin typeface="微软雅黑" pitchFamily="34" charset="-122"/>
              <a:ea typeface="微软雅黑" pitchFamily="34" charset="-122"/>
            </a:endParaRPr>
          </a:p>
          <a:p>
            <a:r>
              <a:rPr lang="zh-CN" altLang="en-US" sz="2400" dirty="0" smtClean="0">
                <a:latin typeface="微软雅黑" pitchFamily="34" charset="-122"/>
                <a:ea typeface="微软雅黑" pitchFamily="34" charset="-122"/>
              </a:rPr>
              <a:t>实</a:t>
            </a:r>
            <a:r>
              <a:rPr lang="zh-CN" altLang="en-US" sz="2400" dirty="0">
                <a:latin typeface="微软雅黑" pitchFamily="34" charset="-122"/>
                <a:ea typeface="微软雅黑" pitchFamily="34" charset="-122"/>
              </a:rPr>
              <a:t>验结</a:t>
            </a:r>
            <a:r>
              <a:rPr lang="zh-CN" altLang="en-US" sz="2400" dirty="0" smtClean="0">
                <a:latin typeface="微软雅黑" pitchFamily="34" charset="-122"/>
                <a:ea typeface="微软雅黑" pitchFamily="34" charset="-122"/>
              </a:rPr>
              <a:t>果</a:t>
            </a:r>
            <a:endParaRPr lang="en-US" altLang="zh-CN" sz="2400" dirty="0" smtClean="0">
              <a:latin typeface="微软雅黑" pitchFamily="34" charset="-122"/>
              <a:ea typeface="微软雅黑" pitchFamily="34" charset="-122"/>
            </a:endParaRPr>
          </a:p>
          <a:p>
            <a:r>
              <a:rPr lang="zh-CN" altLang="en-US" sz="2400" dirty="0">
                <a:latin typeface="微软雅黑" pitchFamily="34" charset="-122"/>
                <a:ea typeface="微软雅黑" pitchFamily="34" charset="-122"/>
              </a:rPr>
              <a:t>小结</a:t>
            </a:r>
          </a:p>
        </p:txBody>
      </p:sp>
    </p:spTree>
    <p:extLst>
      <p:ext uri="{BB962C8B-B14F-4D97-AF65-F5344CB8AC3E}">
        <p14:creationId xmlns:p14="http://schemas.microsoft.com/office/powerpoint/2010/main" xmlns="" val="167370632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问题提出</a:t>
            </a:r>
          </a:p>
        </p:txBody>
      </p:sp>
      <p:sp>
        <p:nvSpPr>
          <p:cNvPr id="2" name="内容占位符 1"/>
          <p:cNvSpPr>
            <a:spLocks noGrp="1" noRot="1" noChangeAspect="1" noMove="1" noResize="1" noEditPoints="1" noAdjustHandles="1" noChangeArrowheads="1" noChangeShapeType="1" noTextEdit="1"/>
          </p:cNvSpPr>
          <p:nvPr>
            <p:ph idx="1"/>
          </p:nvPr>
        </p:nvSpPr>
        <p:spPr>
          <a:xfrm>
            <a:off x="468313" y="1844675"/>
            <a:ext cx="8229600" cy="3096494"/>
          </a:xfrm>
          <a:blipFill rotWithShape="1">
            <a:blip r:embed="rId2" cstate="print"/>
            <a:stretch>
              <a:fillRect t="-1575" r="-74"/>
            </a:stretch>
          </a:blipFill>
        </p:spPr>
        <p:txBody>
          <a:bodyPr/>
          <a:lstStyle/>
          <a:p>
            <a:pPr>
              <a:buNone/>
            </a:pPr>
            <a:r>
              <a:rPr lang="zh-CN" altLang="en-US" dirty="0">
                <a:noFill/>
              </a:rPr>
              <a:t> </a:t>
            </a:r>
          </a:p>
        </p:txBody>
      </p:sp>
      <p:pic>
        <p:nvPicPr>
          <p:cNvPr id="45"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28043" y="3212976"/>
            <a:ext cx="3860181" cy="3096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950718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问题提出</a:t>
            </a:r>
          </a:p>
        </p:txBody>
      </p:sp>
      <p:sp>
        <p:nvSpPr>
          <p:cNvPr id="2" name="内容占位符 1"/>
          <p:cNvSpPr>
            <a:spLocks noGrp="1"/>
          </p:cNvSpPr>
          <p:nvPr>
            <p:ph idx="1"/>
          </p:nvPr>
        </p:nvSpPr>
        <p:spPr>
          <a:xfrm>
            <a:off x="468313" y="1844675"/>
            <a:ext cx="8229600" cy="3096494"/>
          </a:xfrm>
        </p:spPr>
        <p:txBody>
          <a:bodyPr/>
          <a:lstStyle/>
          <a:p>
            <a:r>
              <a:rPr lang="zh-CN" altLang="en-US" sz="2400" dirty="0">
                <a:latin typeface="微软雅黑" pitchFamily="34" charset="-122"/>
                <a:ea typeface="微软雅黑" pitchFamily="34" charset="-122"/>
              </a:rPr>
              <a:t>多</a:t>
            </a:r>
            <a:r>
              <a:rPr lang="zh-CN" altLang="en-US" sz="2400" dirty="0" smtClean="0">
                <a:latin typeface="微软雅黑" pitchFamily="34" charset="-122"/>
                <a:ea typeface="微软雅黑" pitchFamily="34" charset="-122"/>
              </a:rPr>
              <a:t>个汉语树库的存在</a:t>
            </a:r>
            <a:endParaRPr lang="en-US" altLang="zh-CN" sz="2400" dirty="0" smtClean="0">
              <a:latin typeface="微软雅黑" pitchFamily="34" charset="-122"/>
              <a:ea typeface="微软雅黑" pitchFamily="34" charset="-122"/>
            </a:endParaRPr>
          </a:p>
          <a:p>
            <a:pPr lvl="1"/>
            <a:endParaRPr lang="en-US" altLang="zh-CN" sz="2000" dirty="0">
              <a:latin typeface="微软雅黑" pitchFamily="34" charset="-122"/>
              <a:ea typeface="微软雅黑" pitchFamily="34" charset="-122"/>
            </a:endParaRPr>
          </a:p>
          <a:p>
            <a:endParaRPr lang="zh-CN" altLang="en-US" sz="2400" dirty="0">
              <a:latin typeface="微软雅黑" pitchFamily="34" charset="-122"/>
              <a:ea typeface="微软雅黑" pitchFamily="34" charset="-122"/>
            </a:endParaRPr>
          </a:p>
        </p:txBody>
      </p:sp>
      <p:graphicFrame>
        <p:nvGraphicFramePr>
          <p:cNvPr id="5" name="表格 4"/>
          <p:cNvGraphicFramePr>
            <a:graphicFrameLocks noGrp="1"/>
          </p:cNvGraphicFramePr>
          <p:nvPr>
            <p:extLst>
              <p:ext uri="{D42A27DB-BD31-4B8C-83A1-F6EECF244321}">
                <p14:modId xmlns:p14="http://schemas.microsoft.com/office/powerpoint/2010/main" xmlns="" val="1779786297"/>
              </p:ext>
            </p:extLst>
          </p:nvPr>
        </p:nvGraphicFramePr>
        <p:xfrm>
          <a:off x="1344488" y="2492896"/>
          <a:ext cx="6395864" cy="2310235"/>
        </p:xfrm>
        <a:graphic>
          <a:graphicData uri="http://schemas.openxmlformats.org/drawingml/2006/table">
            <a:tbl>
              <a:tblPr firstRow="1" bandRow="1">
                <a:tableStyleId>{5940675A-B579-460E-94D1-54222C63F5DA}</a:tableStyleId>
              </a:tblPr>
              <a:tblGrid>
                <a:gridCol w="1439069"/>
                <a:gridCol w="2364507"/>
                <a:gridCol w="2592288"/>
              </a:tblGrid>
              <a:tr h="360947">
                <a:tc>
                  <a:txBody>
                    <a:bodyPr/>
                    <a:lstStyle/>
                    <a:p>
                      <a:endParaRPr lang="zh-CN" altLang="en-US" sz="2000" dirty="0"/>
                    </a:p>
                  </a:txBody>
                  <a:tcPr marT="36095" marB="36095"/>
                </a:tc>
                <a:tc>
                  <a:txBody>
                    <a:bodyPr/>
                    <a:lstStyle/>
                    <a:p>
                      <a:r>
                        <a:rPr lang="zh-CN" altLang="en-US" sz="2000" dirty="0" smtClean="0"/>
                        <a:t>规模</a:t>
                      </a:r>
                      <a:endParaRPr lang="zh-CN" altLang="en-US" sz="2000" dirty="0"/>
                    </a:p>
                  </a:txBody>
                  <a:tcPr marT="36095" marB="36095"/>
                </a:tc>
                <a:tc>
                  <a:txBody>
                    <a:bodyPr/>
                    <a:lstStyle/>
                    <a:p>
                      <a:r>
                        <a:rPr lang="zh-CN" altLang="en-US" sz="2000" dirty="0" smtClean="0"/>
                        <a:t>标注形式</a:t>
                      </a:r>
                      <a:endParaRPr lang="zh-CN" altLang="en-US" sz="2000" dirty="0"/>
                    </a:p>
                  </a:txBody>
                  <a:tcPr marT="36095" marB="36095"/>
                </a:tc>
              </a:tr>
              <a:tr h="360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dirty="0" smtClean="0"/>
                        <a:t>CTB5</a:t>
                      </a:r>
                      <a:endParaRPr lang="zh-CN" altLang="en-US" sz="2000" kern="1200" dirty="0" smtClean="0">
                        <a:solidFill>
                          <a:schemeClr val="dk1"/>
                        </a:solidFill>
                        <a:latin typeface="+mn-lt"/>
                        <a:ea typeface="+mn-ea"/>
                        <a:cs typeface="+mn-cs"/>
                      </a:endParaRPr>
                    </a:p>
                  </a:txBody>
                  <a:tcPr marT="36095" marB="36095"/>
                </a:tc>
                <a:tc>
                  <a:txBody>
                    <a:bodyPr/>
                    <a:lstStyle/>
                    <a:p>
                      <a:r>
                        <a:rPr lang="en-US" altLang="zh-CN" sz="2000" kern="1200" dirty="0" smtClean="0"/>
                        <a:t>507,216 words</a:t>
                      </a:r>
                      <a:endParaRPr lang="zh-CN" altLang="en-US" sz="2000" dirty="0"/>
                    </a:p>
                  </a:txBody>
                  <a:tcPr marT="36095" marB="36095"/>
                </a:tc>
                <a:tc>
                  <a:txBody>
                    <a:bodyPr/>
                    <a:lstStyle/>
                    <a:p>
                      <a:r>
                        <a:rPr lang="en-US" altLang="zh-CN" sz="2000" dirty="0" smtClean="0"/>
                        <a:t>Phrase structure</a:t>
                      </a:r>
                      <a:endParaRPr lang="zh-CN" altLang="en-US" sz="2000" dirty="0"/>
                    </a:p>
                  </a:txBody>
                  <a:tcPr marT="36095" marB="36095"/>
                </a:tc>
              </a:tr>
              <a:tr h="360947">
                <a:tc>
                  <a:txBody>
                    <a:bodyPr/>
                    <a:lstStyle/>
                    <a:p>
                      <a:r>
                        <a:rPr lang="en-US" altLang="zh-CN" sz="2000" kern="1200" dirty="0" smtClean="0"/>
                        <a:t>CTB6</a:t>
                      </a:r>
                      <a:endParaRPr lang="zh-CN" altLang="en-US" sz="2000" dirty="0"/>
                    </a:p>
                  </a:txBody>
                  <a:tcPr marT="36095" marB="36095"/>
                </a:tc>
                <a:tc>
                  <a:txBody>
                    <a:bodyPr/>
                    <a:lstStyle/>
                    <a:p>
                      <a:r>
                        <a:rPr kumimoji="1" lang="en-US" altLang="zh-CN" sz="2000" kern="1200" dirty="0" smtClean="0"/>
                        <a:t>781,351</a:t>
                      </a:r>
                      <a:r>
                        <a:rPr lang="en-US" altLang="zh-CN" sz="2000" kern="1200" dirty="0" smtClean="0"/>
                        <a:t> words</a:t>
                      </a:r>
                      <a:endParaRPr lang="zh-CN" altLang="en-US" sz="2000" dirty="0"/>
                    </a:p>
                  </a:txBody>
                  <a:tcPr marT="36095" marB="36095"/>
                </a:tc>
                <a:tc>
                  <a:txBody>
                    <a:bodyPr/>
                    <a:lstStyle/>
                    <a:p>
                      <a:r>
                        <a:rPr lang="en-US" altLang="zh-CN" sz="2000" dirty="0" smtClean="0"/>
                        <a:t>Phrase structure</a:t>
                      </a:r>
                      <a:endParaRPr lang="zh-CN" altLang="en-US" sz="2000" dirty="0"/>
                    </a:p>
                  </a:txBody>
                  <a:tcPr marT="36095" marB="36095"/>
                </a:tc>
              </a:tr>
              <a:tr h="354910">
                <a:tc>
                  <a:txBody>
                    <a:bodyPr/>
                    <a:lstStyle/>
                    <a:p>
                      <a:r>
                        <a:rPr lang="en-US" altLang="zh-CN" sz="2000" kern="1200" dirty="0" smtClean="0"/>
                        <a:t>CDT</a:t>
                      </a:r>
                      <a:endParaRPr lang="zh-CN" altLang="en-US" sz="2000" dirty="0"/>
                    </a:p>
                  </a:txBody>
                  <a:tcPr marT="36095" marB="36095"/>
                </a:tc>
                <a:tc>
                  <a:txBody>
                    <a:bodyPr/>
                    <a:lstStyle/>
                    <a:p>
                      <a:r>
                        <a:rPr kumimoji="1" lang="en-US" altLang="zh-CN" sz="2000" kern="1200" dirty="0" smtClean="0"/>
                        <a:t>1,111,931</a:t>
                      </a:r>
                      <a:r>
                        <a:rPr lang="en-US" altLang="zh-CN" sz="2000" kern="1200" dirty="0" smtClean="0"/>
                        <a:t> words</a:t>
                      </a:r>
                      <a:endParaRPr lang="zh-CN" altLang="en-US" sz="2000" dirty="0"/>
                    </a:p>
                  </a:txBody>
                  <a:tcPr marT="36095" marB="36095"/>
                </a:tc>
                <a:tc>
                  <a:txBody>
                    <a:bodyPr/>
                    <a:lstStyle/>
                    <a:p>
                      <a:r>
                        <a:rPr lang="en-US" altLang="zh-CN" sz="2000" dirty="0" smtClean="0"/>
                        <a:t>Dependency structure</a:t>
                      </a:r>
                      <a:endParaRPr lang="zh-CN" altLang="en-US" sz="2000" dirty="0"/>
                    </a:p>
                  </a:txBody>
                  <a:tcPr marT="36095" marB="36095"/>
                </a:tc>
              </a:tr>
              <a:tr h="425285">
                <a:tc>
                  <a:txBody>
                    <a:bodyPr/>
                    <a:lstStyle/>
                    <a:p>
                      <a:r>
                        <a:rPr lang="en-US" altLang="zh-CN" sz="2000" kern="1200" dirty="0" smtClean="0"/>
                        <a:t>Sinica</a:t>
                      </a:r>
                      <a:r>
                        <a:rPr lang="en-US" altLang="zh-CN" sz="2000" kern="1200" baseline="0" dirty="0" smtClean="0"/>
                        <a:t> </a:t>
                      </a:r>
                      <a:endParaRPr lang="zh-CN" altLang="en-US" sz="2000" dirty="0"/>
                    </a:p>
                  </a:txBody>
                  <a:tcPr marT="36095" marB="36095"/>
                </a:tc>
                <a:tc>
                  <a:txBody>
                    <a:bodyPr/>
                    <a:lstStyle/>
                    <a:p>
                      <a:r>
                        <a:rPr kumimoji="1" lang="en-US" altLang="zh-CN" sz="2000" kern="1200" dirty="0" smtClean="0"/>
                        <a:t>~0.36 </a:t>
                      </a:r>
                      <a:r>
                        <a:rPr lang="en-US" altLang="zh-CN" sz="2000" kern="1200" dirty="0" smtClean="0"/>
                        <a:t>million words</a:t>
                      </a:r>
                      <a:endParaRPr lang="zh-CN" altLang="en-US" sz="2000" dirty="0"/>
                    </a:p>
                  </a:txBody>
                  <a:tcPr marT="36095" marB="36095"/>
                </a:tc>
                <a:tc>
                  <a:txBody>
                    <a:bodyPr/>
                    <a:lstStyle/>
                    <a:p>
                      <a:r>
                        <a:rPr lang="en-US" altLang="zh-CN" sz="2000" dirty="0" smtClean="0"/>
                        <a:t>Phrase Structure</a:t>
                      </a:r>
                      <a:endParaRPr lang="zh-CN" altLang="en-US" sz="2000" dirty="0"/>
                    </a:p>
                  </a:txBody>
                  <a:tcPr marT="36095" marB="36095"/>
                </a:tc>
              </a:tr>
              <a:tr h="360947">
                <a:tc>
                  <a:txBody>
                    <a:bodyPr/>
                    <a:lstStyle/>
                    <a:p>
                      <a:r>
                        <a:rPr lang="en-US" altLang="zh-CN" sz="2000" kern="1200" dirty="0" smtClean="0"/>
                        <a:t>TCT973</a:t>
                      </a:r>
                      <a:endParaRPr lang="zh-CN" altLang="en-US" sz="2000" dirty="0"/>
                    </a:p>
                  </a:txBody>
                  <a:tcPr marT="36095" marB="36095"/>
                </a:tc>
                <a:tc>
                  <a:txBody>
                    <a:bodyPr/>
                    <a:lstStyle/>
                    <a:p>
                      <a:r>
                        <a:rPr kumimoji="1" lang="en-US" altLang="zh-CN" sz="2000" kern="1200" dirty="0" smtClean="0"/>
                        <a:t>~1 </a:t>
                      </a:r>
                      <a:r>
                        <a:rPr lang="en-US" altLang="zh-CN" sz="2000" kern="1200" baseline="0" dirty="0" smtClean="0"/>
                        <a:t>million </a:t>
                      </a:r>
                      <a:r>
                        <a:rPr lang="en-US" altLang="zh-CN" sz="2000" kern="1200" dirty="0" smtClean="0"/>
                        <a:t>words</a:t>
                      </a:r>
                      <a:endParaRPr lang="zh-CN" altLang="en-US" sz="2000" dirty="0"/>
                    </a:p>
                  </a:txBody>
                  <a:tcPr marT="36095" marB="36095"/>
                </a:tc>
                <a:tc>
                  <a:txBody>
                    <a:bodyPr/>
                    <a:lstStyle/>
                    <a:p>
                      <a:r>
                        <a:rPr lang="en-US" altLang="zh-CN" sz="2000" dirty="0" smtClean="0"/>
                        <a:t>Phrase Structure</a:t>
                      </a:r>
                      <a:endParaRPr lang="zh-CN" altLang="en-US" sz="2000" dirty="0"/>
                    </a:p>
                  </a:txBody>
                  <a:tcPr marT="36095" marB="36095"/>
                </a:tc>
              </a:tr>
            </a:tbl>
          </a:graphicData>
        </a:graphic>
      </p:graphicFrame>
      <p:sp>
        <p:nvSpPr>
          <p:cNvPr id="6" name="内容占位符 1"/>
          <p:cNvSpPr txBox="1">
            <a:spLocks/>
          </p:cNvSpPr>
          <p:nvPr/>
        </p:nvSpPr>
        <p:spPr bwMode="auto">
          <a:xfrm>
            <a:off x="662880" y="5229200"/>
            <a:ext cx="8229600" cy="648072"/>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smtClean="0">
                <a:solidFill>
                  <a:srgbClr val="FFFF00"/>
                </a:solidFill>
                <a:latin typeface="微软雅黑" pitchFamily="34" charset="-122"/>
                <a:ea typeface="微软雅黑" pitchFamily="34" charset="-122"/>
              </a:rPr>
              <a:t>是否可以通过融合多树库中的句法知识，提高句法准确率？</a:t>
            </a:r>
            <a:endParaRPr lang="zh-CN" altLang="en-US" sz="2400" dirty="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223387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问题提出</a:t>
            </a:r>
          </a:p>
        </p:txBody>
      </p:sp>
      <p:sp>
        <p:nvSpPr>
          <p:cNvPr id="2" name="内容占位符 1"/>
          <p:cNvSpPr>
            <a:spLocks noGrp="1"/>
          </p:cNvSpPr>
          <p:nvPr>
            <p:ph idx="1"/>
          </p:nvPr>
        </p:nvSpPr>
        <p:spPr>
          <a:xfrm>
            <a:off x="468313" y="1844675"/>
            <a:ext cx="8229600" cy="864245"/>
          </a:xfrm>
        </p:spPr>
        <p:txBody>
          <a:bodyPr/>
          <a:lstStyle/>
          <a:p>
            <a:r>
              <a:rPr lang="zh-CN" altLang="en-US" sz="2400" dirty="0" smtClean="0">
                <a:latin typeface="微软雅黑" pitchFamily="34" charset="-122"/>
                <a:ea typeface="微软雅黑" pitchFamily="34" charset="-122"/>
              </a:rPr>
              <a:t>挑战：如何处理树库标注规范不一致的问题？</a:t>
            </a:r>
            <a:endParaRPr lang="en-US" altLang="zh-CN" sz="2400" dirty="0" smtClean="0">
              <a:latin typeface="微软雅黑" pitchFamily="34" charset="-122"/>
              <a:ea typeface="微软雅黑" pitchFamily="34" charset="-122"/>
            </a:endParaRPr>
          </a:p>
          <a:p>
            <a:pPr lvl="1"/>
            <a:endParaRPr lang="en-US" altLang="zh-CN" sz="2000" dirty="0">
              <a:latin typeface="微软雅黑" pitchFamily="34" charset="-122"/>
              <a:ea typeface="微软雅黑" pitchFamily="34" charset="-122"/>
            </a:endParaRPr>
          </a:p>
          <a:p>
            <a:endParaRPr lang="zh-CN" altLang="en-US" sz="2400" dirty="0">
              <a:latin typeface="微软雅黑" pitchFamily="34" charset="-122"/>
              <a:ea typeface="微软雅黑" pitchFamily="34" charset="-122"/>
            </a:endParaRPr>
          </a:p>
        </p:txBody>
      </p:sp>
      <p:sp>
        <p:nvSpPr>
          <p:cNvPr id="6" name="内容占位符 1"/>
          <p:cNvSpPr txBox="1">
            <a:spLocks/>
          </p:cNvSpPr>
          <p:nvPr/>
        </p:nvSpPr>
        <p:spPr bwMode="auto">
          <a:xfrm>
            <a:off x="1115616" y="5373216"/>
            <a:ext cx="7128792" cy="648072"/>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smtClean="0">
                <a:solidFill>
                  <a:srgbClr val="FFFF00"/>
                </a:solidFill>
                <a:latin typeface="微软雅黑" pitchFamily="34" charset="-122"/>
                <a:ea typeface="微软雅黑" pitchFamily="34" charset="-122"/>
              </a:rPr>
              <a:t>我们提出一种基于准同步文法的多树库融合方法。</a:t>
            </a:r>
            <a:endParaRPr lang="zh-CN" altLang="en-US" sz="2400" dirty="0">
              <a:solidFill>
                <a:srgbClr val="FFFF00"/>
              </a:solidFill>
              <a:latin typeface="微软雅黑" pitchFamily="34" charset="-122"/>
              <a:ea typeface="微软雅黑" pitchFamily="34" charset="-122"/>
            </a:endParaRPr>
          </a:p>
        </p:txBody>
      </p:sp>
      <p:pic>
        <p:nvPicPr>
          <p:cNvPr id="7"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01900" y="2477934"/>
            <a:ext cx="3582268" cy="26792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92638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smtClean="0">
                <a:solidFill>
                  <a:schemeClr val="tx1"/>
                </a:solidFill>
                <a:latin typeface="微软雅黑" pitchFamily="34" charset="-122"/>
                <a:ea typeface="微软雅黑" pitchFamily="34" charset="-122"/>
              </a:rPr>
              <a:t>基准依</a:t>
            </a:r>
            <a:r>
              <a:rPr lang="zh-CN" altLang="en-US" sz="3600" b="1" dirty="0">
                <a:solidFill>
                  <a:schemeClr val="tx1"/>
                </a:solidFill>
                <a:latin typeface="微软雅黑" pitchFamily="34" charset="-122"/>
                <a:ea typeface="微软雅黑" pitchFamily="34" charset="-122"/>
              </a:rPr>
              <a:t>存句法分析模</a:t>
            </a:r>
            <a:r>
              <a:rPr lang="zh-CN" altLang="en-US" sz="3600" b="1" dirty="0" smtClean="0">
                <a:solidFill>
                  <a:schemeClr val="tx1"/>
                </a:solidFill>
                <a:latin typeface="微软雅黑" pitchFamily="34" charset="-122"/>
                <a:ea typeface="微软雅黑" pitchFamily="34" charset="-122"/>
              </a:rPr>
              <a:t>型</a:t>
            </a:r>
          </a:p>
        </p:txBody>
      </p:sp>
      <mc:AlternateContent xmlns:mc="http://schemas.openxmlformats.org/markup-compatibility/2006">
        <mc:Choice xmlns:a14="http://schemas.microsoft.com/office/drawing/2010/main" xmlns="" Requires="a14">
          <p:sp>
            <p:nvSpPr>
              <p:cNvPr id="2" name="内容占位符 1"/>
              <p:cNvSpPr>
                <a:spLocks noGrp="1"/>
              </p:cNvSpPr>
              <p:nvPr>
                <p:ph idx="1"/>
              </p:nvPr>
            </p:nvSpPr>
            <p:spPr/>
            <p:txBody>
              <a:bodyPr/>
              <a:lstStyle/>
              <a:p>
                <a:r>
                  <a:rPr lang="zh-CN" altLang="en-US" sz="2400" dirty="0" smtClean="0">
                    <a:latin typeface="微软雅黑" pitchFamily="34" charset="-122"/>
                    <a:ea typeface="微软雅黑" pitchFamily="34" charset="-122"/>
                  </a:rPr>
                  <a:t>采用</a:t>
                </a:r>
                <a:r>
                  <a:rPr lang="en-US" altLang="zh-CN" sz="2400" dirty="0" smtClean="0">
                    <a:latin typeface="微软雅黑" pitchFamily="34" charset="-122"/>
                    <a:ea typeface="微软雅黑" pitchFamily="34" charset="-122"/>
                  </a:rPr>
                  <a:t>Koo</a:t>
                </a:r>
                <a:r>
                  <a:rPr lang="zh-CN" altLang="en-US" sz="2400" dirty="0" smtClean="0">
                    <a:latin typeface="微软雅黑" pitchFamily="34" charset="-122"/>
                    <a:ea typeface="微软雅黑" pitchFamily="34" charset="-122"/>
                  </a:rPr>
                  <a:t>等</a:t>
                </a:r>
                <a:r>
                  <a:rPr lang="en-US" altLang="zh-CN" sz="2400" dirty="0" smtClean="0">
                    <a:latin typeface="微软雅黑" pitchFamily="34" charset="-122"/>
                    <a:ea typeface="微软雅黑" pitchFamily="34" charset="-122"/>
                  </a:rPr>
                  <a:t>(2010)</a:t>
                </a:r>
                <a:r>
                  <a:rPr lang="zh-CN" altLang="en-US" sz="2400" dirty="0" smtClean="0">
                    <a:latin typeface="微软雅黑" pitchFamily="34" charset="-122"/>
                    <a:ea typeface="微软雅黑" pitchFamily="34" charset="-122"/>
                  </a:rPr>
                  <a:t>的二阶依存句法分析模型</a:t>
                </a:r>
                <a:endParaRPr lang="en-US" altLang="zh-CN" sz="2400" dirty="0" smtClean="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解</a:t>
                </a:r>
                <a:r>
                  <a:rPr lang="zh-CN" altLang="en-US" sz="2000" dirty="0" smtClean="0">
                    <a:latin typeface="微软雅黑" pitchFamily="34" charset="-122"/>
                    <a:ea typeface="微软雅黑" pitchFamily="34" charset="-122"/>
                  </a:rPr>
                  <a:t>码算法复杂度为</a:t>
                </a:r>
                <a14:m>
                  <m:oMath xmlns:m="http://schemas.openxmlformats.org/officeDocument/2006/math">
                    <m:r>
                      <m:rPr>
                        <m:sty m:val="p"/>
                      </m:rPr>
                      <a:rPr lang="en-US" altLang="zh-CN" sz="2000" i="1">
                        <a:latin typeface="Cambria Math"/>
                        <a:ea typeface="微软雅黑" pitchFamily="34" charset="-122"/>
                      </a:rPr>
                      <m:t>O</m:t>
                    </m:r>
                    <m:r>
                      <a:rPr lang="en-US" altLang="zh-CN" sz="2000" i="1">
                        <a:latin typeface="Cambria Math"/>
                        <a:ea typeface="微软雅黑" pitchFamily="34" charset="-122"/>
                      </a:rPr>
                      <m:t>(</m:t>
                    </m:r>
                    <m:sSup>
                      <m:sSupPr>
                        <m:ctrlPr>
                          <a:rPr lang="en-US" altLang="zh-CN" sz="2000" i="1">
                            <a:latin typeface="Cambria Math"/>
                            <a:ea typeface="微软雅黑" pitchFamily="34" charset="-122"/>
                          </a:rPr>
                        </m:ctrlPr>
                      </m:sSupPr>
                      <m:e>
                        <m:r>
                          <a:rPr lang="en-US" altLang="zh-CN" sz="2000" i="1">
                            <a:latin typeface="Cambria Math"/>
                            <a:ea typeface="微软雅黑" pitchFamily="34" charset="-122"/>
                          </a:rPr>
                          <m:t>𝑛</m:t>
                        </m:r>
                      </m:e>
                      <m:sup>
                        <m:r>
                          <a:rPr lang="en-US" altLang="zh-CN" sz="2000" i="1">
                            <a:latin typeface="Cambria Math"/>
                            <a:ea typeface="微软雅黑" pitchFamily="34" charset="-122"/>
                          </a:rPr>
                          <m:t>4</m:t>
                        </m:r>
                      </m:sup>
                    </m:sSup>
                    <m:r>
                      <a:rPr lang="en-US" altLang="zh-CN" sz="2000" i="1">
                        <a:latin typeface="Cambria Math"/>
                        <a:ea typeface="微软雅黑" pitchFamily="34" charset="-122"/>
                      </a:rPr>
                      <m:t>)</m:t>
                    </m:r>
                  </m:oMath>
                </a14:m>
                <a:endParaRPr lang="en-US" altLang="zh-CN" sz="2000" dirty="0" smtClean="0">
                  <a:latin typeface="微软雅黑" pitchFamily="34" charset="-122"/>
                  <a:ea typeface="微软雅黑" pitchFamily="34" charset="-122"/>
                </a:endParaRPr>
              </a:p>
              <a:p>
                <a:endParaRPr lang="zh-CN" altLang="en-US" sz="2400" dirty="0">
                  <a:latin typeface="微软雅黑" pitchFamily="34" charset="-122"/>
                  <a:ea typeface="微软雅黑" pitchFamily="34" charset="-122"/>
                </a:endParaRPr>
              </a:p>
            </p:txBody>
          </p:sp>
        </mc:Choice>
        <mc:Fallback>
          <p:sp>
            <p:nvSpPr>
              <p:cNvPr id="2" name="内容占位符 1"/>
              <p:cNvSpPr>
                <a:spLocks noGrp="1" noRot="1" noChangeAspect="1" noMove="1" noResize="1" noEditPoints="1" noAdjustHandles="1" noChangeArrowheads="1" noChangeShapeType="1" noTextEdit="1"/>
              </p:cNvSpPr>
              <p:nvPr>
                <p:ph idx="1"/>
              </p:nvPr>
            </p:nvSpPr>
            <p:spPr>
              <a:blipFill rotWithShape="1">
                <a:blip r:embed="rId2" cstate="print"/>
                <a:stretch>
                  <a:fillRect t="-1078"/>
                </a:stretch>
              </a:blipFill>
            </p:spPr>
            <p:txBody>
              <a:bodyPr/>
              <a:lstStyle/>
              <a:p>
                <a:r>
                  <a:rPr lang="zh-CN" altLang="en-US">
                    <a:noFill/>
                  </a:rPr>
                  <a:t> </a:t>
                </a:r>
              </a:p>
            </p:txBody>
          </p:sp>
        </mc:Fallback>
      </mc:AlternateContent>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26679" y="2803376"/>
            <a:ext cx="5381625"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92080" y="5269408"/>
            <a:ext cx="3672408" cy="1399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398926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a:solidFill>
                  <a:schemeClr val="tx1"/>
                </a:solidFill>
                <a:latin typeface="微软雅黑" pitchFamily="34" charset="-122"/>
                <a:ea typeface="微软雅黑" pitchFamily="34" charset="-122"/>
              </a:rPr>
              <a:t>基</a:t>
            </a:r>
            <a:r>
              <a:rPr lang="zh-CN" altLang="en-US" sz="3600" b="1" dirty="0" smtClean="0">
                <a:solidFill>
                  <a:schemeClr val="tx1"/>
                </a:solidFill>
                <a:latin typeface="微软雅黑" pitchFamily="34" charset="-122"/>
                <a:ea typeface="微软雅黑" pitchFamily="34" charset="-122"/>
              </a:rPr>
              <a:t>于准同步文法的多树库融合方法</a:t>
            </a:r>
          </a:p>
        </p:txBody>
      </p:sp>
      <p:sp>
        <p:nvSpPr>
          <p:cNvPr id="2" name="内容占位符 1"/>
          <p:cNvSpPr>
            <a:spLocks noGrp="1"/>
          </p:cNvSpPr>
          <p:nvPr>
            <p:ph idx="1"/>
          </p:nvPr>
        </p:nvSpPr>
        <p:spPr>
          <a:xfrm>
            <a:off x="468313" y="1844675"/>
            <a:ext cx="8229600" cy="1008261"/>
          </a:xfrm>
        </p:spPr>
        <p:txBody>
          <a:bodyPr/>
          <a:lstStyle/>
          <a:p>
            <a:r>
              <a:rPr lang="zh-CN" altLang="en-US" sz="2400" dirty="0" smtClean="0">
                <a:latin typeface="微软雅黑" pitchFamily="34" charset="-122"/>
                <a:ea typeface="微软雅黑" pitchFamily="34" charset="-122"/>
              </a:rPr>
              <a:t>准同步文法的思想是：利用源语言的句法树，指导目标语言的句法树生成过程。</a:t>
            </a:r>
            <a:r>
              <a:rPr lang="en-US" altLang="zh-CN" sz="2400" dirty="0" smtClean="0">
                <a:latin typeface="微软雅黑" pitchFamily="34" charset="-122"/>
                <a:ea typeface="微软雅黑" pitchFamily="34" charset="-122"/>
              </a:rPr>
              <a:t>(Smith</a:t>
            </a:r>
            <a:r>
              <a:rPr lang="zh-CN" altLang="en-US" sz="2400" dirty="0" smtClean="0">
                <a:latin typeface="微软雅黑" pitchFamily="34" charset="-122"/>
                <a:ea typeface="微软雅黑" pitchFamily="34" charset="-122"/>
              </a:rPr>
              <a:t>和</a:t>
            </a:r>
            <a:r>
              <a:rPr lang="en-US" altLang="zh-CN" sz="2400" dirty="0" smtClean="0">
                <a:latin typeface="微软雅黑" pitchFamily="34" charset="-122"/>
                <a:ea typeface="微软雅黑" pitchFamily="34" charset="-122"/>
              </a:rPr>
              <a:t>Eisner, 2006)</a:t>
            </a:r>
          </a:p>
          <a:p>
            <a:endParaRPr lang="en-US" altLang="zh-CN" sz="2400" dirty="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76440" y="3681338"/>
            <a:ext cx="3363912"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81240" y="2843138"/>
            <a:ext cx="2819400" cy="865188"/>
          </a:xfrm>
          <a:prstGeom prst="rect">
            <a:avLst/>
          </a:prstGeom>
          <a:noFill/>
          <a:ln w="9525">
            <a:noFill/>
            <a:miter lim="800000"/>
            <a:headEnd/>
            <a:tailEnd/>
          </a:ln>
          <a:effectLst/>
        </p:spPr>
      </p:pic>
      <p:pic>
        <p:nvPicPr>
          <p:cNvPr id="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24040" y="3605138"/>
            <a:ext cx="3429000" cy="61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332288" y="5272013"/>
            <a:ext cx="3429000" cy="61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65688" y="5881613"/>
            <a:ext cx="2590800"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9"/>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13288" y="5919713"/>
            <a:ext cx="2895600" cy="776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0"/>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710113" y="4221088"/>
            <a:ext cx="2898775" cy="1039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TextBox 15"/>
          <p:cNvSpPr txBox="1">
            <a:spLocks noChangeArrowheads="1"/>
          </p:cNvSpPr>
          <p:nvPr/>
        </p:nvSpPr>
        <p:spPr bwMode="auto">
          <a:xfrm>
            <a:off x="2167136" y="3300338"/>
            <a:ext cx="1828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fontAlgn="base">
              <a:spcBef>
                <a:spcPct val="0"/>
              </a:spcBef>
              <a:spcAft>
                <a:spcPct val="0"/>
              </a:spcAft>
              <a:defRPr>
                <a:solidFill>
                  <a:schemeClr val="tx1"/>
                </a:solidFill>
                <a:latin typeface="Gill Sans MT" pitchFamily="34" charset="0"/>
              </a:defRPr>
            </a:lvl6pPr>
            <a:lvl7pPr marL="2971800" indent="-228600" fontAlgn="base">
              <a:spcBef>
                <a:spcPct val="0"/>
              </a:spcBef>
              <a:spcAft>
                <a:spcPct val="0"/>
              </a:spcAft>
              <a:defRPr>
                <a:solidFill>
                  <a:schemeClr val="tx1"/>
                </a:solidFill>
                <a:latin typeface="Gill Sans MT" pitchFamily="34" charset="0"/>
              </a:defRPr>
            </a:lvl7pPr>
            <a:lvl8pPr marL="3429000" indent="-228600" fontAlgn="base">
              <a:spcBef>
                <a:spcPct val="0"/>
              </a:spcBef>
              <a:spcAft>
                <a:spcPct val="0"/>
              </a:spcAft>
              <a:defRPr>
                <a:solidFill>
                  <a:schemeClr val="tx1"/>
                </a:solidFill>
                <a:latin typeface="Gill Sans MT" pitchFamily="34" charset="0"/>
              </a:defRPr>
            </a:lvl8pPr>
            <a:lvl9pPr marL="3886200" indent="-228600" fontAlgn="base">
              <a:spcBef>
                <a:spcPct val="0"/>
              </a:spcBef>
              <a:spcAft>
                <a:spcPct val="0"/>
              </a:spcAft>
              <a:defRPr>
                <a:solidFill>
                  <a:schemeClr val="tx1"/>
                </a:solidFill>
                <a:latin typeface="Gill Sans MT" pitchFamily="34" charset="0"/>
              </a:defRPr>
            </a:lvl9pPr>
          </a:lstStyle>
          <a:p>
            <a:r>
              <a:rPr lang="zh-CN" altLang="en-US" sz="2400" dirty="0">
                <a:latin typeface="微软雅黑" pitchFamily="34" charset="-122"/>
                <a:ea typeface="微软雅黑" pitchFamily="34" charset="-122"/>
              </a:rPr>
              <a:t>基</a:t>
            </a:r>
            <a:r>
              <a:rPr lang="zh-CN" altLang="en-US" sz="2400" dirty="0" smtClean="0">
                <a:latin typeface="微软雅黑" pitchFamily="34" charset="-122"/>
                <a:ea typeface="微软雅黑" pitchFamily="34" charset="-122"/>
              </a:rPr>
              <a:t>准模型</a:t>
            </a:r>
            <a:endParaRPr lang="zh-CN" altLang="en-US" sz="2400" dirty="0">
              <a:latin typeface="微软雅黑" pitchFamily="34" charset="-122"/>
              <a:ea typeface="微软雅黑" pitchFamily="34" charset="-122"/>
            </a:endParaRPr>
          </a:p>
        </p:txBody>
      </p:sp>
      <p:sp>
        <p:nvSpPr>
          <p:cNvPr id="15" name="TextBox 16"/>
          <p:cNvSpPr txBox="1">
            <a:spLocks noChangeArrowheads="1"/>
          </p:cNvSpPr>
          <p:nvPr/>
        </p:nvSpPr>
        <p:spPr bwMode="auto">
          <a:xfrm>
            <a:off x="339924" y="5157713"/>
            <a:ext cx="340188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fontAlgn="base">
              <a:spcBef>
                <a:spcPct val="0"/>
              </a:spcBef>
              <a:spcAft>
                <a:spcPct val="0"/>
              </a:spcAft>
              <a:defRPr>
                <a:solidFill>
                  <a:schemeClr val="tx1"/>
                </a:solidFill>
                <a:latin typeface="Gill Sans MT" pitchFamily="34" charset="0"/>
              </a:defRPr>
            </a:lvl6pPr>
            <a:lvl7pPr marL="2971800" indent="-228600" fontAlgn="base">
              <a:spcBef>
                <a:spcPct val="0"/>
              </a:spcBef>
              <a:spcAft>
                <a:spcPct val="0"/>
              </a:spcAft>
              <a:defRPr>
                <a:solidFill>
                  <a:schemeClr val="tx1"/>
                </a:solidFill>
                <a:latin typeface="Gill Sans MT" pitchFamily="34" charset="0"/>
              </a:defRPr>
            </a:lvl7pPr>
            <a:lvl8pPr marL="3429000" indent="-228600" fontAlgn="base">
              <a:spcBef>
                <a:spcPct val="0"/>
              </a:spcBef>
              <a:spcAft>
                <a:spcPct val="0"/>
              </a:spcAft>
              <a:defRPr>
                <a:solidFill>
                  <a:schemeClr val="tx1"/>
                </a:solidFill>
                <a:latin typeface="Gill Sans MT" pitchFamily="34" charset="0"/>
              </a:defRPr>
            </a:lvl8pPr>
            <a:lvl9pPr marL="3886200" indent="-228600" fontAlgn="base">
              <a:spcBef>
                <a:spcPct val="0"/>
              </a:spcBef>
              <a:spcAft>
                <a:spcPct val="0"/>
              </a:spcAft>
              <a:defRPr>
                <a:solidFill>
                  <a:schemeClr val="tx1"/>
                </a:solidFill>
                <a:latin typeface="Gill Sans MT" pitchFamily="34" charset="0"/>
              </a:defRPr>
            </a:lvl9pPr>
          </a:lstStyle>
          <a:p>
            <a:r>
              <a:rPr lang="zh-CN" altLang="en-US" sz="2400" dirty="0" smtClean="0">
                <a:latin typeface="微软雅黑" pitchFamily="34" charset="-122"/>
                <a:ea typeface="微软雅黑" pitchFamily="34" charset="-122"/>
              </a:rPr>
              <a:t>准同步文法增强的模型</a:t>
            </a:r>
            <a:endParaRPr lang="zh-CN" altLang="en-US" sz="2400" dirty="0">
              <a:latin typeface="微软雅黑" pitchFamily="34" charset="-122"/>
              <a:ea typeface="微软雅黑" pitchFamily="34" charset="-122"/>
            </a:endParaRPr>
          </a:p>
        </p:txBody>
      </p:sp>
      <p:sp>
        <p:nvSpPr>
          <p:cNvPr id="17" name="TextBox 16"/>
          <p:cNvSpPr txBox="1">
            <a:spLocks noChangeArrowheads="1"/>
          </p:cNvSpPr>
          <p:nvPr/>
        </p:nvSpPr>
        <p:spPr bwMode="auto">
          <a:xfrm>
            <a:off x="1746176" y="6021288"/>
            <a:ext cx="224976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fontAlgn="base">
              <a:spcBef>
                <a:spcPct val="0"/>
              </a:spcBef>
              <a:spcAft>
                <a:spcPct val="0"/>
              </a:spcAft>
              <a:defRPr>
                <a:solidFill>
                  <a:schemeClr val="tx1"/>
                </a:solidFill>
                <a:latin typeface="Gill Sans MT" pitchFamily="34" charset="0"/>
              </a:defRPr>
            </a:lvl6pPr>
            <a:lvl7pPr marL="2971800" indent="-228600" fontAlgn="base">
              <a:spcBef>
                <a:spcPct val="0"/>
              </a:spcBef>
              <a:spcAft>
                <a:spcPct val="0"/>
              </a:spcAft>
              <a:defRPr>
                <a:solidFill>
                  <a:schemeClr val="tx1"/>
                </a:solidFill>
                <a:latin typeface="Gill Sans MT" pitchFamily="34" charset="0"/>
              </a:defRPr>
            </a:lvl7pPr>
            <a:lvl8pPr marL="3429000" indent="-228600" fontAlgn="base">
              <a:spcBef>
                <a:spcPct val="0"/>
              </a:spcBef>
              <a:spcAft>
                <a:spcPct val="0"/>
              </a:spcAft>
              <a:defRPr>
                <a:solidFill>
                  <a:schemeClr val="tx1"/>
                </a:solidFill>
                <a:latin typeface="Gill Sans MT" pitchFamily="34" charset="0"/>
              </a:defRPr>
            </a:lvl8pPr>
            <a:lvl9pPr marL="3886200" indent="-228600" fontAlgn="base">
              <a:spcBef>
                <a:spcPct val="0"/>
              </a:spcBef>
              <a:spcAft>
                <a:spcPct val="0"/>
              </a:spcAft>
              <a:defRPr>
                <a:solidFill>
                  <a:schemeClr val="tx1"/>
                </a:solidFill>
                <a:latin typeface="Gill Sans MT" pitchFamily="34" charset="0"/>
              </a:defRPr>
            </a:lvl9pPr>
          </a:lstStyle>
          <a:p>
            <a:r>
              <a:rPr lang="zh-CN" altLang="en-US" sz="2000" dirty="0" smtClean="0">
                <a:solidFill>
                  <a:srgbClr val="0000FF"/>
                </a:solidFill>
                <a:latin typeface="微软雅黑" pitchFamily="34" charset="-122"/>
                <a:ea typeface="微软雅黑" pitchFamily="34" charset="-122"/>
              </a:rPr>
              <a:t>源树库的标注结构</a:t>
            </a:r>
            <a:endParaRPr lang="zh-CN" altLang="en-US" sz="2000" dirty="0">
              <a:solidFill>
                <a:srgbClr val="0000FF"/>
              </a:solidFill>
              <a:latin typeface="微软雅黑" pitchFamily="34" charset="-122"/>
              <a:ea typeface="微软雅黑" pitchFamily="34" charset="-122"/>
            </a:endParaRPr>
          </a:p>
        </p:txBody>
      </p:sp>
      <p:cxnSp>
        <p:nvCxnSpPr>
          <p:cNvPr id="5" name="直接箭头连接符 4"/>
          <p:cNvCxnSpPr/>
          <p:nvPr/>
        </p:nvCxnSpPr>
        <p:spPr bwMode="auto">
          <a:xfrm>
            <a:off x="3995936" y="6205463"/>
            <a:ext cx="457200" cy="0"/>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xmlns="" val="1400048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a:solidFill>
                  <a:schemeClr val="tx1"/>
                </a:solidFill>
                <a:latin typeface="微软雅黑" pitchFamily="34" charset="-122"/>
                <a:ea typeface="微软雅黑" pitchFamily="34" charset="-122"/>
              </a:rPr>
              <a:t>基</a:t>
            </a:r>
            <a:r>
              <a:rPr lang="zh-CN" altLang="en-US" sz="3600" b="1" dirty="0" smtClean="0">
                <a:solidFill>
                  <a:schemeClr val="tx1"/>
                </a:solidFill>
                <a:latin typeface="微软雅黑" pitchFamily="34" charset="-122"/>
                <a:ea typeface="微软雅黑" pitchFamily="34" charset="-122"/>
              </a:rPr>
              <a:t>于准同步文法的多树库融合方法</a:t>
            </a:r>
          </a:p>
        </p:txBody>
      </p:sp>
      <p:sp>
        <p:nvSpPr>
          <p:cNvPr id="2" name="内容占位符 1"/>
          <p:cNvSpPr>
            <a:spLocks noGrp="1"/>
          </p:cNvSpPr>
          <p:nvPr>
            <p:ph idx="1"/>
          </p:nvPr>
        </p:nvSpPr>
        <p:spPr>
          <a:xfrm>
            <a:off x="468313" y="1844675"/>
            <a:ext cx="8229600" cy="1008261"/>
          </a:xfrm>
        </p:spPr>
        <p:txBody>
          <a:bodyPr/>
          <a:lstStyle/>
          <a:p>
            <a:r>
              <a:rPr lang="zh-CN" altLang="en-US" sz="2400" dirty="0">
                <a:latin typeface="微软雅黑" pitchFamily="34" charset="-122"/>
                <a:ea typeface="微软雅黑" pitchFamily="34" charset="-122"/>
              </a:rPr>
              <a:t>我</a:t>
            </a:r>
            <a:r>
              <a:rPr lang="zh-CN" altLang="en-US" sz="2400" dirty="0" smtClean="0">
                <a:latin typeface="微软雅黑" pitchFamily="34" charset="-122"/>
                <a:ea typeface="微软雅黑" pitchFamily="34" charset="-122"/>
              </a:rPr>
              <a:t>们提出丰富的转化模式（</a:t>
            </a:r>
            <a:r>
              <a:rPr lang="en-US" altLang="zh-CN" sz="2400" dirty="0" smtClean="0">
                <a:latin typeface="微软雅黑" pitchFamily="34" charset="-122"/>
                <a:ea typeface="微软雅黑" pitchFamily="34" charset="-122"/>
              </a:rPr>
              <a:t>transformation pattern, TP</a:t>
            </a:r>
            <a:r>
              <a:rPr lang="zh-CN" altLang="en-US" sz="2400" dirty="0" smtClean="0">
                <a:latin typeface="微软雅黑" pitchFamily="34" charset="-122"/>
                <a:ea typeface="微软雅黑" pitchFamily="34" charset="-122"/>
              </a:rPr>
              <a:t>）来刻画树库标注规范的不一致。</a:t>
            </a:r>
            <a:endParaRPr lang="en-US" altLang="zh-CN" sz="2400" dirty="0" smtClean="0">
              <a:latin typeface="微软雅黑" pitchFamily="34" charset="-122"/>
              <a:ea typeface="微软雅黑" pitchFamily="34" charset="-122"/>
            </a:endParaRPr>
          </a:p>
          <a:p>
            <a:endParaRPr lang="en-US" altLang="zh-CN" sz="2400" dirty="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pic>
        <p:nvPicPr>
          <p:cNvPr id="16" name="Picture 2"/>
          <p:cNvPicPr>
            <a:picLocks noChangeAspect="1" noChangeArrowheads="1"/>
          </p:cNvPicPr>
          <p:nvPr/>
        </p:nvPicPr>
        <p:blipFill>
          <a:blip r:embed="rId2" cstate="print"/>
          <a:srcRect/>
          <a:stretch>
            <a:fillRect/>
          </a:stretch>
        </p:blipFill>
        <p:spPr bwMode="auto">
          <a:xfrm>
            <a:off x="1219200" y="5060776"/>
            <a:ext cx="1170786" cy="1391332"/>
          </a:xfrm>
          <a:prstGeom prst="rect">
            <a:avLst/>
          </a:prstGeom>
          <a:noFill/>
          <a:ln w="9525">
            <a:solidFill>
              <a:schemeClr val="accent6"/>
            </a:solidFill>
            <a:miter lim="800000"/>
            <a:headEnd/>
            <a:tailEnd/>
          </a:ln>
        </p:spPr>
      </p:pic>
      <p:pic>
        <p:nvPicPr>
          <p:cNvPr id="17" name="Picture 5"/>
          <p:cNvPicPr>
            <a:picLocks noChangeAspect="1" noChangeArrowheads="1"/>
          </p:cNvPicPr>
          <p:nvPr/>
        </p:nvPicPr>
        <p:blipFill>
          <a:blip r:embed="rId3" cstate="print"/>
          <a:srcRect/>
          <a:stretch>
            <a:fillRect/>
          </a:stretch>
        </p:blipFill>
        <p:spPr bwMode="auto">
          <a:xfrm>
            <a:off x="6654800" y="5013176"/>
            <a:ext cx="1949648" cy="1581255"/>
          </a:xfrm>
          <a:prstGeom prst="rect">
            <a:avLst/>
          </a:prstGeom>
          <a:noFill/>
          <a:ln w="9525">
            <a:solidFill>
              <a:schemeClr val="accent6"/>
            </a:solidFill>
            <a:miter lim="800000"/>
            <a:headEnd/>
            <a:tailEnd/>
          </a:ln>
        </p:spPr>
      </p:pic>
      <p:pic>
        <p:nvPicPr>
          <p:cNvPr id="18" name="Picture 6"/>
          <p:cNvPicPr>
            <a:picLocks noChangeAspect="1" noChangeArrowheads="1"/>
          </p:cNvPicPr>
          <p:nvPr/>
        </p:nvPicPr>
        <p:blipFill>
          <a:blip r:embed="rId4" cstate="print"/>
          <a:srcRect/>
          <a:stretch>
            <a:fillRect/>
          </a:stretch>
        </p:blipFill>
        <p:spPr bwMode="auto">
          <a:xfrm>
            <a:off x="3128963" y="5013176"/>
            <a:ext cx="2595165" cy="1543291"/>
          </a:xfrm>
          <a:prstGeom prst="rect">
            <a:avLst/>
          </a:prstGeom>
          <a:noFill/>
          <a:ln w="9525">
            <a:solidFill>
              <a:schemeClr val="accent6"/>
            </a:solidFill>
            <a:miter lim="800000"/>
            <a:headEnd/>
            <a:tailEnd/>
          </a:ln>
        </p:spPr>
      </p:pic>
      <p:pic>
        <p:nvPicPr>
          <p:cNvPr id="19" name="Picture 10"/>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625" y="2708920"/>
            <a:ext cx="9196388"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右箭头 19"/>
          <p:cNvSpPr/>
          <p:nvPr/>
        </p:nvSpPr>
        <p:spPr>
          <a:xfrm rot="6806459">
            <a:off x="2186291" y="4741674"/>
            <a:ext cx="407390" cy="224102"/>
          </a:xfrm>
          <a:prstGeom prst="rightArrow">
            <a:avLst/>
          </a:prstGeom>
          <a:solidFill>
            <a:schemeClr val="accent2">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右箭头 20"/>
          <p:cNvSpPr/>
          <p:nvPr/>
        </p:nvSpPr>
        <p:spPr>
          <a:xfrm rot="4495471">
            <a:off x="3952683" y="4704141"/>
            <a:ext cx="445537" cy="253905"/>
          </a:xfrm>
          <a:prstGeom prst="rightArrow">
            <a:avLst/>
          </a:prstGeom>
          <a:solidFill>
            <a:schemeClr val="accent2">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右箭头 21"/>
          <p:cNvSpPr/>
          <p:nvPr/>
        </p:nvSpPr>
        <p:spPr>
          <a:xfrm rot="4495471">
            <a:off x="6978028" y="4688027"/>
            <a:ext cx="445537" cy="253905"/>
          </a:xfrm>
          <a:prstGeom prst="rightArrow">
            <a:avLst/>
          </a:prstGeom>
          <a:solidFill>
            <a:schemeClr val="accent2">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xmlns="" val="62083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a:solidFill>
                  <a:schemeClr val="tx1"/>
                </a:solidFill>
                <a:latin typeface="微软雅黑" pitchFamily="34" charset="-122"/>
                <a:ea typeface="微软雅黑" pitchFamily="34" charset="-122"/>
              </a:rPr>
              <a:t>基</a:t>
            </a:r>
            <a:r>
              <a:rPr lang="zh-CN" altLang="en-US" sz="3600" b="1" dirty="0" smtClean="0">
                <a:solidFill>
                  <a:schemeClr val="tx1"/>
                </a:solidFill>
                <a:latin typeface="微软雅黑" pitchFamily="34" charset="-122"/>
                <a:ea typeface="微软雅黑" pitchFamily="34" charset="-122"/>
              </a:rPr>
              <a:t>于准同步文法的多树库融合方法</a:t>
            </a:r>
          </a:p>
        </p:txBody>
      </p:sp>
      <p:sp>
        <p:nvSpPr>
          <p:cNvPr id="2" name="内容占位符 1"/>
          <p:cNvSpPr>
            <a:spLocks noGrp="1"/>
          </p:cNvSpPr>
          <p:nvPr>
            <p:ph idx="1"/>
          </p:nvPr>
        </p:nvSpPr>
        <p:spPr>
          <a:xfrm>
            <a:off x="468313" y="1844675"/>
            <a:ext cx="8229600" cy="1008261"/>
          </a:xfrm>
        </p:spPr>
        <p:txBody>
          <a:bodyPr/>
          <a:lstStyle/>
          <a:p>
            <a:r>
              <a:rPr lang="zh-CN" altLang="en-US" sz="2400" dirty="0" smtClean="0">
                <a:latin typeface="微软雅黑" pitchFamily="34" charset="-122"/>
                <a:ea typeface="微软雅黑" pitchFamily="34" charset="-122"/>
              </a:rPr>
              <a:t>完整的</a:t>
            </a:r>
            <a:r>
              <a:rPr lang="en-US" altLang="zh-CN" sz="2400" dirty="0" smtClean="0">
                <a:latin typeface="微软雅黑" pitchFamily="34" charset="-122"/>
                <a:ea typeface="微软雅黑" pitchFamily="34" charset="-122"/>
              </a:rPr>
              <a:t>TP</a:t>
            </a:r>
            <a:r>
              <a:rPr lang="zh-CN" altLang="en-US" sz="2400" dirty="0" smtClean="0">
                <a:latin typeface="微软雅黑" pitchFamily="34" charset="-122"/>
                <a:ea typeface="微软雅黑" pitchFamily="34" charset="-122"/>
              </a:rPr>
              <a:t>列表</a:t>
            </a:r>
            <a:endParaRPr lang="en-US" altLang="zh-CN" sz="2400" dirty="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pic>
        <p:nvPicPr>
          <p:cNvPr id="7" name="Picture 3"/>
          <p:cNvPicPr>
            <a:picLocks noChangeAspect="1" noChangeArrowheads="1"/>
          </p:cNvPicPr>
          <p:nvPr/>
        </p:nvPicPr>
        <p:blipFill>
          <a:blip r:embed="rId2" cstate="print"/>
          <a:srcRect/>
          <a:stretch>
            <a:fillRect/>
          </a:stretch>
        </p:blipFill>
        <p:spPr bwMode="auto">
          <a:xfrm>
            <a:off x="93663" y="1447800"/>
            <a:ext cx="8974137" cy="5200650"/>
          </a:xfrm>
          <a:prstGeom prst="rect">
            <a:avLst/>
          </a:prstGeom>
          <a:noFill/>
          <a:ln w="9525">
            <a:solidFill>
              <a:schemeClr val="accent3">
                <a:lumMod val="40000"/>
                <a:lumOff val="60000"/>
              </a:schemeClr>
            </a:solidFill>
            <a:miter lim="800000"/>
            <a:headEnd/>
            <a:tailEnd/>
          </a:ln>
        </p:spPr>
      </p:pic>
    </p:spTree>
    <p:extLst>
      <p:ext uri="{BB962C8B-B14F-4D97-AF65-F5344CB8AC3E}">
        <p14:creationId xmlns:p14="http://schemas.microsoft.com/office/powerpoint/2010/main" xmlns="" val="129854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a:solidFill>
                  <a:schemeClr val="tx1"/>
                </a:solidFill>
                <a:latin typeface="微软雅黑" pitchFamily="34" charset="-122"/>
                <a:ea typeface="微软雅黑" pitchFamily="34" charset="-122"/>
              </a:rPr>
              <a:t>基</a:t>
            </a:r>
            <a:r>
              <a:rPr lang="zh-CN" altLang="en-US" sz="3600" b="1" dirty="0" smtClean="0">
                <a:solidFill>
                  <a:schemeClr val="tx1"/>
                </a:solidFill>
                <a:latin typeface="微软雅黑" pitchFamily="34" charset="-122"/>
                <a:ea typeface="微软雅黑" pitchFamily="34" charset="-122"/>
              </a:rPr>
              <a:t>于准同步文法的多树库融合方法</a:t>
            </a:r>
          </a:p>
        </p:txBody>
      </p:sp>
      <p:sp>
        <p:nvSpPr>
          <p:cNvPr id="2" name="内容占位符 1"/>
          <p:cNvSpPr>
            <a:spLocks noGrp="1"/>
          </p:cNvSpPr>
          <p:nvPr>
            <p:ph idx="1"/>
          </p:nvPr>
        </p:nvSpPr>
        <p:spPr>
          <a:xfrm>
            <a:off x="468313" y="1844675"/>
            <a:ext cx="8229600" cy="1008261"/>
          </a:xfrm>
        </p:spPr>
        <p:txBody>
          <a:bodyPr/>
          <a:lstStyle/>
          <a:p>
            <a:r>
              <a:rPr lang="en-US" altLang="zh-CN" sz="2400" dirty="0" smtClean="0">
                <a:latin typeface="微软雅黑" pitchFamily="34" charset="-122"/>
                <a:ea typeface="微软雅黑" pitchFamily="34" charset="-122"/>
              </a:rPr>
              <a:t>TP</a:t>
            </a:r>
            <a:r>
              <a:rPr lang="zh-CN" altLang="en-US" sz="2400" dirty="0" smtClean="0">
                <a:latin typeface="微软雅黑" pitchFamily="34" charset="-122"/>
                <a:ea typeface="微软雅黑" pitchFamily="34" charset="-122"/>
              </a:rPr>
              <a:t>结合上下文信息构成准同步文法特征</a:t>
            </a:r>
            <a:endParaRPr lang="en-US" altLang="zh-CN" sz="2400" dirty="0" smtClean="0">
              <a:latin typeface="微软雅黑" pitchFamily="34" charset="-122"/>
              <a:ea typeface="微软雅黑" pitchFamily="34" charset="-122"/>
            </a:endParaRPr>
          </a:p>
          <a:p>
            <a:endParaRPr lang="en-US" altLang="zh-CN" sz="2400" dirty="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pic>
        <p:nvPicPr>
          <p:cNvPr id="11" name="Picture 2"/>
          <p:cNvPicPr>
            <a:picLocks noChangeAspect="1" noChangeArrowheads="1"/>
          </p:cNvPicPr>
          <p:nvPr/>
        </p:nvPicPr>
        <p:blipFill>
          <a:blip r:embed="rId2" cstate="print"/>
          <a:srcRect/>
          <a:stretch>
            <a:fillRect/>
          </a:stretch>
        </p:blipFill>
        <p:spPr bwMode="auto">
          <a:xfrm>
            <a:off x="251520" y="2388096"/>
            <a:ext cx="8865880" cy="2121024"/>
          </a:xfrm>
          <a:prstGeom prst="rect">
            <a:avLst/>
          </a:prstGeom>
          <a:noFill/>
          <a:ln w="9525">
            <a:solidFill>
              <a:schemeClr val="accent3">
                <a:lumMod val="40000"/>
                <a:lumOff val="60000"/>
              </a:schemeClr>
            </a:solidFill>
            <a:miter lim="800000"/>
            <a:headEnd/>
            <a:tailEnd/>
          </a:ln>
        </p:spPr>
      </p:pic>
      <p:pic>
        <p:nvPicPr>
          <p:cNvPr id="14" name="Picture 6"/>
          <p:cNvPicPr>
            <a:picLocks noChangeAspect="1" noChangeArrowheads="1"/>
          </p:cNvPicPr>
          <p:nvPr/>
        </p:nvPicPr>
        <p:blipFill>
          <a:blip r:embed="rId3" cstate="print"/>
          <a:srcRect/>
          <a:stretch>
            <a:fillRect/>
          </a:stretch>
        </p:blipFill>
        <p:spPr bwMode="auto">
          <a:xfrm>
            <a:off x="3128963" y="4725144"/>
            <a:ext cx="2595165" cy="1543291"/>
          </a:xfrm>
          <a:prstGeom prst="rect">
            <a:avLst/>
          </a:prstGeom>
          <a:noFill/>
          <a:ln w="9525">
            <a:solidFill>
              <a:schemeClr val="accent6"/>
            </a:solidFill>
            <a:miter lim="800000"/>
            <a:headEnd/>
            <a:tailEnd/>
          </a:ln>
        </p:spPr>
      </p:pic>
    </p:spTree>
    <p:extLst>
      <p:ext uri="{BB962C8B-B14F-4D97-AF65-F5344CB8AC3E}">
        <p14:creationId xmlns:p14="http://schemas.microsoft.com/office/powerpoint/2010/main" xmlns="" val="268631541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a:solidFill>
                  <a:schemeClr val="tx1"/>
                </a:solidFill>
                <a:latin typeface="微软雅黑" pitchFamily="34" charset="-122"/>
                <a:ea typeface="微软雅黑" pitchFamily="34" charset="-122"/>
              </a:rPr>
              <a:t>基</a:t>
            </a:r>
            <a:r>
              <a:rPr lang="zh-CN" altLang="en-US" sz="3600" b="1" dirty="0" smtClean="0">
                <a:solidFill>
                  <a:schemeClr val="tx1"/>
                </a:solidFill>
                <a:latin typeface="微软雅黑" pitchFamily="34" charset="-122"/>
                <a:ea typeface="微软雅黑" pitchFamily="34" charset="-122"/>
              </a:rPr>
              <a:t>于准同步文法的多树库融合方法</a:t>
            </a:r>
          </a:p>
        </p:txBody>
      </p:sp>
      <p:sp>
        <p:nvSpPr>
          <p:cNvPr id="2" name="内容占位符 1"/>
          <p:cNvSpPr>
            <a:spLocks noGrp="1"/>
          </p:cNvSpPr>
          <p:nvPr>
            <p:ph idx="1"/>
          </p:nvPr>
        </p:nvSpPr>
        <p:spPr>
          <a:xfrm>
            <a:off x="468313" y="1844675"/>
            <a:ext cx="8229600" cy="1008261"/>
          </a:xfrm>
        </p:spPr>
        <p:txBody>
          <a:bodyPr/>
          <a:lstStyle/>
          <a:p>
            <a:r>
              <a:rPr lang="zh-CN" altLang="en-US" sz="2400" dirty="0" smtClean="0">
                <a:latin typeface="微软雅黑" pitchFamily="34" charset="-122"/>
                <a:ea typeface="微软雅黑" pitchFamily="34" charset="-122"/>
              </a:rPr>
              <a:t>融入准同步文法特征的模型</a:t>
            </a:r>
            <a:endParaRPr lang="en-US" altLang="zh-CN" sz="2400" dirty="0" smtClean="0">
              <a:latin typeface="微软雅黑" pitchFamily="34" charset="-122"/>
              <a:ea typeface="微软雅黑" pitchFamily="34" charset="-122"/>
            </a:endParaRPr>
          </a:p>
          <a:p>
            <a:endParaRPr lang="en-US" altLang="zh-CN" sz="2400" dirty="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pic>
        <p:nvPicPr>
          <p:cNvPr id="12" name="Picture 4"/>
          <p:cNvPicPr>
            <a:picLocks noChangeAspect="1" noChangeArrowheads="1"/>
          </p:cNvPicPr>
          <p:nvPr/>
        </p:nvPicPr>
        <p:blipFill>
          <a:blip r:embed="rId2" cstate="print"/>
          <a:srcRect/>
          <a:stretch>
            <a:fillRect/>
          </a:stretch>
        </p:blipFill>
        <p:spPr bwMode="auto">
          <a:xfrm>
            <a:off x="2003014" y="3645024"/>
            <a:ext cx="5017258" cy="2448272"/>
          </a:xfrm>
          <a:prstGeom prst="rect">
            <a:avLst/>
          </a:prstGeom>
          <a:noFill/>
          <a:ln w="9525">
            <a:solidFill>
              <a:schemeClr val="accent3">
                <a:lumMod val="40000"/>
                <a:lumOff val="60000"/>
              </a:schemeClr>
            </a:solidFill>
            <a:miter lim="800000"/>
            <a:headEnd/>
            <a:tailEnd/>
          </a:ln>
        </p:spPr>
      </p:pic>
      <p:pic>
        <p:nvPicPr>
          <p:cNvPr id="13" name="Picture 5"/>
          <p:cNvPicPr>
            <a:picLocks noChangeAspect="1" noChangeArrowheads="1"/>
          </p:cNvPicPr>
          <p:nvPr/>
        </p:nvPicPr>
        <p:blipFill>
          <a:blip r:embed="rId3" cstate="print"/>
          <a:srcRect/>
          <a:stretch>
            <a:fillRect/>
          </a:stretch>
        </p:blipFill>
        <p:spPr bwMode="auto">
          <a:xfrm>
            <a:off x="2162076" y="2564904"/>
            <a:ext cx="4066108" cy="714958"/>
          </a:xfrm>
          <a:prstGeom prst="rect">
            <a:avLst/>
          </a:prstGeom>
          <a:noFill/>
          <a:ln w="9525">
            <a:solidFill>
              <a:schemeClr val="accent3">
                <a:lumMod val="40000"/>
                <a:lumOff val="60000"/>
              </a:schemeClr>
            </a:solidFill>
            <a:miter lim="800000"/>
            <a:headEnd/>
            <a:tailEnd/>
          </a:ln>
        </p:spPr>
      </p:pic>
    </p:spTree>
    <p:extLst>
      <p:ext uri="{BB962C8B-B14F-4D97-AF65-F5344CB8AC3E}">
        <p14:creationId xmlns:p14="http://schemas.microsoft.com/office/powerpoint/2010/main" xmlns="" val="7871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实验结果</a:t>
            </a:r>
          </a:p>
        </p:txBody>
      </p:sp>
      <p:sp>
        <p:nvSpPr>
          <p:cNvPr id="39939" name="Rectangle 3"/>
          <p:cNvSpPr>
            <a:spLocks noGrp="1" noChangeArrowheads="1"/>
          </p:cNvSpPr>
          <p:nvPr>
            <p:ph type="body" idx="1"/>
          </p:nvPr>
        </p:nvSpPr>
        <p:spPr>
          <a:xfrm>
            <a:off x="468313" y="1924099"/>
            <a:ext cx="8424167" cy="517525"/>
          </a:xfrm>
        </p:spPr>
        <p:txBody>
          <a:bodyPr/>
          <a:lstStyle/>
          <a:p>
            <a:r>
              <a:rPr lang="zh-CN" altLang="en-US" sz="2400" dirty="0" smtClean="0">
                <a:latin typeface="微软雅黑" pitchFamily="34" charset="-122"/>
                <a:ea typeface="微软雅黑" pitchFamily="34" charset="-122"/>
              </a:rPr>
              <a:t>实验数据</a:t>
            </a:r>
            <a:endParaRPr lang="en-US" altLang="zh-CN" sz="2400" dirty="0" smtClean="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sp>
        <p:nvSpPr>
          <p:cNvPr id="4" name="Rectangle 3"/>
          <p:cNvSpPr txBox="1">
            <a:spLocks noChangeArrowheads="1"/>
          </p:cNvSpPr>
          <p:nvPr/>
        </p:nvSpPr>
        <p:spPr bwMode="auto">
          <a:xfrm>
            <a:off x="467544" y="5157043"/>
            <a:ext cx="7920111" cy="12962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r>
              <a:rPr lang="zh-CN" altLang="en-US" sz="2400" dirty="0" smtClean="0">
                <a:latin typeface="微软雅黑" pitchFamily="34" charset="-122"/>
                <a:ea typeface="微软雅黑" pitchFamily="34" charset="-122"/>
              </a:rPr>
              <a:t>评价指标：</a:t>
            </a:r>
            <a:r>
              <a:rPr lang="en-US" altLang="zh-CN" sz="2400" dirty="0" smtClean="0">
                <a:latin typeface="微软雅黑" pitchFamily="34" charset="-122"/>
                <a:ea typeface="微软雅黑" pitchFamily="34" charset="-122"/>
              </a:rPr>
              <a:t>UAS</a:t>
            </a:r>
          </a:p>
          <a:p>
            <a:endParaRPr lang="en-US" altLang="zh-CN" sz="2400" dirty="0" smtClean="0">
              <a:latin typeface="微软雅黑" pitchFamily="34" charset="-122"/>
              <a:ea typeface="微软雅黑" pitchFamily="34" charset="-122"/>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71800" y="2420888"/>
            <a:ext cx="494030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6"/>
          <p:cNvSpPr txBox="1">
            <a:spLocks noChangeArrowheads="1"/>
          </p:cNvSpPr>
          <p:nvPr/>
        </p:nvSpPr>
        <p:spPr bwMode="auto">
          <a:xfrm>
            <a:off x="2895600" y="3220988"/>
            <a:ext cx="5181600" cy="381000"/>
          </a:xfrm>
          <a:prstGeom prst="rect">
            <a:avLst/>
          </a:prstGeom>
          <a:noFill/>
          <a:ln w="38100">
            <a:solidFill>
              <a:srgbClr val="0000CC"/>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fontAlgn="base">
              <a:spcBef>
                <a:spcPct val="0"/>
              </a:spcBef>
              <a:spcAft>
                <a:spcPct val="0"/>
              </a:spcAft>
              <a:defRPr>
                <a:solidFill>
                  <a:schemeClr val="tx1"/>
                </a:solidFill>
                <a:latin typeface="Gill Sans MT" pitchFamily="34" charset="0"/>
              </a:defRPr>
            </a:lvl6pPr>
            <a:lvl7pPr marL="2971800" indent="-228600" fontAlgn="base">
              <a:spcBef>
                <a:spcPct val="0"/>
              </a:spcBef>
              <a:spcAft>
                <a:spcPct val="0"/>
              </a:spcAft>
              <a:defRPr>
                <a:solidFill>
                  <a:schemeClr val="tx1"/>
                </a:solidFill>
                <a:latin typeface="Gill Sans MT" pitchFamily="34" charset="0"/>
              </a:defRPr>
            </a:lvl7pPr>
            <a:lvl8pPr marL="3429000" indent="-228600" fontAlgn="base">
              <a:spcBef>
                <a:spcPct val="0"/>
              </a:spcBef>
              <a:spcAft>
                <a:spcPct val="0"/>
              </a:spcAft>
              <a:defRPr>
                <a:solidFill>
                  <a:schemeClr val="tx1"/>
                </a:solidFill>
                <a:latin typeface="Gill Sans MT" pitchFamily="34" charset="0"/>
              </a:defRPr>
            </a:lvl8pPr>
            <a:lvl9pPr marL="3886200" indent="-228600" fontAlgn="base">
              <a:spcBef>
                <a:spcPct val="0"/>
              </a:spcBef>
              <a:spcAft>
                <a:spcPct val="0"/>
              </a:spcAft>
              <a:defRPr>
                <a:solidFill>
                  <a:schemeClr val="tx1"/>
                </a:solidFill>
                <a:latin typeface="Gill Sans MT" pitchFamily="34" charset="0"/>
              </a:defRPr>
            </a:lvl9pPr>
          </a:lstStyle>
          <a:p>
            <a:endParaRPr lang="zh-CN" altLang="en-US">
              <a:solidFill>
                <a:srgbClr val="0000CC"/>
              </a:solidFill>
              <a:ea typeface="华文中宋" pitchFamily="2" charset="-122"/>
            </a:endParaRPr>
          </a:p>
        </p:txBody>
      </p:sp>
      <p:sp>
        <p:nvSpPr>
          <p:cNvPr id="7" name="矩形标注 6"/>
          <p:cNvSpPr/>
          <p:nvPr/>
        </p:nvSpPr>
        <p:spPr>
          <a:xfrm>
            <a:off x="1259632" y="2878088"/>
            <a:ext cx="1331168" cy="609600"/>
          </a:xfrm>
          <a:prstGeom prst="wedgeRectCallout">
            <a:avLst>
              <a:gd name="adj1" fmla="val 68131"/>
              <a:gd name="adj2" fmla="val 26388"/>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dirty="0">
                <a:solidFill>
                  <a:srgbClr val="0000CC"/>
                </a:solidFill>
                <a:latin typeface="微软雅黑" pitchFamily="34" charset="-122"/>
                <a:ea typeface="微软雅黑" pitchFamily="34" charset="-122"/>
              </a:rPr>
              <a:t>源树库</a:t>
            </a:r>
          </a:p>
        </p:txBody>
      </p:sp>
      <p:sp>
        <p:nvSpPr>
          <p:cNvPr id="8" name="矩形 7"/>
          <p:cNvSpPr/>
          <p:nvPr/>
        </p:nvSpPr>
        <p:spPr>
          <a:xfrm>
            <a:off x="2903116" y="3670251"/>
            <a:ext cx="5181600" cy="120332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标注 8"/>
          <p:cNvSpPr/>
          <p:nvPr/>
        </p:nvSpPr>
        <p:spPr>
          <a:xfrm>
            <a:off x="1115616" y="3868688"/>
            <a:ext cx="1555576" cy="609600"/>
          </a:xfrm>
          <a:prstGeom prst="wedgeRectCallout">
            <a:avLst>
              <a:gd name="adj1" fmla="val 63209"/>
              <a:gd name="adj2" fmla="val 32638"/>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dirty="0">
                <a:solidFill>
                  <a:srgbClr val="FF0000"/>
                </a:solidFill>
                <a:latin typeface="微软雅黑" pitchFamily="34" charset="-122"/>
                <a:ea typeface="微软雅黑" pitchFamily="34" charset="-122"/>
              </a:rPr>
              <a:t>目</a:t>
            </a:r>
            <a:r>
              <a:rPr lang="zh-CN" altLang="en-US" sz="2400" dirty="0" smtClean="0">
                <a:solidFill>
                  <a:srgbClr val="FF0000"/>
                </a:solidFill>
                <a:latin typeface="微软雅黑" pitchFamily="34" charset="-122"/>
                <a:ea typeface="微软雅黑" pitchFamily="34" charset="-122"/>
              </a:rPr>
              <a:t>标树库</a:t>
            </a:r>
            <a:endParaRPr lang="zh-CN" altLang="en-US" sz="2400"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162499168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smtClean="0">
                <a:solidFill>
                  <a:schemeClr val="tx1"/>
                </a:solidFill>
                <a:latin typeface="微软雅黑" pitchFamily="34" charset="-122"/>
                <a:ea typeface="微软雅黑" pitchFamily="34" charset="-122"/>
              </a:rPr>
              <a:t>实验结果</a:t>
            </a:r>
          </a:p>
        </p:txBody>
      </p:sp>
      <p:sp>
        <p:nvSpPr>
          <p:cNvPr id="2" name="内容占位符 1"/>
          <p:cNvSpPr>
            <a:spLocks noGrp="1"/>
          </p:cNvSpPr>
          <p:nvPr>
            <p:ph idx="1"/>
          </p:nvPr>
        </p:nvSpPr>
        <p:spPr>
          <a:xfrm>
            <a:off x="468313" y="1844675"/>
            <a:ext cx="8229600" cy="1008261"/>
          </a:xfrm>
        </p:spPr>
        <p:txBody>
          <a:bodyPr/>
          <a:lstStyle/>
          <a:p>
            <a:r>
              <a:rPr lang="en-US" altLang="zh-CN" sz="2400" dirty="0" smtClean="0">
                <a:latin typeface="微软雅黑" pitchFamily="34" charset="-122"/>
                <a:ea typeface="微软雅黑" pitchFamily="34" charset="-122"/>
              </a:rPr>
              <a:t>CTB5</a:t>
            </a:r>
            <a:r>
              <a:rPr lang="zh-CN" altLang="en-US" sz="2400" dirty="0" smtClean="0">
                <a:latin typeface="微软雅黑" pitchFamily="34" charset="-122"/>
                <a:ea typeface="微软雅黑" pitchFamily="34" charset="-122"/>
              </a:rPr>
              <a:t>测试集上的性能比较</a:t>
            </a:r>
            <a:endParaRPr lang="en-US" altLang="zh-CN" sz="2400" dirty="0">
              <a:latin typeface="微软雅黑" pitchFamily="34" charset="-122"/>
              <a:ea typeface="微软雅黑" pitchFamily="34" charset="-122"/>
            </a:endParaRPr>
          </a:p>
          <a:p>
            <a:endParaRPr lang="en-US" altLang="zh-CN" sz="2400" dirty="0" smtClean="0">
              <a:latin typeface="微软雅黑" pitchFamily="34" charset="-122"/>
              <a:ea typeface="微软雅黑" pitchFamily="34" charset="-122"/>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63689" y="2555031"/>
            <a:ext cx="4968551" cy="21382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内容占位符 1"/>
          <p:cNvSpPr txBox="1">
            <a:spLocks/>
          </p:cNvSpPr>
          <p:nvPr/>
        </p:nvSpPr>
        <p:spPr bwMode="auto">
          <a:xfrm>
            <a:off x="395536" y="5373216"/>
            <a:ext cx="8496944" cy="648072"/>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smtClean="0">
                <a:solidFill>
                  <a:srgbClr val="FFFF00"/>
                </a:solidFill>
                <a:latin typeface="微软雅黑" pitchFamily="34" charset="-122"/>
                <a:ea typeface="微软雅黑" pitchFamily="34" charset="-122"/>
              </a:rPr>
              <a:t>基于准同步文法的多树库融合方法</a:t>
            </a:r>
            <a:r>
              <a:rPr lang="zh-CN" altLang="en-US" sz="2400" dirty="0">
                <a:solidFill>
                  <a:srgbClr val="FFFF00"/>
                </a:solidFill>
                <a:latin typeface="微软雅黑" pitchFamily="34" charset="-122"/>
                <a:ea typeface="微软雅黑" pitchFamily="34" charset="-122"/>
              </a:rPr>
              <a:t>可</a:t>
            </a:r>
            <a:r>
              <a:rPr lang="zh-CN" altLang="en-US" sz="2400" dirty="0" smtClean="0">
                <a:solidFill>
                  <a:srgbClr val="FFFF00"/>
                </a:solidFill>
                <a:latin typeface="微软雅黑" pitchFamily="34" charset="-122"/>
                <a:ea typeface="微软雅黑" pitchFamily="34" charset="-122"/>
              </a:rPr>
              <a:t>以显著提高句法准确率。</a:t>
            </a:r>
            <a:endParaRPr lang="zh-CN" altLang="en-US" sz="2400" dirty="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408209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smtClean="0">
                <a:solidFill>
                  <a:schemeClr val="tx1"/>
                </a:solidFill>
                <a:latin typeface="微软雅黑" pitchFamily="34" charset="-122"/>
                <a:ea typeface="微软雅黑" pitchFamily="34" charset="-122"/>
              </a:rPr>
              <a:t>实验结果</a:t>
            </a:r>
            <a:r>
              <a:rPr lang="en-US" altLang="zh-CN" sz="3600" b="1" dirty="0" smtClean="0">
                <a:solidFill>
                  <a:schemeClr val="tx1"/>
                </a:solidFill>
                <a:latin typeface="微软雅黑" pitchFamily="34" charset="-122"/>
                <a:ea typeface="微软雅黑" pitchFamily="34" charset="-122"/>
              </a:rPr>
              <a:t>-</a:t>
            </a:r>
            <a:r>
              <a:rPr lang="zh-CN" altLang="en-US" sz="3600" dirty="0">
                <a:latin typeface="微软雅黑" pitchFamily="34" charset="-122"/>
                <a:ea typeface="微软雅黑" pitchFamily="34" charset="-122"/>
              </a:rPr>
              <a:t>目标树库</a:t>
            </a:r>
            <a:r>
              <a:rPr lang="en-US" altLang="zh-CN" sz="3600" dirty="0">
                <a:latin typeface="微软雅黑" pitchFamily="34" charset="-122"/>
                <a:ea typeface="微软雅黑" pitchFamily="34" charset="-122"/>
              </a:rPr>
              <a:t>CTB5</a:t>
            </a:r>
            <a:r>
              <a:rPr lang="zh-CN" altLang="en-US" sz="3600" dirty="0">
                <a:latin typeface="微软雅黑" pitchFamily="34" charset="-122"/>
                <a:ea typeface="微软雅黑" pitchFamily="34" charset="-122"/>
              </a:rPr>
              <a:t>的规</a:t>
            </a:r>
            <a:r>
              <a:rPr lang="zh-CN" altLang="en-US" sz="3600" dirty="0" smtClean="0">
                <a:latin typeface="微软雅黑" pitchFamily="34" charset="-122"/>
                <a:ea typeface="微软雅黑" pitchFamily="34" charset="-122"/>
              </a:rPr>
              <a:t>模变化</a:t>
            </a:r>
            <a:endParaRPr lang="zh-CN" altLang="en-US" sz="3600" b="1" dirty="0" smtClean="0">
              <a:solidFill>
                <a:schemeClr val="tx1"/>
              </a:solidFill>
              <a:latin typeface="微软雅黑" pitchFamily="34" charset="-122"/>
              <a:ea typeface="微软雅黑" pitchFamily="34" charset="-122"/>
            </a:endParaRPr>
          </a:p>
        </p:txBody>
      </p:sp>
      <p:sp>
        <p:nvSpPr>
          <p:cNvPr id="2" name="内容占位符 1"/>
          <p:cNvSpPr>
            <a:spLocks noGrp="1"/>
          </p:cNvSpPr>
          <p:nvPr>
            <p:ph idx="1"/>
          </p:nvPr>
        </p:nvSpPr>
        <p:spPr>
          <a:xfrm>
            <a:off x="468313" y="1844675"/>
            <a:ext cx="3599631" cy="1008261"/>
          </a:xfrm>
        </p:spPr>
        <p:txBody>
          <a:bodyPr/>
          <a:lstStyle/>
          <a:p>
            <a:endParaRPr lang="en-US" altLang="zh-CN" sz="2400" dirty="0" smtClean="0">
              <a:latin typeface="微软雅黑" pitchFamily="34" charset="-122"/>
              <a:ea typeface="微软雅黑" pitchFamily="34" charset="-122"/>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60512" y="1651971"/>
            <a:ext cx="3567671" cy="41532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内容占位符 1"/>
          <p:cNvSpPr txBox="1">
            <a:spLocks/>
          </p:cNvSpPr>
          <p:nvPr/>
        </p:nvSpPr>
        <p:spPr bwMode="auto">
          <a:xfrm>
            <a:off x="827584" y="6021288"/>
            <a:ext cx="7848872" cy="648072"/>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smtClean="0">
                <a:solidFill>
                  <a:srgbClr val="FFFF00"/>
                </a:solidFill>
                <a:latin typeface="微软雅黑" pitchFamily="34" charset="-122"/>
                <a:ea typeface="微软雅黑" pitchFamily="34" charset="-122"/>
              </a:rPr>
              <a:t>目标树库规模越小，多树库融合方法的作用越显著。</a:t>
            </a:r>
            <a:endParaRPr lang="en-US" altLang="zh-CN" sz="2400" dirty="0" smtClean="0">
              <a:solidFill>
                <a:srgbClr val="FFFF00"/>
              </a:solidFill>
              <a:latin typeface="微软雅黑" pitchFamily="34" charset="-122"/>
              <a:ea typeface="微软雅黑" pitchFamily="34" charset="-122"/>
            </a:endParaRPr>
          </a:p>
          <a:p>
            <a:pPr marL="0" indent="0">
              <a:buNone/>
            </a:pPr>
            <a:endParaRPr lang="zh-CN" altLang="en-US" sz="2400" dirty="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798101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smtClean="0">
                <a:solidFill>
                  <a:schemeClr val="tx1"/>
                </a:solidFill>
                <a:latin typeface="微软雅黑" pitchFamily="34" charset="-122"/>
                <a:ea typeface="微软雅黑" pitchFamily="34" charset="-122"/>
              </a:rPr>
              <a:t>实验结果</a:t>
            </a:r>
            <a:r>
              <a:rPr lang="en-US" altLang="zh-CN" sz="3600" b="1" dirty="0" smtClean="0">
                <a:solidFill>
                  <a:schemeClr val="tx1"/>
                </a:solidFill>
                <a:latin typeface="微软雅黑" pitchFamily="34" charset="-122"/>
                <a:ea typeface="微软雅黑" pitchFamily="34" charset="-122"/>
              </a:rPr>
              <a:t>-</a:t>
            </a:r>
            <a:r>
              <a:rPr lang="zh-CN" altLang="en-US" sz="3600" dirty="0">
                <a:latin typeface="微软雅黑" pitchFamily="34" charset="-122"/>
                <a:ea typeface="微软雅黑" pitchFamily="34" charset="-122"/>
              </a:rPr>
              <a:t>源</a:t>
            </a:r>
            <a:r>
              <a:rPr lang="zh-CN" altLang="en-US" sz="3600" dirty="0" smtClean="0">
                <a:latin typeface="微软雅黑" pitchFamily="34" charset="-122"/>
                <a:ea typeface="微软雅黑" pitchFamily="34" charset="-122"/>
              </a:rPr>
              <a:t>树</a:t>
            </a:r>
            <a:r>
              <a:rPr lang="zh-CN" altLang="en-US" sz="3600" dirty="0">
                <a:latin typeface="微软雅黑" pitchFamily="34" charset="-122"/>
                <a:ea typeface="微软雅黑" pitchFamily="34" charset="-122"/>
              </a:rPr>
              <a:t>库</a:t>
            </a:r>
            <a:r>
              <a:rPr lang="en-US" altLang="zh-CN" sz="3600" dirty="0" smtClean="0">
                <a:latin typeface="微软雅黑" pitchFamily="34" charset="-122"/>
                <a:ea typeface="微软雅黑" pitchFamily="34" charset="-122"/>
              </a:rPr>
              <a:t>CDT</a:t>
            </a:r>
            <a:r>
              <a:rPr lang="zh-CN" altLang="en-US" sz="3600" dirty="0" smtClean="0">
                <a:latin typeface="微软雅黑" pitchFamily="34" charset="-122"/>
                <a:ea typeface="微软雅黑" pitchFamily="34" charset="-122"/>
              </a:rPr>
              <a:t>的</a:t>
            </a:r>
            <a:r>
              <a:rPr lang="zh-CN" altLang="en-US" sz="3600" dirty="0">
                <a:latin typeface="微软雅黑" pitchFamily="34" charset="-122"/>
                <a:ea typeface="微软雅黑" pitchFamily="34" charset="-122"/>
              </a:rPr>
              <a:t>规</a:t>
            </a:r>
            <a:r>
              <a:rPr lang="zh-CN" altLang="en-US" sz="3600" dirty="0" smtClean="0">
                <a:latin typeface="微软雅黑" pitchFamily="34" charset="-122"/>
                <a:ea typeface="微软雅黑" pitchFamily="34" charset="-122"/>
              </a:rPr>
              <a:t>模变化</a:t>
            </a:r>
            <a:endParaRPr lang="zh-CN" altLang="en-US" sz="3600" b="1" dirty="0" smtClean="0">
              <a:solidFill>
                <a:schemeClr val="tx1"/>
              </a:solidFill>
              <a:latin typeface="微软雅黑" pitchFamily="34" charset="-122"/>
              <a:ea typeface="微软雅黑" pitchFamily="34" charset="-122"/>
            </a:endParaRPr>
          </a:p>
        </p:txBody>
      </p:sp>
      <p:sp>
        <p:nvSpPr>
          <p:cNvPr id="2" name="内容占位符 1"/>
          <p:cNvSpPr>
            <a:spLocks noGrp="1"/>
          </p:cNvSpPr>
          <p:nvPr>
            <p:ph idx="1"/>
          </p:nvPr>
        </p:nvSpPr>
        <p:spPr>
          <a:xfrm>
            <a:off x="468313" y="1844675"/>
            <a:ext cx="3599631" cy="1008261"/>
          </a:xfrm>
        </p:spPr>
        <p:txBody>
          <a:bodyPr/>
          <a:lstStyle/>
          <a:p>
            <a:endParaRPr lang="en-US" altLang="zh-CN" sz="2400" dirty="0" smtClean="0">
              <a:latin typeface="微软雅黑" pitchFamily="34" charset="-122"/>
              <a:ea typeface="微软雅黑" pitchFamily="34" charset="-122"/>
            </a:endParaRPr>
          </a:p>
        </p:txBody>
      </p:sp>
      <p:sp>
        <p:nvSpPr>
          <p:cNvPr id="7" name="内容占位符 1"/>
          <p:cNvSpPr txBox="1">
            <a:spLocks/>
          </p:cNvSpPr>
          <p:nvPr/>
        </p:nvSpPr>
        <p:spPr bwMode="auto">
          <a:xfrm>
            <a:off x="827584" y="5877272"/>
            <a:ext cx="7848872" cy="648072"/>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a:solidFill>
                  <a:srgbClr val="FFFF00"/>
                </a:solidFill>
                <a:latin typeface="微软雅黑" pitchFamily="34" charset="-122"/>
                <a:ea typeface="微软雅黑" pitchFamily="34" charset="-122"/>
              </a:rPr>
              <a:t>源</a:t>
            </a:r>
            <a:r>
              <a:rPr lang="zh-CN" altLang="en-US" sz="2400" dirty="0" smtClean="0">
                <a:solidFill>
                  <a:srgbClr val="FFFF00"/>
                </a:solidFill>
                <a:latin typeface="微软雅黑" pitchFamily="34" charset="-122"/>
                <a:ea typeface="微软雅黑" pitchFamily="34" charset="-122"/>
              </a:rPr>
              <a:t>树库规模越大，多树库融合方法的作用越显著。</a:t>
            </a:r>
            <a:endParaRPr lang="en-US" altLang="zh-CN" sz="2400" dirty="0" smtClean="0">
              <a:solidFill>
                <a:srgbClr val="FFFF00"/>
              </a:solidFill>
              <a:latin typeface="微软雅黑" pitchFamily="34" charset="-122"/>
              <a:ea typeface="微软雅黑" pitchFamily="34" charset="-122"/>
            </a:endParaRPr>
          </a:p>
          <a:p>
            <a:pPr marL="0" indent="0">
              <a:buNone/>
            </a:pPr>
            <a:endParaRPr lang="zh-CN" altLang="en-US" sz="2400" dirty="0">
              <a:solidFill>
                <a:srgbClr val="FFFF00"/>
              </a:solidFill>
              <a:latin typeface="微软雅黑" pitchFamily="34" charset="-122"/>
              <a:ea typeface="微软雅黑" pitchFamily="34" charset="-122"/>
            </a:endParaRPr>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05075" y="1596008"/>
            <a:ext cx="3678418" cy="4137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7744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smtClean="0">
                <a:solidFill>
                  <a:schemeClr val="tx1"/>
                </a:solidFill>
                <a:latin typeface="微软雅黑" pitchFamily="34" charset="-122"/>
                <a:ea typeface="微软雅黑" pitchFamily="34" charset="-122"/>
              </a:rPr>
              <a:t>实验结果</a:t>
            </a:r>
            <a:r>
              <a:rPr lang="en-US" altLang="zh-CN" sz="3600" b="1" dirty="0" smtClean="0">
                <a:solidFill>
                  <a:schemeClr val="tx1"/>
                </a:solidFill>
                <a:latin typeface="微软雅黑" pitchFamily="34" charset="-122"/>
                <a:ea typeface="微软雅黑" pitchFamily="34" charset="-122"/>
              </a:rPr>
              <a:t>-</a:t>
            </a:r>
            <a:r>
              <a:rPr lang="zh-CN" altLang="en-US" sz="3600" b="1" dirty="0" smtClean="0">
                <a:solidFill>
                  <a:schemeClr val="tx1"/>
                </a:solidFill>
                <a:latin typeface="微软雅黑" pitchFamily="34" charset="-122"/>
                <a:ea typeface="微软雅黑" pitchFamily="34" charset="-122"/>
              </a:rPr>
              <a:t>对不用依存模式的影响</a:t>
            </a:r>
          </a:p>
        </p:txBody>
      </p:sp>
      <p:sp>
        <p:nvSpPr>
          <p:cNvPr id="2" name="内容占位符 1"/>
          <p:cNvSpPr>
            <a:spLocks noGrp="1"/>
          </p:cNvSpPr>
          <p:nvPr>
            <p:ph idx="1"/>
          </p:nvPr>
        </p:nvSpPr>
        <p:spPr>
          <a:xfrm>
            <a:off x="468313" y="2170037"/>
            <a:ext cx="3599631" cy="1008261"/>
          </a:xfrm>
        </p:spPr>
        <p:txBody>
          <a:bodyPr/>
          <a:lstStyle/>
          <a:p>
            <a:endParaRPr lang="en-US" altLang="zh-CN" sz="2400" dirty="0" smtClean="0">
              <a:latin typeface="微软雅黑" pitchFamily="34" charset="-122"/>
              <a:ea typeface="微软雅黑" pitchFamily="34" charset="-122"/>
            </a:endParaRPr>
          </a:p>
        </p:txBody>
      </p:sp>
      <p:sp>
        <p:nvSpPr>
          <p:cNvPr id="8" name="Content Placeholder 2"/>
          <p:cNvSpPr txBox="1">
            <a:spLocks/>
          </p:cNvSpPr>
          <p:nvPr/>
        </p:nvSpPr>
        <p:spPr bwMode="auto">
          <a:xfrm>
            <a:off x="975668" y="1678706"/>
            <a:ext cx="7499350" cy="3967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365125" lvl="1" indent="-282575">
              <a:spcBef>
                <a:spcPts val="600"/>
              </a:spcBef>
              <a:buSzPct val="80000"/>
              <a:buFont typeface="Wingdings 2" pitchFamily="18" charset="2"/>
              <a:buChar char=""/>
            </a:pPr>
            <a:endParaRPr lang="en-US" altLang="zh-CN" smtClean="0"/>
          </a:p>
          <a:p>
            <a:endParaRPr lang="en-US" altLang="ja-JP" smtClean="0">
              <a:cs typeface="HGｺﾞｼｯｸE"/>
            </a:endParaRP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2135906"/>
            <a:ext cx="7777163" cy="381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9"/>
          <p:cNvSpPr txBox="1">
            <a:spLocks noChangeArrowheads="1"/>
          </p:cNvSpPr>
          <p:nvPr/>
        </p:nvSpPr>
        <p:spPr bwMode="auto">
          <a:xfrm>
            <a:off x="683568" y="3659906"/>
            <a:ext cx="7772400" cy="381000"/>
          </a:xfrm>
          <a:prstGeom prst="rect">
            <a:avLst/>
          </a:prstGeom>
          <a:noFill/>
          <a:ln w="38100">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fontAlgn="base">
              <a:spcBef>
                <a:spcPct val="0"/>
              </a:spcBef>
              <a:spcAft>
                <a:spcPct val="0"/>
              </a:spcAft>
              <a:defRPr>
                <a:solidFill>
                  <a:schemeClr val="tx1"/>
                </a:solidFill>
                <a:latin typeface="Gill Sans MT" pitchFamily="34" charset="0"/>
              </a:defRPr>
            </a:lvl6pPr>
            <a:lvl7pPr marL="2971800" indent="-228600" fontAlgn="base">
              <a:spcBef>
                <a:spcPct val="0"/>
              </a:spcBef>
              <a:spcAft>
                <a:spcPct val="0"/>
              </a:spcAft>
              <a:defRPr>
                <a:solidFill>
                  <a:schemeClr val="tx1"/>
                </a:solidFill>
                <a:latin typeface="Gill Sans MT" pitchFamily="34" charset="0"/>
              </a:defRPr>
            </a:lvl7pPr>
            <a:lvl8pPr marL="3429000" indent="-228600" fontAlgn="base">
              <a:spcBef>
                <a:spcPct val="0"/>
              </a:spcBef>
              <a:spcAft>
                <a:spcPct val="0"/>
              </a:spcAft>
              <a:defRPr>
                <a:solidFill>
                  <a:schemeClr val="tx1"/>
                </a:solidFill>
                <a:latin typeface="Gill Sans MT" pitchFamily="34" charset="0"/>
              </a:defRPr>
            </a:lvl8pPr>
            <a:lvl9pPr marL="3886200" indent="-228600" fontAlgn="base">
              <a:spcBef>
                <a:spcPct val="0"/>
              </a:spcBef>
              <a:spcAft>
                <a:spcPct val="0"/>
              </a:spcAft>
              <a:defRPr>
                <a:solidFill>
                  <a:schemeClr val="tx1"/>
                </a:solidFill>
                <a:latin typeface="Gill Sans MT" pitchFamily="34" charset="0"/>
              </a:defRPr>
            </a:lvl9pPr>
          </a:lstStyle>
          <a:p>
            <a:endParaRPr lang="zh-CN" altLang="en-US">
              <a:ea typeface="华文中宋" pitchFamily="2" charset="-122"/>
            </a:endParaRPr>
          </a:p>
        </p:txBody>
      </p:sp>
      <p:sp>
        <p:nvSpPr>
          <p:cNvPr id="11" name="矩形标注 10"/>
          <p:cNvSpPr/>
          <p:nvPr/>
        </p:nvSpPr>
        <p:spPr>
          <a:xfrm>
            <a:off x="4569768" y="1556792"/>
            <a:ext cx="2971800" cy="495300"/>
          </a:xfrm>
          <a:prstGeom prst="wedgeRectCallout">
            <a:avLst>
              <a:gd name="adj1" fmla="val -67852"/>
              <a:gd name="adj2" fmla="val 415247"/>
            </a:avLst>
          </a:prstGeom>
          <a:solidFill>
            <a:schemeClr val="bg1">
              <a:alpha val="71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smtClean="0">
                <a:solidFill>
                  <a:schemeClr val="tx1"/>
                </a:solidFill>
                <a:latin typeface="微软雅黑" pitchFamily="34" charset="-122"/>
                <a:ea typeface="微软雅黑" pitchFamily="34" charset="-122"/>
              </a:rPr>
              <a:t>15.5%</a:t>
            </a:r>
            <a:r>
              <a:rPr lang="zh-CN" altLang="en-US" sz="2400" dirty="0" smtClean="0">
                <a:solidFill>
                  <a:schemeClr val="tx1"/>
                </a:solidFill>
                <a:latin typeface="微软雅黑" pitchFamily="34" charset="-122"/>
                <a:ea typeface="微软雅黑" pitchFamily="34" charset="-122"/>
              </a:rPr>
              <a:t>错误率下降</a:t>
            </a:r>
            <a:endParaRPr lang="zh-CN" altLang="en-US" sz="2400" dirty="0">
              <a:solidFill>
                <a:schemeClr val="tx1"/>
              </a:solidFill>
              <a:latin typeface="微软雅黑" pitchFamily="34" charset="-122"/>
              <a:ea typeface="微软雅黑" pitchFamily="34" charset="-122"/>
            </a:endParaRPr>
          </a:p>
        </p:txBody>
      </p:sp>
      <p:sp>
        <p:nvSpPr>
          <p:cNvPr id="12" name="TextBox 11"/>
          <p:cNvSpPr txBox="1">
            <a:spLocks noChangeArrowheads="1"/>
          </p:cNvSpPr>
          <p:nvPr/>
        </p:nvSpPr>
        <p:spPr bwMode="auto">
          <a:xfrm>
            <a:off x="683568" y="5488706"/>
            <a:ext cx="7772400" cy="381000"/>
          </a:xfrm>
          <a:prstGeom prst="rect">
            <a:avLst/>
          </a:prstGeom>
          <a:noFill/>
          <a:ln w="38100">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fontAlgn="base">
              <a:spcBef>
                <a:spcPct val="0"/>
              </a:spcBef>
              <a:spcAft>
                <a:spcPct val="0"/>
              </a:spcAft>
              <a:defRPr>
                <a:solidFill>
                  <a:schemeClr val="tx1"/>
                </a:solidFill>
                <a:latin typeface="Gill Sans MT" pitchFamily="34" charset="0"/>
              </a:defRPr>
            </a:lvl6pPr>
            <a:lvl7pPr marL="2971800" indent="-228600" fontAlgn="base">
              <a:spcBef>
                <a:spcPct val="0"/>
              </a:spcBef>
              <a:spcAft>
                <a:spcPct val="0"/>
              </a:spcAft>
              <a:defRPr>
                <a:solidFill>
                  <a:schemeClr val="tx1"/>
                </a:solidFill>
                <a:latin typeface="Gill Sans MT" pitchFamily="34" charset="0"/>
              </a:defRPr>
            </a:lvl7pPr>
            <a:lvl8pPr marL="3429000" indent="-228600" fontAlgn="base">
              <a:spcBef>
                <a:spcPct val="0"/>
              </a:spcBef>
              <a:spcAft>
                <a:spcPct val="0"/>
              </a:spcAft>
              <a:defRPr>
                <a:solidFill>
                  <a:schemeClr val="tx1"/>
                </a:solidFill>
                <a:latin typeface="Gill Sans MT" pitchFamily="34" charset="0"/>
              </a:defRPr>
            </a:lvl8pPr>
            <a:lvl9pPr marL="3886200" indent="-228600" fontAlgn="base">
              <a:spcBef>
                <a:spcPct val="0"/>
              </a:spcBef>
              <a:spcAft>
                <a:spcPct val="0"/>
              </a:spcAft>
              <a:defRPr>
                <a:solidFill>
                  <a:schemeClr val="tx1"/>
                </a:solidFill>
                <a:latin typeface="Gill Sans MT" pitchFamily="34" charset="0"/>
              </a:defRPr>
            </a:lvl9pPr>
          </a:lstStyle>
          <a:p>
            <a:endParaRPr lang="zh-CN" altLang="en-US">
              <a:ea typeface="华文中宋" pitchFamily="2" charset="-122"/>
            </a:endParaRPr>
          </a:p>
        </p:txBody>
      </p:sp>
      <p:sp>
        <p:nvSpPr>
          <p:cNvPr id="13" name="矩形标注 12"/>
          <p:cNvSpPr/>
          <p:nvPr/>
        </p:nvSpPr>
        <p:spPr>
          <a:xfrm>
            <a:off x="4264968" y="6030044"/>
            <a:ext cx="2971800" cy="495300"/>
          </a:xfrm>
          <a:prstGeom prst="wedgeRectCallout">
            <a:avLst>
              <a:gd name="adj1" fmla="val -57901"/>
              <a:gd name="adj2" fmla="val -108561"/>
            </a:avLst>
          </a:prstGeom>
          <a:solidFill>
            <a:schemeClr val="bg1">
              <a:alpha val="71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r>
              <a:rPr lang="en-US" altLang="zh-CN" sz="2400" dirty="0">
                <a:solidFill>
                  <a:schemeClr val="tx1"/>
                </a:solidFill>
                <a:latin typeface="微软雅黑" pitchFamily="34" charset="-122"/>
                <a:ea typeface="微软雅黑" pitchFamily="34" charset="-122"/>
              </a:rPr>
              <a:t>20</a:t>
            </a:r>
            <a:r>
              <a:rPr lang="en-US" altLang="zh-CN" sz="2400" dirty="0" smtClean="0">
                <a:solidFill>
                  <a:schemeClr val="tx1"/>
                </a:solidFill>
                <a:latin typeface="微软雅黑" pitchFamily="34" charset="-122"/>
                <a:ea typeface="微软雅黑" pitchFamily="34" charset="-122"/>
              </a:rPr>
              <a:t>%</a:t>
            </a:r>
            <a:r>
              <a:rPr lang="zh-CN" altLang="en-US" sz="2400" dirty="0" smtClean="0">
                <a:solidFill>
                  <a:schemeClr val="tx1"/>
                </a:solidFill>
                <a:latin typeface="微软雅黑" pitchFamily="34" charset="-122"/>
                <a:ea typeface="微软雅黑" pitchFamily="34" charset="-122"/>
              </a:rPr>
              <a:t>错误率下降</a:t>
            </a:r>
            <a:endParaRPr lang="zh-CN" altLang="en-US" sz="2400" dirty="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xmlns="" val="103542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sz="3600" b="1" dirty="0" smtClean="0">
                <a:solidFill>
                  <a:schemeClr val="tx1"/>
                </a:solidFill>
                <a:latin typeface="微软雅黑" pitchFamily="34" charset="-122"/>
                <a:ea typeface="微软雅黑" pitchFamily="34" charset="-122"/>
              </a:rPr>
              <a:t>实验结果</a:t>
            </a:r>
            <a:r>
              <a:rPr lang="en-US" altLang="zh-CN" sz="3600" b="1" dirty="0" smtClean="0">
                <a:solidFill>
                  <a:schemeClr val="tx1"/>
                </a:solidFill>
                <a:latin typeface="微软雅黑" pitchFamily="34" charset="-122"/>
                <a:ea typeface="微软雅黑" pitchFamily="34" charset="-122"/>
              </a:rPr>
              <a:t>-</a:t>
            </a:r>
            <a:r>
              <a:rPr lang="zh-CN" altLang="en-US" sz="3600" b="1" dirty="0" smtClean="0">
                <a:solidFill>
                  <a:schemeClr val="tx1"/>
                </a:solidFill>
                <a:latin typeface="微软雅黑" pitchFamily="34" charset="-122"/>
                <a:ea typeface="微软雅黑" pitchFamily="34" charset="-122"/>
              </a:rPr>
              <a:t>与树库转化方法的比较</a:t>
            </a:r>
          </a:p>
        </p:txBody>
      </p:sp>
      <p:sp>
        <p:nvSpPr>
          <p:cNvPr id="2" name="内容占位符 1"/>
          <p:cNvSpPr>
            <a:spLocks noGrp="1"/>
          </p:cNvSpPr>
          <p:nvPr>
            <p:ph idx="1"/>
          </p:nvPr>
        </p:nvSpPr>
        <p:spPr>
          <a:xfrm>
            <a:off x="468313" y="1844675"/>
            <a:ext cx="3599631" cy="1008261"/>
          </a:xfrm>
        </p:spPr>
        <p:txBody>
          <a:bodyPr/>
          <a:lstStyle/>
          <a:p>
            <a:endParaRPr lang="en-US" altLang="zh-CN" sz="2400" dirty="0" smtClean="0">
              <a:latin typeface="微软雅黑" pitchFamily="34" charset="-122"/>
              <a:ea typeface="微软雅黑" pitchFamily="34" charset="-122"/>
            </a:endParaRPr>
          </a:p>
        </p:txBody>
      </p:sp>
      <p:sp>
        <p:nvSpPr>
          <p:cNvPr id="7" name="内容占位符 1"/>
          <p:cNvSpPr txBox="1">
            <a:spLocks/>
          </p:cNvSpPr>
          <p:nvPr/>
        </p:nvSpPr>
        <p:spPr bwMode="auto">
          <a:xfrm>
            <a:off x="1259632" y="4581128"/>
            <a:ext cx="6480720" cy="648072"/>
          </a:xfrm>
          <a:prstGeom prst="rect">
            <a:avLst/>
          </a:prstGeom>
          <a:solidFill>
            <a:srgbClr val="7030A0">
              <a:alpha val="86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3300"/>
              </a:buClr>
              <a:buSzPct val="5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9999FF"/>
              </a:buClr>
              <a:buSzPct val="50000"/>
              <a:buFont typeface="Wingdings" pitchFamily="2" charset="2"/>
              <a:buChar char="l"/>
              <a:defRPr sz="2800">
                <a:solidFill>
                  <a:schemeClr val="tx1"/>
                </a:solidFill>
                <a:latin typeface="+mn-lt"/>
                <a:ea typeface="+mn-ea"/>
              </a:defRPr>
            </a:lvl2pPr>
            <a:lvl3pPr marL="1143000" indent="-228600" algn="l" rtl="0" eaLnBrk="1" fontAlgn="base" hangingPunct="1">
              <a:spcBef>
                <a:spcPct val="20000"/>
              </a:spcBef>
              <a:spcAft>
                <a:spcPct val="0"/>
              </a:spcAft>
              <a:buClr>
                <a:srgbClr val="FF3300"/>
              </a:buClr>
              <a:buSzPct val="50000"/>
              <a:buFont typeface="Wingdings" pitchFamily="2" charset="2"/>
              <a:buChar char="n"/>
              <a:defRPr sz="2400">
                <a:solidFill>
                  <a:schemeClr val="tx1"/>
                </a:solidFill>
                <a:latin typeface="+mn-lt"/>
                <a:ea typeface="+mn-ea"/>
              </a:defRPr>
            </a:lvl3pPr>
            <a:lvl4pPr marL="1600200" indent="-228600" algn="l" rtl="0" eaLnBrk="1" fontAlgn="base" hangingPunct="1">
              <a:spcBef>
                <a:spcPct val="20000"/>
              </a:spcBef>
              <a:spcAft>
                <a:spcPct val="0"/>
              </a:spcAft>
              <a:buClr>
                <a:srgbClr val="9999FF"/>
              </a:buClr>
              <a:buSzPct val="50000"/>
              <a:buFont typeface="Wingdings" pitchFamily="2" charset="2"/>
              <a:buChar char="l"/>
              <a:defRPr sz="2000">
                <a:solidFill>
                  <a:schemeClr val="tx1"/>
                </a:solidFill>
                <a:latin typeface="+mn-lt"/>
                <a:ea typeface="+mn-ea"/>
              </a:defRPr>
            </a:lvl4pPr>
            <a:lvl5pPr marL="20574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5pPr>
            <a:lvl6pPr marL="25146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rgbClr val="FF3300"/>
              </a:buClr>
              <a:buSzPct val="50000"/>
              <a:buFont typeface="Wingdings" pitchFamily="2" charset="2"/>
              <a:buChar char="n"/>
              <a:defRPr sz="2000">
                <a:solidFill>
                  <a:schemeClr val="tx1"/>
                </a:solidFill>
                <a:latin typeface="+mn-lt"/>
                <a:ea typeface="+mn-ea"/>
              </a:defRPr>
            </a:lvl9pPr>
          </a:lstStyle>
          <a:p>
            <a:pPr marL="0" indent="0">
              <a:buNone/>
            </a:pPr>
            <a:r>
              <a:rPr lang="zh-CN" altLang="en-US" sz="2400" dirty="0" smtClean="0">
                <a:solidFill>
                  <a:srgbClr val="FFFF00"/>
                </a:solidFill>
                <a:latin typeface="微软雅黑" pitchFamily="34" charset="-122"/>
                <a:ea typeface="微软雅黑" pitchFamily="34" charset="-122"/>
              </a:rPr>
              <a:t>基于准同步文法的多树库融合方法更加有效。</a:t>
            </a:r>
            <a:endParaRPr lang="en-US" altLang="zh-CN" sz="2400" dirty="0" smtClean="0">
              <a:solidFill>
                <a:srgbClr val="FFFF00"/>
              </a:solidFill>
              <a:latin typeface="微软雅黑" pitchFamily="34" charset="-122"/>
              <a:ea typeface="微软雅黑" pitchFamily="34" charset="-122"/>
            </a:endParaRPr>
          </a:p>
          <a:p>
            <a:pPr marL="0" indent="0">
              <a:buNone/>
            </a:pPr>
            <a:endParaRPr lang="zh-CN" altLang="en-US" sz="2400" dirty="0">
              <a:solidFill>
                <a:srgbClr val="FFFF00"/>
              </a:solidFill>
              <a:latin typeface="微软雅黑" pitchFamily="34" charset="-122"/>
              <a:ea typeface="微软雅黑" pitchFamily="34" charset="-122"/>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11436" y="2492896"/>
            <a:ext cx="7699375" cy="1506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2272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a:latin typeface="微软雅黑" pitchFamily="34" charset="-122"/>
                <a:ea typeface="微软雅黑" pitchFamily="34" charset="-122"/>
              </a:rPr>
              <a:t>小结</a:t>
            </a:r>
            <a:endParaRPr lang="zh-CN" altLang="en-US" sz="3600" b="1" dirty="0" smtClean="0">
              <a:latin typeface="微软雅黑" pitchFamily="34" charset="-122"/>
              <a:ea typeface="微软雅黑" pitchFamily="34" charset="-122"/>
            </a:endParaRPr>
          </a:p>
        </p:txBody>
      </p:sp>
      <p:sp>
        <p:nvSpPr>
          <p:cNvPr id="39939" name="Rectangle 3"/>
          <p:cNvSpPr>
            <a:spLocks noGrp="1" noChangeArrowheads="1"/>
          </p:cNvSpPr>
          <p:nvPr>
            <p:ph type="body" idx="1"/>
          </p:nvPr>
        </p:nvSpPr>
        <p:spPr>
          <a:xfrm>
            <a:off x="468313" y="1844675"/>
            <a:ext cx="8496175" cy="4320629"/>
          </a:xfrm>
        </p:spPr>
        <p:txBody>
          <a:bodyPr/>
          <a:lstStyle/>
          <a:p>
            <a:r>
              <a:rPr lang="zh-CN" altLang="en-US" sz="2400" dirty="0" smtClean="0">
                <a:latin typeface="微软雅黑" pitchFamily="34" charset="-122"/>
                <a:ea typeface="微软雅黑" pitchFamily="34" charset="-122"/>
              </a:rPr>
              <a:t>提出一种</a:t>
            </a:r>
            <a:r>
              <a:rPr lang="zh-CN" altLang="en-US" sz="2400" dirty="0">
                <a:latin typeface="微软雅黑" pitchFamily="34" charset="-122"/>
                <a:ea typeface="微软雅黑" pitchFamily="34" charset="-122"/>
              </a:rPr>
              <a:t>基</a:t>
            </a:r>
            <a:r>
              <a:rPr lang="zh-CN" altLang="en-US" sz="2400" dirty="0" smtClean="0">
                <a:latin typeface="微软雅黑" pitchFamily="34" charset="-122"/>
                <a:ea typeface="微软雅黑" pitchFamily="34" charset="-122"/>
              </a:rPr>
              <a:t>于准同步文法的多树库融合方法，可以有效利用源树库中的句法知识，提高模型在目标树库上的句法准确率。</a:t>
            </a:r>
            <a:endParaRPr lang="en-US" altLang="zh-CN" sz="2400" dirty="0" smtClean="0">
              <a:latin typeface="微软雅黑" pitchFamily="34" charset="-122"/>
              <a:ea typeface="微软雅黑" pitchFamily="34" charset="-122"/>
            </a:endParaRPr>
          </a:p>
          <a:p>
            <a:r>
              <a:rPr lang="zh-CN" altLang="en-US" sz="2400" dirty="0">
                <a:latin typeface="微软雅黑" pitchFamily="34" charset="-122"/>
                <a:ea typeface="微软雅黑" pitchFamily="34" charset="-122"/>
              </a:rPr>
              <a:t>提</a:t>
            </a:r>
            <a:r>
              <a:rPr lang="zh-CN" altLang="en-US" sz="2400" dirty="0" smtClean="0">
                <a:latin typeface="微软雅黑" pitchFamily="34" charset="-122"/>
                <a:ea typeface="微软雅黑" pitchFamily="34" charset="-122"/>
              </a:rPr>
              <a:t>出丰富有效的转化模式，以刻画不同标注规范间的差异。基于这些转化模型形成的准同步文法特征可以有效指导句法模型作出更好的决策。</a:t>
            </a:r>
            <a:endParaRPr lang="en-US" altLang="zh-CN" sz="2400" dirty="0" smtClean="0">
              <a:latin typeface="微软雅黑" pitchFamily="34" charset="-122"/>
              <a:ea typeface="微软雅黑" pitchFamily="34" charset="-122"/>
            </a:endParaRPr>
          </a:p>
          <a:p>
            <a:r>
              <a:rPr lang="zh-CN" altLang="en-US" sz="2400" dirty="0">
                <a:latin typeface="微软雅黑" pitchFamily="34" charset="-122"/>
                <a:ea typeface="微软雅黑" pitchFamily="34" charset="-122"/>
              </a:rPr>
              <a:t>实</a:t>
            </a:r>
            <a:r>
              <a:rPr lang="zh-CN" altLang="en-US" sz="2400" dirty="0" smtClean="0">
                <a:latin typeface="微软雅黑" pitchFamily="34" charset="-122"/>
                <a:ea typeface="微软雅黑" pitchFamily="34" charset="-122"/>
              </a:rPr>
              <a:t>验证明我们的方法可以显著提高句法准确率 </a:t>
            </a:r>
            <a:r>
              <a:rPr lang="en-US" altLang="zh-CN" sz="2400" dirty="0" smtClean="0">
                <a:latin typeface="微软雅黑" pitchFamily="34" charset="-122"/>
                <a:ea typeface="微软雅黑" pitchFamily="34" charset="-122"/>
              </a:rPr>
              <a:t>(UAS +1.37)</a:t>
            </a:r>
          </a:p>
        </p:txBody>
      </p:sp>
    </p:spTree>
    <p:extLst>
      <p:ext uri="{BB962C8B-B14F-4D97-AF65-F5344CB8AC3E}">
        <p14:creationId xmlns:p14="http://schemas.microsoft.com/office/powerpoint/2010/main" xmlns="" val="367344294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本课题主要研究内容</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3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汉语词性与依存句法分析</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联合模型</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5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基于准同步文法的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多树库融合方法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2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基于柱搜索和标点的快速</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高阶依存句法分析方法 </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4 </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面向联合模型的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分离被动进取训练算法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3" name="Rectangle 43"/>
          <p:cNvSpPr>
            <a:spLocks noChangeArrowheads="1"/>
          </p:cNvSpPr>
          <p:nvPr/>
        </p:nvSpPr>
        <p:spPr bwMode="auto">
          <a:xfrm>
            <a:off x="288032" y="3198687"/>
            <a:ext cx="104360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en-US" altLang="zh-CN" sz="1600" b="1" dirty="0" smtClean="0">
                <a:solidFill>
                  <a:schemeClr val="bg1">
                    <a:lumMod val="50000"/>
                  </a:schemeClr>
                </a:solidFill>
                <a:latin typeface="微软雅黑" pitchFamily="34" charset="-122"/>
                <a:ea typeface="微软雅黑" pitchFamily="34" charset="-122"/>
                <a:cs typeface="Times New Roman" pitchFamily="18" charset="0"/>
              </a:rPr>
              <a:t>1</a:t>
            </a: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 概述</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4" name="Rectangle 43"/>
          <p:cNvSpPr>
            <a:spLocks noChangeArrowheads="1"/>
          </p:cNvSpPr>
          <p:nvPr/>
        </p:nvSpPr>
        <p:spPr bwMode="auto">
          <a:xfrm>
            <a:off x="7812360" y="3197736"/>
            <a:ext cx="864096"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latin typeface="微软雅黑" pitchFamily="34" charset="-122"/>
                <a:ea typeface="微软雅黑" pitchFamily="34" charset="-122"/>
                <a:cs typeface="Times New Roman" pitchFamily="18" charset="0"/>
              </a:rPr>
              <a:t>总结</a:t>
            </a:r>
            <a:endParaRPr lang="zh-CN" altLang="en-US" sz="1600" b="1" dirty="0">
              <a:latin typeface="微软雅黑" pitchFamily="34" charset="-122"/>
              <a:ea typeface="微软雅黑" pitchFamily="34" charset="-122"/>
              <a:cs typeface="Times New Roman" pitchFamily="18" charset="0"/>
            </a:endParaRPr>
          </a:p>
        </p:txBody>
      </p:sp>
      <p:cxnSp>
        <p:nvCxnSpPr>
          <p:cNvPr id="15" name="肘形连接符 14"/>
          <p:cNvCxnSpPr>
            <a:stCxn id="18471" idx="3"/>
            <a:endCxn id="14" idx="1"/>
          </p:cNvCxnSpPr>
          <p:nvPr/>
        </p:nvCxnSpPr>
        <p:spPr>
          <a:xfrm flipV="1">
            <a:off x="7308304" y="3521772"/>
            <a:ext cx="504056" cy="818"/>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18" name="肘形连接符 17"/>
          <p:cNvCxnSpPr>
            <a:stCxn id="13" idx="3"/>
            <a:endCxn id="18475" idx="1"/>
          </p:cNvCxnSpPr>
          <p:nvPr/>
        </p:nvCxnSpPr>
        <p:spPr>
          <a:xfrm flipV="1">
            <a:off x="1331640" y="3522117"/>
            <a:ext cx="504056" cy="606"/>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29" name="肘形连接符 28"/>
          <p:cNvCxnSpPr>
            <a:stCxn id="55305" idx="3"/>
            <a:endCxn id="14" idx="1"/>
          </p:cNvCxnSpPr>
          <p:nvPr/>
        </p:nvCxnSpPr>
        <p:spPr bwMode="auto">
          <a:xfrm>
            <a:off x="4716016" y="2268191"/>
            <a:ext cx="3096344" cy="1253581"/>
          </a:xfrm>
          <a:prstGeom prst="bentConnector3">
            <a:avLst>
              <a:gd name="adj1" fmla="val 91098"/>
            </a:avLst>
          </a:prstGeom>
          <a:solidFill>
            <a:srgbClr val="FFFFFF">
              <a:alpha val="0"/>
            </a:srgbClr>
          </a:solidFill>
          <a:ln w="9525">
            <a:solidFill>
              <a:schemeClr val="bg1">
                <a:lumMod val="50000"/>
              </a:schemeClr>
            </a:solidFill>
            <a:miter lim="800000"/>
            <a:headEnd/>
            <a:tailEnd/>
          </a:ln>
        </p:spPr>
      </p:cxnSp>
      <p:cxnSp>
        <p:nvCxnSpPr>
          <p:cNvPr id="32" name="肘形连接符 31"/>
          <p:cNvCxnSpPr>
            <a:stCxn id="55304" idx="3"/>
            <a:endCxn id="14" idx="1"/>
          </p:cNvCxnSpPr>
          <p:nvPr/>
        </p:nvCxnSpPr>
        <p:spPr bwMode="auto">
          <a:xfrm flipV="1">
            <a:off x="4716016" y="3521772"/>
            <a:ext cx="3096344" cy="1368497"/>
          </a:xfrm>
          <a:prstGeom prst="bentConnector3">
            <a:avLst>
              <a:gd name="adj1" fmla="val 91139"/>
            </a:avLst>
          </a:prstGeom>
          <a:solidFill>
            <a:srgbClr val="FFFFFF">
              <a:alpha val="0"/>
            </a:srgbClr>
          </a:solidFill>
          <a:ln w="9525">
            <a:solidFill>
              <a:schemeClr val="bg1">
                <a:lumMod val="50000"/>
              </a:schemeClr>
            </a:solidFill>
            <a:miter lim="800000"/>
            <a:headEnd/>
            <a:tailEnd/>
          </a:ln>
        </p:spPr>
      </p:cxnSp>
    </p:spTree>
    <p:extLst>
      <p:ext uri="{BB962C8B-B14F-4D97-AF65-F5344CB8AC3E}">
        <p14:creationId xmlns:p14="http://schemas.microsoft.com/office/powerpoint/2010/main" xmlns="" val="326063807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a:latin typeface="微软雅黑" pitchFamily="34" charset="-122"/>
                <a:ea typeface="微软雅黑" pitchFamily="34" charset="-122"/>
              </a:rPr>
              <a:t>总结</a:t>
            </a:r>
            <a:endParaRPr lang="zh-CN" altLang="en-US" sz="3600" b="1" dirty="0" smtClean="0">
              <a:latin typeface="微软雅黑" pitchFamily="34" charset="-122"/>
              <a:ea typeface="微软雅黑" pitchFamily="34" charset="-122"/>
            </a:endParaRP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latin typeface="微软雅黑" pitchFamily="34" charset="-122"/>
                <a:ea typeface="微软雅黑" pitchFamily="34" charset="-122"/>
                <a:cs typeface="Times New Roman" pitchFamily="18" charset="0"/>
              </a:rPr>
              <a:t>汉语词性与依存句法分析</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联合模型</a:t>
            </a:r>
            <a:endParaRPr lang="zh-CN" altLang="en-US" sz="1600" b="1" dirty="0">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latin typeface="微软雅黑" pitchFamily="34" charset="-122"/>
                <a:ea typeface="微软雅黑" pitchFamily="34" charset="-122"/>
                <a:cs typeface="Times New Roman" pitchFamily="18" charset="0"/>
              </a:rPr>
              <a:t>基于准同步文法的</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多树库融合方法</a:t>
            </a:r>
            <a:endParaRPr lang="zh-CN" altLang="en-US" sz="1600" b="1" dirty="0">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zh-CN" altLang="en-US" sz="1600" b="1" dirty="0" smtClean="0">
                <a:latin typeface="微软雅黑" pitchFamily="34" charset="-122"/>
                <a:ea typeface="微软雅黑" pitchFamily="34" charset="-122"/>
                <a:cs typeface="Times New Roman" pitchFamily="18" charset="0"/>
              </a:rPr>
              <a:t>基于柱搜索和标点的快速</a:t>
            </a:r>
            <a:endParaRPr lang="en-US" altLang="zh-CN" sz="1600" b="1" dirty="0" smtClean="0">
              <a:latin typeface="微软雅黑" pitchFamily="34" charset="-122"/>
              <a:ea typeface="微软雅黑" pitchFamily="34" charset="-122"/>
              <a:cs typeface="Times New Roman" pitchFamily="18" charset="0"/>
            </a:endParaRPr>
          </a:p>
          <a:p>
            <a:pPr algn="ctr" eaLnBrk="0" hangingPunct="0"/>
            <a:r>
              <a:rPr lang="zh-CN" altLang="en-US" sz="1600" b="1" dirty="0" smtClean="0">
                <a:latin typeface="微软雅黑" pitchFamily="34" charset="-122"/>
                <a:ea typeface="微软雅黑" pitchFamily="34" charset="-122"/>
                <a:cs typeface="Times New Roman" pitchFamily="18" charset="0"/>
              </a:rPr>
              <a:t>高阶依存句法分析方法 </a:t>
            </a:r>
            <a:endParaRPr lang="zh-CN" altLang="en-US" sz="1600" b="1" dirty="0">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latin typeface="微软雅黑" pitchFamily="34" charset="-122"/>
                <a:ea typeface="微软雅黑" pitchFamily="34" charset="-122"/>
                <a:cs typeface="Times New Roman" pitchFamily="18" charset="0"/>
              </a:rPr>
              <a:t>面向联合模型的</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分离被动进取训练算法</a:t>
            </a:r>
            <a:endParaRPr lang="zh-CN" altLang="en-US" sz="1600" b="1" dirty="0">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Tree>
    <p:extLst>
      <p:ext uri="{BB962C8B-B14F-4D97-AF65-F5344CB8AC3E}">
        <p14:creationId xmlns:p14="http://schemas.microsoft.com/office/powerpoint/2010/main" xmlns="" val="419011800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总结</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汉语词性与依存句法分析</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联合模型</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基于准同步文法的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多树库融合方法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zh-CN" altLang="en-US" sz="1600" b="1" dirty="0" smtClean="0">
                <a:latin typeface="微软雅黑" pitchFamily="34" charset="-122"/>
                <a:ea typeface="微软雅黑" pitchFamily="34" charset="-122"/>
                <a:cs typeface="Times New Roman" pitchFamily="18" charset="0"/>
              </a:rPr>
              <a:t>基于柱搜索和标点的快速</a:t>
            </a:r>
            <a:endParaRPr lang="en-US" altLang="zh-CN" sz="1600" b="1" dirty="0" smtClean="0">
              <a:latin typeface="微软雅黑" pitchFamily="34" charset="-122"/>
              <a:ea typeface="微软雅黑" pitchFamily="34" charset="-122"/>
              <a:cs typeface="Times New Roman" pitchFamily="18" charset="0"/>
            </a:endParaRPr>
          </a:p>
          <a:p>
            <a:pPr algn="ctr" eaLnBrk="0" hangingPunct="0"/>
            <a:r>
              <a:rPr lang="zh-CN" altLang="en-US" sz="1600" b="1" dirty="0" smtClean="0">
                <a:latin typeface="微软雅黑" pitchFamily="34" charset="-122"/>
                <a:ea typeface="微软雅黑" pitchFamily="34" charset="-122"/>
                <a:cs typeface="Times New Roman" pitchFamily="18" charset="0"/>
              </a:rPr>
              <a:t>高阶依存句法分析方法 </a:t>
            </a:r>
            <a:endParaRPr lang="zh-CN" altLang="en-US" sz="1600" b="1" dirty="0">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面向联合模型的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分离被动进取训练算法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7" name="矩形 16"/>
          <p:cNvSpPr/>
          <p:nvPr/>
        </p:nvSpPr>
        <p:spPr>
          <a:xfrm>
            <a:off x="5008808" y="1124744"/>
            <a:ext cx="4104456" cy="36004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14900" indent="-342900">
              <a:buFont typeface="+mj-lt"/>
              <a:buAutoNum type="arabicPeriod"/>
            </a:pPr>
            <a:r>
              <a:rPr lang="zh-CN" altLang="en-US" b="1" dirty="0" smtClean="0">
                <a:solidFill>
                  <a:schemeClr val="bg1"/>
                </a:solidFill>
                <a:latin typeface="微软雅黑" pitchFamily="34" charset="-122"/>
                <a:ea typeface="微软雅黑" pitchFamily="34" charset="-122"/>
              </a:rPr>
              <a:t>提出了基于柱搜索的解码算法，方便融入高阶句法特征，并且保证较低的算法时间复杂度。系统在</a:t>
            </a:r>
            <a:r>
              <a:rPr lang="en-US" altLang="zh-CN" b="1" dirty="0" err="1" smtClean="0">
                <a:solidFill>
                  <a:schemeClr val="bg1"/>
                </a:solidFill>
                <a:latin typeface="微软雅黑" pitchFamily="34" charset="-122"/>
                <a:ea typeface="微软雅黑" pitchFamily="34" charset="-122"/>
              </a:rPr>
              <a:t>CoNLL</a:t>
            </a:r>
            <a:r>
              <a:rPr lang="en-US" altLang="zh-CN" b="1" dirty="0" smtClean="0">
                <a:solidFill>
                  <a:schemeClr val="bg1"/>
                </a:solidFill>
                <a:latin typeface="微软雅黑" pitchFamily="34" charset="-122"/>
                <a:ea typeface="微软雅黑" pitchFamily="34" charset="-122"/>
              </a:rPr>
              <a:t> 2009</a:t>
            </a:r>
            <a:r>
              <a:rPr lang="zh-CN" altLang="en-US" b="1" dirty="0" smtClean="0">
                <a:solidFill>
                  <a:schemeClr val="bg1"/>
                </a:solidFill>
                <a:latin typeface="微软雅黑" pitchFamily="34" charset="-122"/>
                <a:ea typeface="微软雅黑" pitchFamily="34" charset="-122"/>
              </a:rPr>
              <a:t>年多语语义依存句法分析评测上取得了好成绩。</a:t>
            </a:r>
            <a:endParaRPr lang="en-US" altLang="zh-CN" b="1" dirty="0" smtClean="0">
              <a:solidFill>
                <a:schemeClr val="bg1"/>
              </a:solidFill>
              <a:latin typeface="微软雅黑" pitchFamily="34" charset="-122"/>
              <a:ea typeface="微软雅黑" pitchFamily="34" charset="-122"/>
            </a:endParaRPr>
          </a:p>
          <a:p>
            <a:pPr marL="414900" indent="-342900">
              <a:buFont typeface="+mj-lt"/>
              <a:buAutoNum type="arabicPeriod"/>
            </a:pPr>
            <a:r>
              <a:rPr lang="zh-CN" altLang="en-US" b="1" dirty="0" smtClean="0">
                <a:solidFill>
                  <a:schemeClr val="bg1"/>
                </a:solidFill>
                <a:latin typeface="微软雅黑" pitchFamily="34" charset="-122"/>
                <a:ea typeface="微软雅黑" pitchFamily="34" charset="-122"/>
              </a:rPr>
              <a:t>提出了一种利用标点进行长句分短句的依存句法分析方法，显著提高了依存句法分析在长句上的效率，长句子的句法分析准确率也有所提高。</a:t>
            </a:r>
            <a:endParaRPr lang="en-US" altLang="zh-CN" b="1" dirty="0" smtClean="0">
              <a:solidFill>
                <a:schemeClr val="bg1"/>
              </a:solidFill>
              <a:latin typeface="微软雅黑" pitchFamily="34" charset="-122"/>
              <a:ea typeface="微软雅黑" pitchFamily="34" charset="-122"/>
            </a:endParaRPr>
          </a:p>
        </p:txBody>
      </p:sp>
      <p:cxnSp>
        <p:nvCxnSpPr>
          <p:cNvPr id="19" name="肘形连接符 18"/>
          <p:cNvCxnSpPr>
            <a:stCxn id="55305" idx="3"/>
            <a:endCxn id="17" idx="1"/>
          </p:cNvCxnSpPr>
          <p:nvPr/>
        </p:nvCxnSpPr>
        <p:spPr>
          <a:xfrm>
            <a:off x="4716016" y="2268191"/>
            <a:ext cx="292792" cy="656753"/>
          </a:xfrm>
          <a:prstGeom prst="bentConnector3">
            <a:avLst>
              <a:gd name="adj1" fmla="val 50000"/>
            </a:avLst>
          </a:prstGeom>
          <a:ln w="38100">
            <a:solidFill>
              <a:srgbClr val="002060"/>
            </a:solidFill>
            <a:tailEnd type="stealth"/>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0" y="6093296"/>
            <a:ext cx="9036496" cy="369332"/>
          </a:xfrm>
          <a:prstGeom prst="rect">
            <a:avLst/>
          </a:prstGeom>
        </p:spPr>
        <p:txBody>
          <a:bodyPr wrap="square">
            <a:spAutoFit/>
          </a:bodyPr>
          <a:lstStyle/>
          <a:p>
            <a:r>
              <a:rPr lang="zh-CN" altLang="en-US" b="1" kern="100" dirty="0" smtClean="0">
                <a:latin typeface="Calibri"/>
                <a:cs typeface="Times New Roman"/>
              </a:rPr>
              <a:t>李正华</a:t>
            </a:r>
            <a:r>
              <a:rPr lang="en-US" altLang="zh-CN" kern="100" dirty="0" smtClean="0">
                <a:latin typeface="Calibri"/>
                <a:cs typeface="Times New Roman"/>
              </a:rPr>
              <a:t>, </a:t>
            </a:r>
            <a:r>
              <a:rPr lang="zh-CN" altLang="en-US" kern="100" dirty="0" smtClean="0">
                <a:latin typeface="Calibri"/>
                <a:cs typeface="Times New Roman"/>
              </a:rPr>
              <a:t>车万翔</a:t>
            </a:r>
            <a:r>
              <a:rPr lang="en-US" altLang="zh-CN" kern="100" dirty="0" smtClean="0">
                <a:latin typeface="Calibri"/>
                <a:cs typeface="Times New Roman"/>
              </a:rPr>
              <a:t>, </a:t>
            </a:r>
            <a:r>
              <a:rPr lang="zh-CN" altLang="en-US" kern="100" dirty="0" smtClean="0">
                <a:latin typeface="Calibri"/>
                <a:cs typeface="Times New Roman"/>
              </a:rPr>
              <a:t>刘挺</a:t>
            </a:r>
            <a:r>
              <a:rPr lang="en-US" altLang="zh-CN" kern="100" dirty="0" smtClean="0">
                <a:latin typeface="Calibri"/>
                <a:cs typeface="Times New Roman"/>
              </a:rPr>
              <a:t>. </a:t>
            </a:r>
            <a:r>
              <a:rPr lang="zh-CN" altLang="en-US" i="1" kern="100" dirty="0" smtClean="0">
                <a:latin typeface="Calibri"/>
                <a:cs typeface="Times New Roman"/>
              </a:rPr>
              <a:t>基于柱状搜索的高阶依存句法分析</a:t>
            </a:r>
            <a:r>
              <a:rPr lang="en-US" altLang="zh-CN" kern="100" dirty="0" smtClean="0">
                <a:latin typeface="Calibri"/>
                <a:cs typeface="Times New Roman"/>
              </a:rPr>
              <a:t>. </a:t>
            </a:r>
            <a:r>
              <a:rPr lang="zh-CN" altLang="en-US" b="1" kern="100" dirty="0" smtClean="0">
                <a:latin typeface="Calibri"/>
                <a:cs typeface="Times New Roman"/>
              </a:rPr>
              <a:t>中文信息学报</a:t>
            </a:r>
            <a:r>
              <a:rPr lang="en-US" altLang="zh-CN" kern="100" dirty="0" smtClean="0">
                <a:latin typeface="Calibri"/>
                <a:cs typeface="Times New Roman"/>
              </a:rPr>
              <a:t>. 2010, 24(1):37-41.</a:t>
            </a:r>
            <a:endParaRPr lang="zh-CN" altLang="en-US" dirty="0"/>
          </a:p>
        </p:txBody>
      </p:sp>
      <p:sp>
        <p:nvSpPr>
          <p:cNvPr id="29" name="矩形 28"/>
          <p:cNvSpPr/>
          <p:nvPr/>
        </p:nvSpPr>
        <p:spPr>
          <a:xfrm>
            <a:off x="36512" y="5385990"/>
            <a:ext cx="8927976" cy="646331"/>
          </a:xfrm>
          <a:prstGeom prst="rect">
            <a:avLst/>
          </a:prstGeom>
        </p:spPr>
        <p:txBody>
          <a:bodyPr wrap="square">
            <a:spAutoFit/>
          </a:bodyPr>
          <a:lstStyle/>
          <a:p>
            <a:r>
              <a:rPr lang="en-US" altLang="zh-CN" b="1" kern="100" dirty="0" smtClean="0">
                <a:latin typeface="Calibri"/>
                <a:cs typeface="Times New Roman"/>
              </a:rPr>
              <a:t>Zhenghua Li</a:t>
            </a:r>
            <a:r>
              <a:rPr lang="en-US" altLang="zh-CN" kern="100" dirty="0" smtClean="0">
                <a:latin typeface="Calibri"/>
                <a:cs typeface="Times New Roman"/>
              </a:rPr>
              <a:t>, Wanxiang Che, Ting Liu. </a:t>
            </a:r>
            <a:r>
              <a:rPr lang="en-US" altLang="zh-CN" i="1" kern="100" dirty="0" smtClean="0">
                <a:latin typeface="Calibri"/>
                <a:cs typeface="Times New Roman"/>
              </a:rPr>
              <a:t>Improving Dependency Parsing Using Punctuation</a:t>
            </a:r>
            <a:r>
              <a:rPr lang="en-US" altLang="zh-CN" kern="100" dirty="0" smtClean="0">
                <a:latin typeface="Calibri"/>
                <a:cs typeface="Times New Roman"/>
              </a:rPr>
              <a:t>. </a:t>
            </a:r>
            <a:r>
              <a:rPr lang="en-US" altLang="zh-CN" b="1" kern="100" dirty="0" smtClean="0">
                <a:latin typeface="Calibri"/>
                <a:cs typeface="Times New Roman"/>
              </a:rPr>
              <a:t>IALP 2010</a:t>
            </a:r>
            <a:r>
              <a:rPr lang="en-US" altLang="zh-CN" kern="100" dirty="0" smtClean="0">
                <a:latin typeface="Calibri"/>
                <a:cs typeface="Times New Roman"/>
              </a:rPr>
              <a:t>, pp. 53-56. </a:t>
            </a:r>
            <a:endParaRPr lang="zh-CN" alt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总结</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latin typeface="微软雅黑" pitchFamily="34" charset="-122"/>
                <a:ea typeface="微软雅黑" pitchFamily="34" charset="-122"/>
                <a:cs typeface="Times New Roman" pitchFamily="18" charset="0"/>
              </a:rPr>
              <a:t>汉语词性与依存句法分析</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联合模型</a:t>
            </a:r>
            <a:endParaRPr lang="zh-CN" altLang="en-US" sz="1600" b="1" dirty="0">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基于准同步文法的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多树库融合方法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基于柱搜索和标点的快速</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高阶依存句法分析方法 </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面向联合模型的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分离被动进取训练算法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7" name="矩形 16"/>
          <p:cNvSpPr/>
          <p:nvPr/>
        </p:nvSpPr>
        <p:spPr>
          <a:xfrm>
            <a:off x="5039544" y="980728"/>
            <a:ext cx="4104456" cy="36004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14900" indent="-342900">
              <a:buFont typeface="+mj-lt"/>
              <a:buAutoNum type="arabicPeriod"/>
            </a:pPr>
            <a:r>
              <a:rPr lang="zh-CN" altLang="en-US" b="1" dirty="0" smtClean="0">
                <a:solidFill>
                  <a:schemeClr val="bg1"/>
                </a:solidFill>
                <a:latin typeface="微软雅黑" pitchFamily="34" charset="-122"/>
                <a:ea typeface="微软雅黑" pitchFamily="34" charset="-122"/>
              </a:rPr>
              <a:t>提出了汉语词性与依存句法分析联合模型。我们对依存句法分析解码算法进行扩展，提出面向联合模型的基于动态规划的解码算法。</a:t>
            </a:r>
            <a:endParaRPr lang="en-US" altLang="zh-CN" b="1" dirty="0" smtClean="0">
              <a:solidFill>
                <a:schemeClr val="bg1"/>
              </a:solidFill>
              <a:latin typeface="微软雅黑" pitchFamily="34" charset="-122"/>
              <a:ea typeface="微软雅黑" pitchFamily="34" charset="-122"/>
            </a:endParaRPr>
          </a:p>
          <a:p>
            <a:pPr marL="414900" indent="-342900">
              <a:buFont typeface="+mj-lt"/>
              <a:buAutoNum type="arabicPeriod"/>
            </a:pPr>
            <a:r>
              <a:rPr lang="zh-CN" altLang="en-US" b="1" dirty="0" smtClean="0">
                <a:solidFill>
                  <a:schemeClr val="bg1"/>
                </a:solidFill>
                <a:latin typeface="微软雅黑" pitchFamily="34" charset="-122"/>
                <a:ea typeface="微软雅黑" pitchFamily="34" charset="-122"/>
              </a:rPr>
              <a:t>提出了一种基于边缘概率的词性裁剪方法，有效的提高了联合模型的解码效率。</a:t>
            </a:r>
            <a:endParaRPr lang="en-US" altLang="zh-CN" b="1" dirty="0" smtClean="0">
              <a:solidFill>
                <a:schemeClr val="bg1"/>
              </a:solidFill>
              <a:latin typeface="微软雅黑" pitchFamily="34" charset="-122"/>
              <a:ea typeface="微软雅黑" pitchFamily="34" charset="-122"/>
            </a:endParaRPr>
          </a:p>
          <a:p>
            <a:pPr marL="414900" indent="-342900">
              <a:buFont typeface="+mj-lt"/>
              <a:buAutoNum type="arabicPeriod"/>
            </a:pPr>
            <a:r>
              <a:rPr lang="zh-CN" altLang="en-US" b="1" dirty="0" smtClean="0">
                <a:solidFill>
                  <a:schemeClr val="bg1"/>
                </a:solidFill>
                <a:latin typeface="微软雅黑" pitchFamily="34" charset="-122"/>
                <a:ea typeface="微软雅黑" pitchFamily="34" charset="-122"/>
              </a:rPr>
              <a:t>实验表明，联合模型可以大幅度提高句法分析准确率，并且可以更好的消解句法敏感的词性歧义。</a:t>
            </a:r>
            <a:endParaRPr lang="en-US" altLang="zh-CN" b="1" dirty="0" smtClean="0">
              <a:solidFill>
                <a:schemeClr val="bg1"/>
              </a:solidFill>
              <a:latin typeface="微软雅黑" pitchFamily="34" charset="-122"/>
              <a:ea typeface="微软雅黑" pitchFamily="34" charset="-122"/>
            </a:endParaRPr>
          </a:p>
        </p:txBody>
      </p:sp>
      <p:cxnSp>
        <p:nvCxnSpPr>
          <p:cNvPr id="19" name="肘形连接符 18"/>
          <p:cNvCxnSpPr>
            <a:stCxn id="18475" idx="3"/>
            <a:endCxn id="17" idx="1"/>
          </p:cNvCxnSpPr>
          <p:nvPr/>
        </p:nvCxnSpPr>
        <p:spPr>
          <a:xfrm flipV="1">
            <a:off x="4716016" y="2780928"/>
            <a:ext cx="323528" cy="741189"/>
          </a:xfrm>
          <a:prstGeom prst="bentConnector3">
            <a:avLst>
              <a:gd name="adj1" fmla="val 50000"/>
            </a:avLst>
          </a:prstGeom>
          <a:ln w="38100">
            <a:solidFill>
              <a:srgbClr val="002060"/>
            </a:solidFill>
            <a:tailEnd type="stealth"/>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6512" y="5949280"/>
            <a:ext cx="8927976" cy="646331"/>
          </a:xfrm>
          <a:prstGeom prst="rect">
            <a:avLst/>
          </a:prstGeom>
        </p:spPr>
        <p:txBody>
          <a:bodyPr wrap="square">
            <a:spAutoFit/>
          </a:bodyPr>
          <a:lstStyle/>
          <a:p>
            <a:pPr algn="just">
              <a:spcAft>
                <a:spcPts val="0"/>
              </a:spcAft>
            </a:pPr>
            <a:r>
              <a:rPr lang="en-US" altLang="zh-CN" b="1" kern="100" dirty="0" smtClean="0">
                <a:latin typeface="Calibri"/>
                <a:cs typeface="Times New Roman"/>
              </a:rPr>
              <a:t>Zhenghua Li</a:t>
            </a:r>
            <a:r>
              <a:rPr lang="en-US" altLang="zh-CN" kern="100" dirty="0" smtClean="0">
                <a:latin typeface="Calibri"/>
                <a:cs typeface="Times New Roman"/>
              </a:rPr>
              <a:t>, Min Zhang, Wanxiang Che, Ting Liu, Wenliang Chen, Haizhou Li. </a:t>
            </a:r>
            <a:r>
              <a:rPr lang="en-US" altLang="zh-CN" i="1" kern="100" dirty="0" smtClean="0">
                <a:latin typeface="Calibri"/>
                <a:cs typeface="Times New Roman"/>
              </a:rPr>
              <a:t>Joint Models for Chinese POS Tagging and Dependency Parsing. </a:t>
            </a:r>
            <a:r>
              <a:rPr lang="en-US" altLang="zh-CN" b="1" kern="100" dirty="0" smtClean="0">
                <a:latin typeface="Calibri"/>
                <a:cs typeface="Times New Roman"/>
              </a:rPr>
              <a:t>EMNLP 2011</a:t>
            </a:r>
            <a:r>
              <a:rPr lang="en-US" altLang="zh-CN" kern="100" dirty="0" smtClean="0">
                <a:latin typeface="Calibri"/>
                <a:cs typeface="Times New Roman"/>
              </a:rPr>
              <a:t>, pp. 1180-1191. </a:t>
            </a:r>
            <a:endParaRPr lang="zh-CN" altLang="zh-CN" kern="100" dirty="0">
              <a:latin typeface="Calibri"/>
              <a:ea typeface="宋体"/>
              <a:cs typeface="Times New Roman"/>
            </a:endParaRPr>
          </a:p>
        </p:txBody>
      </p:sp>
      <p:sp>
        <p:nvSpPr>
          <p:cNvPr id="2" name="TextBox 1"/>
          <p:cNvSpPr txBox="1"/>
          <p:nvPr/>
        </p:nvSpPr>
        <p:spPr>
          <a:xfrm>
            <a:off x="60896" y="5302949"/>
            <a:ext cx="8784976" cy="646331"/>
          </a:xfrm>
          <a:prstGeom prst="rect">
            <a:avLst/>
          </a:prstGeom>
          <a:noFill/>
        </p:spPr>
        <p:txBody>
          <a:bodyPr wrap="square" rtlCol="0">
            <a:spAutoFit/>
          </a:bodyPr>
          <a:lstStyle/>
          <a:p>
            <a:r>
              <a:rPr lang="en-US" altLang="zh-CN" b="1" kern="100" dirty="0" err="1">
                <a:latin typeface="Calibri"/>
                <a:cs typeface="Times New Roman"/>
              </a:rPr>
              <a:t>Zhenghua</a:t>
            </a:r>
            <a:r>
              <a:rPr lang="en-US" altLang="zh-CN" b="1" kern="100" dirty="0">
                <a:latin typeface="Calibri"/>
                <a:cs typeface="Times New Roman"/>
              </a:rPr>
              <a:t> Li</a:t>
            </a:r>
            <a:r>
              <a:rPr lang="en-US" altLang="zh-CN" kern="100" dirty="0">
                <a:latin typeface="Calibri"/>
                <a:cs typeface="Times New Roman"/>
              </a:rPr>
              <a:t>, Min Zhang, </a:t>
            </a:r>
            <a:r>
              <a:rPr lang="en-US" altLang="zh-CN" kern="100" dirty="0" err="1">
                <a:latin typeface="Calibri"/>
                <a:cs typeface="Times New Roman"/>
              </a:rPr>
              <a:t>Wanxiang</a:t>
            </a:r>
            <a:r>
              <a:rPr lang="en-US" altLang="zh-CN" kern="100" dirty="0">
                <a:latin typeface="Calibri"/>
                <a:cs typeface="Times New Roman"/>
              </a:rPr>
              <a:t> </a:t>
            </a:r>
            <a:r>
              <a:rPr lang="en-US" altLang="zh-CN" kern="100" dirty="0" err="1">
                <a:latin typeface="Calibri"/>
                <a:cs typeface="Times New Roman"/>
              </a:rPr>
              <a:t>Che</a:t>
            </a:r>
            <a:r>
              <a:rPr lang="en-US" altLang="zh-CN" kern="100" dirty="0">
                <a:latin typeface="Calibri"/>
                <a:cs typeface="Times New Roman"/>
              </a:rPr>
              <a:t>, Ting Liu, </a:t>
            </a:r>
            <a:r>
              <a:rPr lang="en-US" altLang="zh-CN" kern="100" dirty="0" err="1">
                <a:latin typeface="Calibri"/>
                <a:cs typeface="Times New Roman"/>
              </a:rPr>
              <a:t>Wenliang</a:t>
            </a:r>
            <a:r>
              <a:rPr lang="en-US" altLang="zh-CN" kern="100" dirty="0">
                <a:latin typeface="Calibri"/>
                <a:cs typeface="Times New Roman"/>
              </a:rPr>
              <a:t> Chen</a:t>
            </a:r>
            <a:r>
              <a:rPr lang="en-US" altLang="zh-CN" i="1" kern="100" dirty="0">
                <a:latin typeface="Calibri"/>
                <a:cs typeface="Times New Roman"/>
              </a:rPr>
              <a:t>. Research on Joint Optimization for Chinese POS Tagging and Dependency Parsing</a:t>
            </a:r>
            <a:r>
              <a:rPr lang="en-US" altLang="zh-CN" kern="100" dirty="0" smtClean="0">
                <a:latin typeface="Calibri"/>
                <a:cs typeface="Times New Roman"/>
              </a:rPr>
              <a:t>. </a:t>
            </a:r>
            <a:r>
              <a:rPr lang="zh-CN" altLang="en-US" kern="100" dirty="0" smtClean="0">
                <a:latin typeface="Calibri"/>
                <a:cs typeface="Times New Roman"/>
              </a:rPr>
              <a:t>投往</a:t>
            </a:r>
            <a:r>
              <a:rPr lang="en-US" altLang="zh-CN" kern="100" dirty="0" smtClean="0">
                <a:latin typeface="Calibri"/>
                <a:cs typeface="Times New Roman"/>
              </a:rPr>
              <a:t>IEEE TASLP.</a:t>
            </a:r>
            <a:endParaRPr lang="zh-CN" altLang="en-US" kern="100" dirty="0">
              <a:latin typeface="Calibri"/>
              <a:cs typeface="Times New Roman"/>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总结</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latin typeface="微软雅黑" pitchFamily="34" charset="-122"/>
                <a:ea typeface="微软雅黑" pitchFamily="34" charset="-122"/>
                <a:cs typeface="Times New Roman" pitchFamily="18" charset="0"/>
              </a:rPr>
              <a:t>汉语词性与依存句法分析</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联合模型</a:t>
            </a:r>
            <a:endParaRPr lang="zh-CN" altLang="en-US" sz="1600" b="1" dirty="0">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基于准同步文法的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多树库融合方法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基于柱搜索和标点的快速</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高阶依存句法分析方法 </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latin typeface="微软雅黑" pitchFamily="34" charset="-122"/>
                <a:ea typeface="微软雅黑" pitchFamily="34" charset="-122"/>
                <a:cs typeface="Times New Roman" pitchFamily="18" charset="0"/>
              </a:rPr>
              <a:t>面向联合模型的</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分离被动进取训练算法</a:t>
            </a:r>
            <a:endParaRPr lang="zh-CN" altLang="en-US" sz="1600" b="1" dirty="0">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7" name="矩形 16"/>
          <p:cNvSpPr/>
          <p:nvPr/>
        </p:nvSpPr>
        <p:spPr>
          <a:xfrm>
            <a:off x="251520" y="1723860"/>
            <a:ext cx="4104456" cy="36004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14900" indent="-342900">
              <a:buFont typeface="+mj-lt"/>
              <a:buAutoNum type="arabicPeriod"/>
            </a:pPr>
            <a:r>
              <a:rPr lang="zh-CN" altLang="en-US" b="1" dirty="0" smtClean="0">
                <a:solidFill>
                  <a:schemeClr val="bg1"/>
                </a:solidFill>
                <a:latin typeface="微软雅黑" pitchFamily="34" charset="-122"/>
                <a:ea typeface="微软雅黑" pitchFamily="34" charset="-122"/>
              </a:rPr>
              <a:t>提出了一种面向词性与依存句法分析联合模型的分离被动进取训练算法（</a:t>
            </a:r>
            <a:r>
              <a:rPr lang="en-US" altLang="zh-CN" b="1" dirty="0" smtClean="0">
                <a:solidFill>
                  <a:schemeClr val="bg1"/>
                </a:solidFill>
                <a:latin typeface="微软雅黑" pitchFamily="34" charset="-122"/>
                <a:ea typeface="微软雅黑" pitchFamily="34" charset="-122"/>
              </a:rPr>
              <a:t>SPA</a:t>
            </a:r>
            <a:r>
              <a:rPr lang="zh-CN" altLang="en-US" b="1" dirty="0" smtClean="0">
                <a:solidFill>
                  <a:schemeClr val="bg1"/>
                </a:solidFill>
                <a:latin typeface="微软雅黑" pitchFamily="34" charset="-122"/>
                <a:ea typeface="微软雅黑" pitchFamily="34" charset="-122"/>
              </a:rPr>
              <a:t>），可以有效的平衡联合模型中词性特征和句法特征的消歧作用。实验表明</a:t>
            </a:r>
            <a:r>
              <a:rPr lang="en-US" altLang="zh-CN" b="1" dirty="0" smtClean="0">
                <a:solidFill>
                  <a:schemeClr val="bg1"/>
                </a:solidFill>
                <a:latin typeface="微软雅黑" pitchFamily="34" charset="-122"/>
                <a:ea typeface="微软雅黑" pitchFamily="34" charset="-122"/>
              </a:rPr>
              <a:t>SPA</a:t>
            </a:r>
            <a:r>
              <a:rPr lang="zh-CN" altLang="en-US" b="1" dirty="0" smtClean="0">
                <a:solidFill>
                  <a:schemeClr val="bg1"/>
                </a:solidFill>
                <a:latin typeface="微软雅黑" pitchFamily="34" charset="-122"/>
                <a:ea typeface="微软雅黑" pitchFamily="34" charset="-122"/>
              </a:rPr>
              <a:t>训练算法可以显著提高词性准确率。更好的词性也进一步提高句法准确率。</a:t>
            </a:r>
            <a:endParaRPr lang="en-US" altLang="zh-CN" b="1" dirty="0" smtClean="0">
              <a:solidFill>
                <a:schemeClr val="bg1"/>
              </a:solidFill>
              <a:latin typeface="微软雅黑" pitchFamily="34" charset="-122"/>
              <a:ea typeface="微软雅黑" pitchFamily="34" charset="-122"/>
            </a:endParaRPr>
          </a:p>
          <a:p>
            <a:pPr marL="414900" indent="-342900">
              <a:buFont typeface="+mj-lt"/>
              <a:buAutoNum type="arabicPeriod"/>
            </a:pPr>
            <a:r>
              <a:rPr lang="zh-CN" altLang="en-US" b="1" dirty="0" smtClean="0">
                <a:solidFill>
                  <a:schemeClr val="bg1"/>
                </a:solidFill>
                <a:latin typeface="微软雅黑" pitchFamily="34" charset="-122"/>
                <a:ea typeface="微软雅黑" pitchFamily="34" charset="-122"/>
              </a:rPr>
              <a:t>系统地研究了依存句法关系类型对句法准确率的影响。实验表明，带依存句法关系类型时，句法结构的准确率会显著提高。</a:t>
            </a:r>
            <a:endParaRPr lang="en-US" altLang="zh-CN" b="1" dirty="0" smtClean="0">
              <a:solidFill>
                <a:schemeClr val="bg1"/>
              </a:solidFill>
              <a:latin typeface="微软雅黑" pitchFamily="34" charset="-122"/>
              <a:ea typeface="微软雅黑" pitchFamily="34" charset="-122"/>
            </a:endParaRPr>
          </a:p>
        </p:txBody>
      </p:sp>
      <p:cxnSp>
        <p:nvCxnSpPr>
          <p:cNvPr id="19" name="肘形连接符 18"/>
          <p:cNvCxnSpPr>
            <a:stCxn id="18471" idx="1"/>
            <a:endCxn id="17" idx="3"/>
          </p:cNvCxnSpPr>
          <p:nvPr/>
        </p:nvCxnSpPr>
        <p:spPr>
          <a:xfrm rot="10800000" flipV="1">
            <a:off x="4355976" y="3522590"/>
            <a:ext cx="720080" cy="1470"/>
          </a:xfrm>
          <a:prstGeom prst="bentConnector3">
            <a:avLst>
              <a:gd name="adj1" fmla="val 50000"/>
            </a:avLst>
          </a:prstGeom>
          <a:ln w="38100">
            <a:solidFill>
              <a:srgbClr val="002060"/>
            </a:solidFill>
            <a:tailEnd type="stealth"/>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6512" y="5734997"/>
            <a:ext cx="8927976" cy="646331"/>
          </a:xfrm>
          <a:prstGeom prst="rect">
            <a:avLst/>
          </a:prstGeom>
        </p:spPr>
        <p:txBody>
          <a:bodyPr wrap="square">
            <a:spAutoFit/>
          </a:bodyPr>
          <a:lstStyle/>
          <a:p>
            <a:pPr algn="just">
              <a:spcAft>
                <a:spcPts val="0"/>
              </a:spcAft>
            </a:pPr>
            <a:r>
              <a:rPr lang="en-US" altLang="zh-CN" b="1" kern="0" dirty="0" smtClean="0">
                <a:solidFill>
                  <a:srgbClr val="000000"/>
                </a:solidFill>
                <a:latin typeface="Calibri"/>
                <a:cs typeface="Times New Roman"/>
              </a:rPr>
              <a:t>Zhenghua Li</a:t>
            </a:r>
            <a:r>
              <a:rPr lang="en-US" altLang="zh-CN" kern="0" dirty="0" smtClean="0">
                <a:solidFill>
                  <a:srgbClr val="000000"/>
                </a:solidFill>
                <a:latin typeface="Calibri"/>
                <a:cs typeface="Times New Roman"/>
              </a:rPr>
              <a:t>, Min Zhang, Wanxiang Che, Ting Liu. </a:t>
            </a:r>
            <a:r>
              <a:rPr lang="en-US" altLang="zh-CN" i="1" kern="0" dirty="0" smtClean="0">
                <a:solidFill>
                  <a:srgbClr val="000000"/>
                </a:solidFill>
                <a:latin typeface="Calibri"/>
                <a:cs typeface="Times New Roman"/>
              </a:rPr>
              <a:t>Separately Passive-Aggressive Training Algorithm for Joint POS Tagging and Dependency Parsing. </a:t>
            </a:r>
            <a:r>
              <a:rPr lang="en-US" altLang="zh-CN" b="1" kern="0" dirty="0" smtClean="0">
                <a:solidFill>
                  <a:srgbClr val="000000"/>
                </a:solidFill>
                <a:latin typeface="Calibri"/>
                <a:cs typeface="Times New Roman"/>
              </a:rPr>
              <a:t>COLING 2012</a:t>
            </a:r>
            <a:r>
              <a:rPr lang="en-US" altLang="zh-CN" kern="0" dirty="0" smtClean="0">
                <a:solidFill>
                  <a:srgbClr val="000000"/>
                </a:solidFill>
                <a:latin typeface="Calibri"/>
                <a:cs typeface="Times New Roman"/>
              </a:rPr>
              <a:t>, pp. 1681-1698. </a:t>
            </a:r>
            <a:endParaRPr lang="zh-CN" altLang="zh-CN" kern="100" dirty="0">
              <a:latin typeface="Calibri"/>
              <a:ea typeface="宋体"/>
              <a:cs typeface="Times New Roman"/>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zh-CN" altLang="en-US" sz="3600" b="1" dirty="0" smtClean="0">
                <a:latin typeface="微软雅黑" pitchFamily="34" charset="-122"/>
                <a:ea typeface="微软雅黑" pitchFamily="34" charset="-122"/>
              </a:rPr>
              <a:t>总结</a:t>
            </a:r>
          </a:p>
        </p:txBody>
      </p:sp>
      <p:sp>
        <p:nvSpPr>
          <p:cNvPr id="55299" name="Rectangle 4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8475" name="Rectangle 43"/>
          <p:cNvSpPr>
            <a:spLocks noChangeArrowheads="1"/>
          </p:cNvSpPr>
          <p:nvPr/>
        </p:nvSpPr>
        <p:spPr bwMode="auto">
          <a:xfrm>
            <a:off x="1835696" y="3183186"/>
            <a:ext cx="2880320"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汉语词性与依存句法分析</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联合模型</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55304" name="Rectangle 41"/>
          <p:cNvSpPr>
            <a:spLocks noChangeArrowheads="1"/>
          </p:cNvSpPr>
          <p:nvPr/>
        </p:nvSpPr>
        <p:spPr bwMode="auto">
          <a:xfrm>
            <a:off x="1863477" y="4551338"/>
            <a:ext cx="2852539" cy="67786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latin typeface="微软雅黑" pitchFamily="34" charset="-122"/>
                <a:ea typeface="微软雅黑" pitchFamily="34" charset="-122"/>
                <a:cs typeface="Times New Roman" pitchFamily="18" charset="0"/>
              </a:rPr>
              <a:t>基于准同步文法的</a:t>
            </a:r>
            <a:endParaRPr lang="en-US" altLang="zh-CN" sz="1600" b="1" dirty="0" smtClean="0">
              <a:latin typeface="微软雅黑" pitchFamily="34" charset="-122"/>
              <a:ea typeface="微软雅黑" pitchFamily="34" charset="-122"/>
              <a:cs typeface="Times New Roman" pitchFamily="18" charset="0"/>
            </a:endParaRPr>
          </a:p>
          <a:p>
            <a:pPr algn="ctr" eaLnBrk="0" hangingPunct="0">
              <a:defRPr/>
            </a:pPr>
            <a:r>
              <a:rPr lang="zh-CN" altLang="en-US" sz="1600" b="1" dirty="0" smtClean="0">
                <a:latin typeface="微软雅黑" pitchFamily="34" charset="-122"/>
                <a:ea typeface="微软雅黑" pitchFamily="34" charset="-122"/>
                <a:cs typeface="Times New Roman" pitchFamily="18" charset="0"/>
              </a:rPr>
              <a:t>多树库融合方法</a:t>
            </a:r>
            <a:endParaRPr lang="zh-CN" altLang="en-US" sz="1600" b="1" dirty="0">
              <a:latin typeface="微软雅黑" pitchFamily="34" charset="-122"/>
              <a:ea typeface="微软雅黑" pitchFamily="34" charset="-122"/>
              <a:cs typeface="Times New Roman" pitchFamily="18" charset="0"/>
            </a:endParaRPr>
          </a:p>
        </p:txBody>
      </p:sp>
      <p:sp>
        <p:nvSpPr>
          <p:cNvPr id="55305" name="Rectangle 40"/>
          <p:cNvSpPr>
            <a:spLocks noChangeArrowheads="1"/>
          </p:cNvSpPr>
          <p:nvPr/>
        </p:nvSpPr>
        <p:spPr bwMode="auto">
          <a:xfrm>
            <a:off x="1835696" y="1929260"/>
            <a:ext cx="2880320" cy="677862"/>
          </a:xfrm>
          <a:prstGeom prst="rect">
            <a:avLst/>
          </a:prstGeom>
          <a:solidFill>
            <a:srgbClr val="FFFFFF">
              <a:alpha val="0"/>
            </a:srgbClr>
          </a:solidFill>
          <a:ln w="9525">
            <a:solidFill>
              <a:srgbClr val="000000"/>
            </a:solidFill>
            <a:miter lim="800000"/>
            <a:headEnd/>
            <a:tailEnd/>
          </a:ln>
        </p:spPr>
        <p:txBody>
          <a:bodyPr anchor="ctr" anchorCtr="1"/>
          <a:lstStyle/>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基于柱搜索和标点的快速</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高阶依存句法分析方法 </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sp>
        <p:nvSpPr>
          <p:cNvPr id="18471" name="Rectangle 39"/>
          <p:cNvSpPr>
            <a:spLocks noChangeArrowheads="1"/>
          </p:cNvSpPr>
          <p:nvPr/>
        </p:nvSpPr>
        <p:spPr bwMode="auto">
          <a:xfrm>
            <a:off x="5076056" y="3198554"/>
            <a:ext cx="2232248" cy="648072"/>
          </a:xfrm>
          <a:prstGeom prst="rect">
            <a:avLst/>
          </a:prstGeom>
          <a:solidFill>
            <a:srgbClr val="FFFFFF">
              <a:alpha val="0"/>
            </a:srgbClr>
          </a:solidFill>
          <a:ln w="9525">
            <a:solidFill>
              <a:schemeClr val="bg1">
                <a:lumMod val="50000"/>
              </a:schemeClr>
            </a:solidFill>
            <a:miter lim="800000"/>
            <a:headEnd/>
            <a:tailEnd/>
          </a:ln>
        </p:spPr>
        <p:txBody>
          <a:bodyPr anchor="ctr" anchorCtr="1"/>
          <a:lstStyle/>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面向联合模型的</a:t>
            </a:r>
            <a:endParaRPr lang="en-US" altLang="zh-CN" sz="1600" b="1" dirty="0" smtClean="0">
              <a:solidFill>
                <a:schemeClr val="bg1">
                  <a:lumMod val="50000"/>
                </a:schemeClr>
              </a:solidFill>
              <a:latin typeface="微软雅黑" pitchFamily="34" charset="-122"/>
              <a:ea typeface="微软雅黑" pitchFamily="34" charset="-122"/>
              <a:cs typeface="Times New Roman" pitchFamily="18" charset="0"/>
            </a:endParaRPr>
          </a:p>
          <a:p>
            <a:pPr algn="ctr" eaLnBrk="0" hangingPunct="0">
              <a:defRPr/>
            </a:pPr>
            <a:r>
              <a:rPr lang="zh-CN" altLang="en-US" sz="1600" b="1" dirty="0" smtClean="0">
                <a:solidFill>
                  <a:schemeClr val="bg1">
                    <a:lumMod val="50000"/>
                  </a:schemeClr>
                </a:solidFill>
                <a:latin typeface="微软雅黑" pitchFamily="34" charset="-122"/>
                <a:ea typeface="微软雅黑" pitchFamily="34" charset="-122"/>
                <a:cs typeface="Times New Roman" pitchFamily="18" charset="0"/>
              </a:rPr>
              <a:t>分离被动进取训练算法</a:t>
            </a:r>
            <a:endParaRPr lang="zh-CN" altLang="en-US" sz="1600" b="1" dirty="0">
              <a:solidFill>
                <a:schemeClr val="bg1">
                  <a:lumMod val="50000"/>
                </a:schemeClr>
              </a:solidFill>
              <a:latin typeface="微软雅黑" pitchFamily="34" charset="-122"/>
              <a:ea typeface="微软雅黑" pitchFamily="34" charset="-122"/>
              <a:cs typeface="Times New Roman" pitchFamily="18" charset="0"/>
            </a:endParaRPr>
          </a:p>
        </p:txBody>
      </p:sp>
      <p:cxnSp>
        <p:nvCxnSpPr>
          <p:cNvPr id="48" name="肘形连接符 47"/>
          <p:cNvCxnSpPr>
            <a:stCxn id="18475" idx="3"/>
            <a:endCxn id="18471" idx="1"/>
          </p:cNvCxnSpPr>
          <p:nvPr/>
        </p:nvCxnSpPr>
        <p:spPr>
          <a:xfrm>
            <a:off x="4716016" y="3522117"/>
            <a:ext cx="360040" cy="473"/>
          </a:xfrm>
          <a:prstGeom prst="bentConnector3">
            <a:avLst>
              <a:gd name="adj1" fmla="val 50000"/>
            </a:avLst>
          </a:prstGeom>
          <a:solidFill>
            <a:srgbClr val="FFFFFF">
              <a:alpha val="0"/>
            </a:srgbClr>
          </a:solidFill>
          <a:ln w="9525">
            <a:solidFill>
              <a:schemeClr val="bg1">
                <a:lumMod val="50000"/>
              </a:schemeClr>
            </a:solidFill>
            <a:miter lim="800000"/>
            <a:headEnd/>
            <a:tailEnd/>
          </a:ln>
        </p:spPr>
      </p:cxnSp>
      <p:cxnSp>
        <p:nvCxnSpPr>
          <p:cNvPr id="37" name="形状 36"/>
          <p:cNvCxnSpPr>
            <a:stCxn id="18475" idx="1"/>
            <a:endCxn id="55304" idx="1"/>
          </p:cNvCxnSpPr>
          <p:nvPr/>
        </p:nvCxnSpPr>
        <p:spPr>
          <a:xfrm rot="10800000" flipH="1" flipV="1">
            <a:off x="1835695" y="3522117"/>
            <a:ext cx="27781" cy="1368152"/>
          </a:xfrm>
          <a:prstGeom prst="bentConnector3">
            <a:avLst>
              <a:gd name="adj1" fmla="val -994295"/>
            </a:avLst>
          </a:prstGeom>
          <a:solidFill>
            <a:srgbClr val="FFFFFF">
              <a:alpha val="0"/>
            </a:srgbClr>
          </a:solidFill>
          <a:ln w="9525">
            <a:solidFill>
              <a:schemeClr val="bg1">
                <a:lumMod val="50000"/>
              </a:schemeClr>
            </a:solidFill>
            <a:miter lim="800000"/>
            <a:headEnd/>
            <a:tailEnd/>
          </a:ln>
        </p:spPr>
      </p:cxnSp>
      <p:cxnSp>
        <p:nvCxnSpPr>
          <p:cNvPr id="57" name="肘形连接符 56"/>
          <p:cNvCxnSpPr>
            <a:stCxn id="55305" idx="1"/>
            <a:endCxn id="18475" idx="1"/>
          </p:cNvCxnSpPr>
          <p:nvPr/>
        </p:nvCxnSpPr>
        <p:spPr bwMode="auto">
          <a:xfrm rot="10800000" flipV="1">
            <a:off x="1835696" y="2268191"/>
            <a:ext cx="12700" cy="1253926"/>
          </a:xfrm>
          <a:prstGeom prst="bentConnector3">
            <a:avLst>
              <a:gd name="adj1" fmla="val 2287497"/>
            </a:avLst>
          </a:prstGeom>
          <a:solidFill>
            <a:srgbClr val="FFFFFF">
              <a:alpha val="0"/>
            </a:srgbClr>
          </a:solidFill>
          <a:ln w="9525">
            <a:solidFill>
              <a:schemeClr val="bg1">
                <a:lumMod val="50000"/>
              </a:schemeClr>
            </a:solidFill>
            <a:miter lim="800000"/>
            <a:headEnd/>
            <a:tailEnd/>
          </a:ln>
        </p:spPr>
      </p:cxnSp>
      <p:sp>
        <p:nvSpPr>
          <p:cNvPr id="17" name="矩形 16"/>
          <p:cNvSpPr/>
          <p:nvPr/>
        </p:nvSpPr>
        <p:spPr>
          <a:xfrm>
            <a:off x="3131840" y="1196752"/>
            <a:ext cx="5832648" cy="316835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14900" indent="-342900">
              <a:buFont typeface="+mj-lt"/>
              <a:buAutoNum type="arabicPeriod"/>
            </a:pPr>
            <a:r>
              <a:rPr lang="zh-CN" altLang="en-US" b="1" dirty="0" smtClean="0">
                <a:solidFill>
                  <a:schemeClr val="bg1"/>
                </a:solidFill>
                <a:latin typeface="微软雅黑" pitchFamily="34" charset="-122"/>
                <a:ea typeface="微软雅黑" pitchFamily="34" charset="-122"/>
              </a:rPr>
              <a:t>提出一种简单有效的多树库融合方法，充分利用标注规范不同的多个树库，以提高句法分析准确率。</a:t>
            </a:r>
            <a:endParaRPr lang="en-US" altLang="zh-CN" b="1" dirty="0" smtClean="0">
              <a:solidFill>
                <a:schemeClr val="bg1"/>
              </a:solidFill>
              <a:latin typeface="微软雅黑" pitchFamily="34" charset="-122"/>
              <a:ea typeface="微软雅黑" pitchFamily="34" charset="-122"/>
            </a:endParaRPr>
          </a:p>
          <a:p>
            <a:pPr marL="872100" lvl="1" indent="-342900">
              <a:buFont typeface="+mj-ea"/>
              <a:buAutoNum type="circleNumDbPlain"/>
            </a:pPr>
            <a:r>
              <a:rPr lang="zh-CN" altLang="en-US" b="1" dirty="0" smtClean="0">
                <a:solidFill>
                  <a:schemeClr val="bg1"/>
                </a:solidFill>
                <a:latin typeface="微软雅黑" pitchFamily="34" charset="-122"/>
                <a:ea typeface="微软雅黑" pitchFamily="34" charset="-122"/>
              </a:rPr>
              <a:t>设计了丰富的转换模式，以刻画不同标注规范间的对应规律。</a:t>
            </a:r>
            <a:endParaRPr lang="en-US" altLang="zh-CN" b="1" dirty="0" smtClean="0">
              <a:solidFill>
                <a:schemeClr val="bg1"/>
              </a:solidFill>
              <a:latin typeface="微软雅黑" pitchFamily="34" charset="-122"/>
              <a:ea typeface="微软雅黑" pitchFamily="34" charset="-122"/>
            </a:endParaRPr>
          </a:p>
          <a:p>
            <a:pPr marL="872100" lvl="1" indent="-342900">
              <a:buFont typeface="+mj-ea"/>
              <a:buAutoNum type="circleNumDbPlain"/>
            </a:pPr>
            <a:r>
              <a:rPr lang="zh-CN" altLang="en-US" b="1" dirty="0" smtClean="0">
                <a:solidFill>
                  <a:schemeClr val="bg1"/>
                </a:solidFill>
                <a:latin typeface="微软雅黑" pitchFamily="34" charset="-122"/>
                <a:ea typeface="微软雅黑" pitchFamily="34" charset="-122"/>
              </a:rPr>
              <a:t>基于这些转化模式，形成准同步文法特征。准同步文法特征可以指导句法模型做出更好的决策，并且可以很自然的融入到解码算法中。</a:t>
            </a:r>
            <a:endParaRPr lang="en-US" altLang="zh-CN" b="1" dirty="0" smtClean="0">
              <a:solidFill>
                <a:schemeClr val="bg1"/>
              </a:solidFill>
              <a:latin typeface="微软雅黑" pitchFamily="34" charset="-122"/>
              <a:ea typeface="微软雅黑" pitchFamily="34" charset="-122"/>
            </a:endParaRPr>
          </a:p>
          <a:p>
            <a:pPr marL="414900" indent="-342900">
              <a:buFont typeface="+mj-lt"/>
              <a:buAutoNum type="arabicPeriod"/>
            </a:pPr>
            <a:r>
              <a:rPr lang="zh-CN" altLang="en-US" b="1" dirty="0" smtClean="0">
                <a:solidFill>
                  <a:schemeClr val="bg1"/>
                </a:solidFill>
                <a:latin typeface="微软雅黑" pitchFamily="34" charset="-122"/>
                <a:ea typeface="微软雅黑" pitchFamily="34" charset="-122"/>
              </a:rPr>
              <a:t>实验表明，这种方法可以有效的利用源树库中的标注知识，提高句法模型在目标树库上的准确率。</a:t>
            </a:r>
            <a:endParaRPr lang="en-US" altLang="zh-CN" b="1" dirty="0" smtClean="0">
              <a:solidFill>
                <a:schemeClr val="bg1"/>
              </a:solidFill>
              <a:latin typeface="微软雅黑" pitchFamily="34" charset="-122"/>
              <a:ea typeface="微软雅黑" pitchFamily="34" charset="-122"/>
            </a:endParaRPr>
          </a:p>
        </p:txBody>
      </p:sp>
      <p:cxnSp>
        <p:nvCxnSpPr>
          <p:cNvPr id="19" name="肘形连接符 18"/>
          <p:cNvCxnSpPr>
            <a:stCxn id="55304" idx="3"/>
            <a:endCxn id="17" idx="2"/>
          </p:cNvCxnSpPr>
          <p:nvPr/>
        </p:nvCxnSpPr>
        <p:spPr>
          <a:xfrm flipV="1">
            <a:off x="4716016" y="4365104"/>
            <a:ext cx="1332148" cy="525165"/>
          </a:xfrm>
          <a:prstGeom prst="bentConnector2">
            <a:avLst/>
          </a:prstGeom>
          <a:ln w="38100">
            <a:solidFill>
              <a:srgbClr val="002060"/>
            </a:solidFill>
            <a:tailEnd type="stealth"/>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6512" y="5734997"/>
            <a:ext cx="8783960" cy="646331"/>
          </a:xfrm>
          <a:prstGeom prst="rect">
            <a:avLst/>
          </a:prstGeom>
        </p:spPr>
        <p:txBody>
          <a:bodyPr wrap="square">
            <a:spAutoFit/>
          </a:bodyPr>
          <a:lstStyle/>
          <a:p>
            <a:pPr algn="just">
              <a:spcAft>
                <a:spcPts val="0"/>
              </a:spcAft>
            </a:pPr>
            <a:r>
              <a:rPr lang="en-US" altLang="zh-CN" b="1" kern="100" dirty="0" smtClean="0">
                <a:latin typeface="Calibri"/>
                <a:cs typeface="Times New Roman"/>
              </a:rPr>
              <a:t>Zhenghua Li</a:t>
            </a:r>
            <a:r>
              <a:rPr lang="en-US" altLang="zh-CN" kern="100" dirty="0" smtClean="0">
                <a:latin typeface="Calibri"/>
                <a:cs typeface="Times New Roman"/>
              </a:rPr>
              <a:t>, Ting Liu, Wanxiang Che. </a:t>
            </a:r>
            <a:r>
              <a:rPr lang="en-US" altLang="zh-CN" i="1" kern="100" dirty="0" smtClean="0">
                <a:latin typeface="Calibri"/>
                <a:cs typeface="Times New Roman"/>
              </a:rPr>
              <a:t>Exploiting Multiple </a:t>
            </a:r>
            <a:r>
              <a:rPr lang="en-US" altLang="zh-CN" i="1" kern="100" dirty="0" err="1" smtClean="0">
                <a:latin typeface="Calibri"/>
                <a:cs typeface="Times New Roman"/>
              </a:rPr>
              <a:t>Treebanks</a:t>
            </a:r>
            <a:r>
              <a:rPr lang="en-US" altLang="zh-CN" i="1" kern="100" dirty="0" smtClean="0">
                <a:latin typeface="Calibri"/>
                <a:cs typeface="Times New Roman"/>
              </a:rPr>
              <a:t> for Parsing with Quasi-synchronous Grammar</a:t>
            </a:r>
            <a:r>
              <a:rPr lang="en-US" altLang="zh-CN" kern="100" dirty="0" smtClean="0">
                <a:latin typeface="Calibri"/>
                <a:cs typeface="Times New Roman"/>
              </a:rPr>
              <a:t>. </a:t>
            </a:r>
            <a:r>
              <a:rPr lang="en-US" altLang="zh-CN" b="1" kern="100" dirty="0" smtClean="0">
                <a:latin typeface="Calibri"/>
                <a:cs typeface="Times New Roman"/>
              </a:rPr>
              <a:t>ACL 2012</a:t>
            </a:r>
            <a:r>
              <a:rPr lang="en-US" altLang="zh-CN" kern="100" dirty="0" smtClean="0">
                <a:latin typeface="Calibri"/>
                <a:cs typeface="Times New Roman"/>
              </a:rPr>
              <a:t>, pp. 675-684. </a:t>
            </a:r>
            <a:endParaRPr lang="zh-CN" altLang="zh-CN" i="1" kern="100" dirty="0">
              <a:latin typeface="Calibri"/>
              <a:ea typeface="宋体"/>
              <a:cs typeface="Times New Roman"/>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b="1" dirty="0" smtClean="0">
                <a:latin typeface="微软雅黑" pitchFamily="34" charset="-122"/>
                <a:ea typeface="微软雅黑" pitchFamily="34" charset="-122"/>
              </a:rPr>
              <a:t>发表论文</a:t>
            </a:r>
            <a:endParaRPr lang="zh-CN" altLang="en-US" sz="3600" b="1" dirty="0">
              <a:latin typeface="微软雅黑" pitchFamily="34" charset="-122"/>
              <a:ea typeface="微软雅黑" pitchFamily="34" charset="-122"/>
            </a:endParaRPr>
          </a:p>
        </p:txBody>
      </p:sp>
      <p:graphicFrame>
        <p:nvGraphicFramePr>
          <p:cNvPr id="4" name="内容占位符 3"/>
          <p:cNvGraphicFramePr>
            <a:graphicFrameLocks noGrp="1"/>
          </p:cNvGraphicFramePr>
          <p:nvPr>
            <p:ph idx="1"/>
          </p:nvPr>
        </p:nvGraphicFramePr>
        <p:xfrm>
          <a:off x="72008" y="1412776"/>
          <a:ext cx="8892480" cy="4907047"/>
        </p:xfrm>
        <a:graphic>
          <a:graphicData uri="http://schemas.openxmlformats.org/drawingml/2006/table">
            <a:tbl>
              <a:tblPr/>
              <a:tblGrid>
                <a:gridCol w="7092280"/>
                <a:gridCol w="1800200"/>
              </a:tblGrid>
              <a:tr h="349624">
                <a:tc>
                  <a:txBody>
                    <a:bodyPr/>
                    <a:lstStyle/>
                    <a:p>
                      <a:pPr algn="ctr">
                        <a:spcAft>
                          <a:spcPts val="0"/>
                        </a:spcAft>
                      </a:pPr>
                      <a:r>
                        <a:rPr lang="zh-CN" sz="1600" b="1" kern="100" dirty="0">
                          <a:latin typeface="Calibri"/>
                          <a:ea typeface="宋体"/>
                          <a:cs typeface="Times New Roman"/>
                        </a:rPr>
                        <a:t>论文</a:t>
                      </a:r>
                      <a:endParaRPr lang="zh-CN" sz="1600" kern="100" dirty="0">
                        <a:latin typeface="Calibri"/>
                        <a:ea typeface="宋体"/>
                        <a:cs typeface="Times New Roman"/>
                      </a:endParaRPr>
                    </a:p>
                  </a:txBody>
                  <a:tcPr marL="63626" marR="6362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b="1" kern="100" dirty="0">
                          <a:latin typeface="Calibri"/>
                          <a:ea typeface="宋体"/>
                          <a:cs typeface="Times New Roman"/>
                        </a:rPr>
                        <a:t>类型</a:t>
                      </a:r>
                      <a:endParaRPr lang="zh-CN" sz="1600" kern="100" dirty="0">
                        <a:latin typeface="Calibri"/>
                        <a:ea typeface="宋体"/>
                        <a:cs typeface="Times New Roman"/>
                      </a:endParaRPr>
                    </a:p>
                  </a:txBody>
                  <a:tcPr marL="63626" marR="6362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208">
                <a:tc>
                  <a:txBody>
                    <a:bodyPr/>
                    <a:lstStyle/>
                    <a:p>
                      <a:pPr algn="just">
                        <a:spcAft>
                          <a:spcPts val="0"/>
                        </a:spcAft>
                      </a:pPr>
                      <a:r>
                        <a:rPr lang="en-US" altLang="zh-CN" sz="1600" b="1" kern="100" dirty="0" smtClean="0">
                          <a:latin typeface="Calibri"/>
                          <a:ea typeface="+mn-ea"/>
                          <a:cs typeface="Times New Roman"/>
                        </a:rPr>
                        <a:t>Zhenghua Li</a:t>
                      </a:r>
                      <a:r>
                        <a:rPr lang="en-US" altLang="zh-CN" sz="1600" kern="100" dirty="0" smtClean="0">
                          <a:latin typeface="Calibri"/>
                          <a:ea typeface="+mn-ea"/>
                          <a:cs typeface="Times New Roman"/>
                        </a:rPr>
                        <a:t>,</a:t>
                      </a:r>
                      <a:r>
                        <a:rPr lang="en-US" altLang="zh-CN" sz="1600" kern="100" baseline="0" dirty="0" smtClean="0">
                          <a:latin typeface="Calibri"/>
                          <a:ea typeface="+mn-ea"/>
                          <a:cs typeface="Times New Roman"/>
                        </a:rPr>
                        <a:t> </a:t>
                      </a:r>
                      <a:r>
                        <a:rPr lang="en-US" altLang="zh-CN" sz="1600" kern="100" dirty="0" smtClean="0">
                          <a:latin typeface="Calibri"/>
                          <a:ea typeface="+mn-ea"/>
                          <a:cs typeface="Times New Roman"/>
                        </a:rPr>
                        <a:t>Ting Liu, Wanxiang Che. </a:t>
                      </a:r>
                      <a:r>
                        <a:rPr lang="en-US" altLang="zh-CN" sz="1600" i="1" kern="100" dirty="0" smtClean="0">
                          <a:latin typeface="Calibri"/>
                          <a:ea typeface="+mn-ea"/>
                          <a:cs typeface="Times New Roman"/>
                        </a:rPr>
                        <a:t>Exploiting Multiple </a:t>
                      </a:r>
                      <a:r>
                        <a:rPr lang="en-US" altLang="zh-CN" sz="1600" i="1" kern="100" dirty="0" err="1" smtClean="0">
                          <a:latin typeface="Calibri"/>
                          <a:ea typeface="+mn-ea"/>
                          <a:cs typeface="Times New Roman"/>
                        </a:rPr>
                        <a:t>Treebanks</a:t>
                      </a:r>
                      <a:r>
                        <a:rPr lang="en-US" altLang="zh-CN" sz="1600" i="1" kern="100" dirty="0" smtClean="0">
                          <a:latin typeface="Calibri"/>
                          <a:ea typeface="+mn-ea"/>
                          <a:cs typeface="Times New Roman"/>
                        </a:rPr>
                        <a:t> for Parsing with Quasi-synchronous Grammar</a:t>
                      </a:r>
                      <a:r>
                        <a:rPr lang="en-US" altLang="zh-CN" sz="1600" kern="100" dirty="0" smtClean="0">
                          <a:latin typeface="Calibri"/>
                          <a:ea typeface="+mn-ea"/>
                          <a:cs typeface="Times New Roman"/>
                        </a:rPr>
                        <a:t>. </a:t>
                      </a:r>
                      <a:r>
                        <a:rPr lang="en-US" altLang="zh-CN" sz="1600" b="1" kern="100" dirty="0" smtClean="0">
                          <a:latin typeface="Calibri"/>
                          <a:ea typeface="+mn-ea"/>
                          <a:cs typeface="Times New Roman"/>
                        </a:rPr>
                        <a:t>ACL 2012</a:t>
                      </a:r>
                      <a:r>
                        <a:rPr lang="en-US" altLang="zh-CN" sz="1600" kern="100" dirty="0" smtClean="0">
                          <a:latin typeface="Calibri"/>
                          <a:ea typeface="+mn-ea"/>
                          <a:cs typeface="Times New Roman"/>
                        </a:rPr>
                        <a:t>, pp. 675-684. </a:t>
                      </a:r>
                      <a:endParaRPr lang="zh-CN" sz="1600" i="1" kern="100" dirty="0">
                        <a:latin typeface="Calibri"/>
                        <a:ea typeface="宋体"/>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zh-CN" sz="1600" kern="100" dirty="0" smtClean="0">
                          <a:latin typeface="+mn-lt"/>
                          <a:ea typeface="+mn-ea"/>
                          <a:cs typeface="Times New Roman"/>
                        </a:rPr>
                        <a:t>顶级国际学术会议</a:t>
                      </a:r>
                      <a:endParaRPr lang="en-US" altLang="zh-CN" sz="1600" kern="100" dirty="0" smtClean="0">
                        <a:latin typeface="+mn-lt"/>
                        <a:ea typeface="+mn-ea"/>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9295">
                <a:tc>
                  <a:txBody>
                    <a:bodyPr/>
                    <a:lstStyle/>
                    <a:p>
                      <a:pPr algn="just">
                        <a:spcAft>
                          <a:spcPts val="0"/>
                        </a:spcAft>
                      </a:pPr>
                      <a:r>
                        <a:rPr lang="en-US" altLang="zh-CN" sz="1600" b="1" kern="100" dirty="0" smtClean="0">
                          <a:latin typeface="Calibri"/>
                          <a:ea typeface="+mn-ea"/>
                          <a:cs typeface="Times New Roman"/>
                        </a:rPr>
                        <a:t>Zhenghua Li</a:t>
                      </a:r>
                      <a:r>
                        <a:rPr lang="en-US" altLang="zh-CN" sz="1600" kern="100" dirty="0" smtClean="0">
                          <a:latin typeface="Calibri"/>
                          <a:ea typeface="+mn-ea"/>
                          <a:cs typeface="Times New Roman"/>
                        </a:rPr>
                        <a:t>, Min Zhang, Wanxiang Che, Ting Liu, Wenliang Chen, Haizhou Li. </a:t>
                      </a:r>
                      <a:r>
                        <a:rPr lang="en-US" altLang="zh-CN" sz="1600" i="1" kern="100" dirty="0" smtClean="0">
                          <a:latin typeface="Calibri"/>
                          <a:ea typeface="+mn-ea"/>
                          <a:cs typeface="Times New Roman"/>
                        </a:rPr>
                        <a:t>Joint Models for Chinese POS Tagging and Dependency Parsing. </a:t>
                      </a:r>
                      <a:r>
                        <a:rPr lang="en-US" altLang="zh-CN" sz="1600" b="1" i="0" kern="100" dirty="0" smtClean="0">
                          <a:latin typeface="Calibri"/>
                          <a:ea typeface="+mn-ea"/>
                          <a:cs typeface="Times New Roman"/>
                        </a:rPr>
                        <a:t>EMNLP 2011</a:t>
                      </a:r>
                      <a:r>
                        <a:rPr lang="en-US" altLang="zh-CN" sz="1600" b="0" i="0" kern="100" dirty="0" smtClean="0">
                          <a:latin typeface="Calibri"/>
                          <a:ea typeface="+mn-ea"/>
                          <a:cs typeface="Times New Roman"/>
                        </a:rPr>
                        <a:t>, pp. 1180-1191. </a:t>
                      </a:r>
                      <a:endParaRPr lang="zh-CN" sz="1600" b="0" i="0" kern="100" dirty="0">
                        <a:latin typeface="Calibri"/>
                        <a:ea typeface="宋体"/>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600" kern="100" dirty="0" smtClean="0">
                          <a:latin typeface="+mn-lt"/>
                          <a:ea typeface="+mn-ea"/>
                          <a:cs typeface="Times New Roman"/>
                        </a:rPr>
                        <a:t>重要国际学术</a:t>
                      </a:r>
                      <a:r>
                        <a:rPr lang="zh-CN" altLang="zh-CN" sz="1600" kern="100" dirty="0" smtClean="0">
                          <a:latin typeface="+mn-lt"/>
                          <a:ea typeface="+mn-ea"/>
                          <a:cs typeface="Times New Roman"/>
                        </a:rPr>
                        <a:t>论文</a:t>
                      </a:r>
                      <a:endParaRPr lang="zh-CN" altLang="zh-CN" sz="1600" kern="100" dirty="0" smtClean="0">
                        <a:latin typeface="Calibri"/>
                        <a:ea typeface="+mn-ea"/>
                        <a:cs typeface="Times New Roman"/>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kern="100" dirty="0" smtClean="0">
                          <a:latin typeface="Calibri"/>
                          <a:ea typeface="+mn-ea"/>
                          <a:cs typeface="Times New Roman"/>
                        </a:rPr>
                        <a:t>(EI</a:t>
                      </a:r>
                      <a:r>
                        <a:rPr lang="zh-CN" altLang="zh-CN" sz="1600" kern="100" dirty="0" smtClean="0">
                          <a:latin typeface="Calibri"/>
                          <a:ea typeface="+mn-ea"/>
                          <a:cs typeface="Times New Roman"/>
                        </a:rPr>
                        <a:t>检索</a:t>
                      </a:r>
                      <a:r>
                        <a:rPr lang="en-US" altLang="zh-CN" sz="1600" kern="100" dirty="0" smtClean="0">
                          <a:latin typeface="Calibri"/>
                          <a:ea typeface="+mn-ea"/>
                          <a:cs typeface="Times New Roman"/>
                        </a:rPr>
                        <a:t>)</a:t>
                      </a:r>
                      <a:endParaRPr lang="zh-CN" sz="1600" kern="100" dirty="0">
                        <a:latin typeface="Calibri"/>
                        <a:ea typeface="宋体"/>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9177">
                <a:tc>
                  <a:txBody>
                    <a:bodyPr/>
                    <a:lstStyle/>
                    <a:p>
                      <a:pPr algn="just">
                        <a:spcAft>
                          <a:spcPts val="0"/>
                        </a:spcAft>
                      </a:pPr>
                      <a:r>
                        <a:rPr lang="en-US" sz="1600" b="1" kern="0" dirty="0" smtClean="0">
                          <a:solidFill>
                            <a:srgbClr val="000000"/>
                          </a:solidFill>
                          <a:latin typeface="Calibri"/>
                          <a:ea typeface="+mn-ea"/>
                          <a:cs typeface="Times New Roman"/>
                        </a:rPr>
                        <a:t>Zhenghua Li</a:t>
                      </a:r>
                      <a:r>
                        <a:rPr lang="en-US" sz="1600" b="0" kern="0" dirty="0" smtClean="0">
                          <a:solidFill>
                            <a:srgbClr val="000000"/>
                          </a:solidFill>
                          <a:latin typeface="Calibri"/>
                          <a:ea typeface="+mn-ea"/>
                          <a:cs typeface="Times New Roman"/>
                        </a:rPr>
                        <a:t>, Min Zhang, Wanxiang Che, Ting Liu. </a:t>
                      </a:r>
                      <a:r>
                        <a:rPr lang="en-US" sz="1600" b="0" i="1" kern="0" dirty="0" smtClean="0">
                          <a:solidFill>
                            <a:srgbClr val="000000"/>
                          </a:solidFill>
                          <a:latin typeface="Calibri"/>
                          <a:ea typeface="+mn-ea"/>
                          <a:cs typeface="Times New Roman"/>
                        </a:rPr>
                        <a:t>Separately Passive-Aggressive Training Algorithm for Joint POS Tagging and Dependency Parsing.</a:t>
                      </a:r>
                      <a:r>
                        <a:rPr lang="en-US" sz="1600" b="0" i="1" kern="0" baseline="0" dirty="0" smtClean="0">
                          <a:solidFill>
                            <a:srgbClr val="000000"/>
                          </a:solidFill>
                          <a:latin typeface="Calibri"/>
                          <a:ea typeface="+mn-ea"/>
                          <a:cs typeface="Times New Roman"/>
                        </a:rPr>
                        <a:t> </a:t>
                      </a:r>
                      <a:r>
                        <a:rPr lang="en-US" altLang="zh-CN" sz="1600" b="1" i="0" kern="0" dirty="0" smtClean="0">
                          <a:solidFill>
                            <a:srgbClr val="000000"/>
                          </a:solidFill>
                          <a:latin typeface="Calibri"/>
                          <a:ea typeface="+mn-ea"/>
                          <a:cs typeface="Times New Roman"/>
                        </a:rPr>
                        <a:t>COLING 2012</a:t>
                      </a:r>
                      <a:r>
                        <a:rPr lang="en-US" sz="1600" b="0" kern="0" dirty="0" smtClean="0">
                          <a:solidFill>
                            <a:srgbClr val="000000"/>
                          </a:solidFill>
                          <a:latin typeface="Calibri"/>
                          <a:ea typeface="+mn-ea"/>
                          <a:cs typeface="Times New Roman"/>
                        </a:rPr>
                        <a:t>, pp. 1681-1698. </a:t>
                      </a:r>
                      <a:endParaRPr lang="zh-CN" sz="1600" b="0" kern="100" dirty="0">
                        <a:latin typeface="Calibri"/>
                        <a:ea typeface="宋体"/>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600" kern="100" dirty="0" smtClean="0">
                          <a:latin typeface="Times New Roman"/>
                          <a:ea typeface="宋体"/>
                          <a:cs typeface="Times New Roman"/>
                        </a:rPr>
                        <a:t>重要国际学术</a:t>
                      </a:r>
                      <a:r>
                        <a:rPr lang="zh-CN" sz="1600" kern="100" dirty="0" smtClean="0">
                          <a:latin typeface="Times New Roman"/>
                          <a:ea typeface="宋体"/>
                          <a:cs typeface="Times New Roman"/>
                        </a:rPr>
                        <a:t>论文</a:t>
                      </a:r>
                      <a:endParaRPr lang="zh-CN" sz="1600" kern="100" dirty="0">
                        <a:latin typeface="Calibri"/>
                        <a:ea typeface="宋体"/>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9102">
                <a:tc>
                  <a:txBody>
                    <a:bodyPr/>
                    <a:lstStyle/>
                    <a:p>
                      <a:pPr algn="just">
                        <a:spcAft>
                          <a:spcPts val="0"/>
                        </a:spcAft>
                      </a:pPr>
                      <a:r>
                        <a:rPr lang="en-US" altLang="zh-CN" sz="1600" b="1" kern="100" dirty="0" smtClean="0">
                          <a:latin typeface="Calibri"/>
                          <a:ea typeface="+mn-ea"/>
                          <a:cs typeface="Times New Roman"/>
                        </a:rPr>
                        <a:t>Zhenghua Li</a:t>
                      </a:r>
                      <a:r>
                        <a:rPr lang="en-US" altLang="zh-CN" sz="1600" kern="100" dirty="0" smtClean="0">
                          <a:latin typeface="Calibri"/>
                          <a:ea typeface="+mn-ea"/>
                          <a:cs typeface="Times New Roman"/>
                        </a:rPr>
                        <a:t>, Wanxiang Che,</a:t>
                      </a:r>
                      <a:r>
                        <a:rPr lang="en-US" altLang="zh-CN" sz="1600" kern="100" baseline="0" dirty="0" smtClean="0">
                          <a:latin typeface="Calibri"/>
                          <a:ea typeface="+mn-ea"/>
                          <a:cs typeface="Times New Roman"/>
                        </a:rPr>
                        <a:t> </a:t>
                      </a:r>
                      <a:r>
                        <a:rPr lang="en-US" altLang="zh-CN" sz="1600" kern="100" dirty="0" smtClean="0">
                          <a:latin typeface="Calibri"/>
                          <a:ea typeface="+mn-ea"/>
                          <a:cs typeface="Times New Roman"/>
                        </a:rPr>
                        <a:t>Ting Liu.</a:t>
                      </a:r>
                      <a:r>
                        <a:rPr lang="en-US" altLang="zh-CN" sz="1600" kern="100" baseline="0" dirty="0" smtClean="0">
                          <a:latin typeface="Calibri"/>
                          <a:ea typeface="+mn-ea"/>
                          <a:cs typeface="Times New Roman"/>
                        </a:rPr>
                        <a:t> </a:t>
                      </a:r>
                      <a:r>
                        <a:rPr lang="en-US" altLang="zh-CN" sz="1600" i="1" kern="100" dirty="0" smtClean="0">
                          <a:latin typeface="Calibri"/>
                          <a:ea typeface="+mn-ea"/>
                          <a:cs typeface="Times New Roman"/>
                        </a:rPr>
                        <a:t>Improving Chinese POS Tagging with Dependency Parsing</a:t>
                      </a:r>
                      <a:r>
                        <a:rPr lang="en-US" altLang="zh-CN" sz="1600" kern="100" dirty="0" smtClean="0">
                          <a:latin typeface="Calibri"/>
                          <a:ea typeface="+mn-ea"/>
                          <a:cs typeface="Times New Roman"/>
                        </a:rPr>
                        <a:t>.  </a:t>
                      </a:r>
                      <a:r>
                        <a:rPr lang="en-US" altLang="zh-CN" sz="1600" b="1" kern="100" dirty="0" smtClean="0">
                          <a:latin typeface="Calibri"/>
                          <a:ea typeface="+mn-ea"/>
                          <a:cs typeface="Times New Roman"/>
                        </a:rPr>
                        <a:t>IJCNLP 2011</a:t>
                      </a:r>
                      <a:r>
                        <a:rPr lang="en-US" altLang="zh-CN" sz="1600" kern="100" dirty="0" smtClean="0">
                          <a:latin typeface="Calibri"/>
                          <a:ea typeface="+mn-ea"/>
                          <a:cs typeface="Times New Roman"/>
                        </a:rPr>
                        <a:t>, pp. 1447-1451. </a:t>
                      </a:r>
                      <a:endParaRPr lang="zh-CN" sz="1600" kern="100" dirty="0">
                        <a:latin typeface="Calibri"/>
                        <a:ea typeface="宋体"/>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600" kern="100" dirty="0" smtClean="0">
                          <a:latin typeface="+mn-lt"/>
                          <a:ea typeface="+mn-ea"/>
                          <a:cs typeface="Times New Roman"/>
                        </a:rPr>
                        <a:t>重要国际学术</a:t>
                      </a:r>
                      <a:r>
                        <a:rPr lang="zh-CN" altLang="zh-CN" sz="1600" kern="100" dirty="0" smtClean="0">
                          <a:latin typeface="+mn-lt"/>
                          <a:ea typeface="+mn-ea"/>
                          <a:cs typeface="Times New Roman"/>
                        </a:rPr>
                        <a:t>论文</a:t>
                      </a:r>
                      <a:endParaRPr lang="zh-CN" altLang="zh-CN" sz="1600" kern="100" dirty="0" smtClean="0">
                        <a:latin typeface="Calibri"/>
                        <a:ea typeface="+mn-ea"/>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208">
                <a:tc>
                  <a:txBody>
                    <a:bodyPr/>
                    <a:lstStyle/>
                    <a:p>
                      <a:pPr algn="just">
                        <a:spcAft>
                          <a:spcPts val="0"/>
                        </a:spcAft>
                      </a:pPr>
                      <a:r>
                        <a:rPr lang="en-US" altLang="zh-CN" sz="1600" b="1" kern="100" dirty="0" smtClean="0">
                          <a:latin typeface="Calibri"/>
                          <a:ea typeface="+mn-ea"/>
                          <a:cs typeface="Times New Roman"/>
                        </a:rPr>
                        <a:t>Zhenghua Li</a:t>
                      </a:r>
                      <a:r>
                        <a:rPr lang="en-US" altLang="zh-CN" sz="1600" kern="100" dirty="0" smtClean="0">
                          <a:latin typeface="Calibri"/>
                          <a:ea typeface="+mn-ea"/>
                          <a:cs typeface="Times New Roman"/>
                        </a:rPr>
                        <a:t>, Wanxiang Che,</a:t>
                      </a:r>
                      <a:r>
                        <a:rPr lang="en-US" altLang="zh-CN" sz="1600" kern="100" baseline="0" dirty="0" smtClean="0">
                          <a:latin typeface="Calibri"/>
                          <a:ea typeface="+mn-ea"/>
                          <a:cs typeface="Times New Roman"/>
                        </a:rPr>
                        <a:t> </a:t>
                      </a:r>
                      <a:r>
                        <a:rPr lang="en-US" altLang="zh-CN" sz="1600" kern="100" dirty="0" smtClean="0">
                          <a:latin typeface="Calibri"/>
                          <a:ea typeface="+mn-ea"/>
                          <a:cs typeface="Times New Roman"/>
                        </a:rPr>
                        <a:t>Ting Liu.</a:t>
                      </a:r>
                      <a:r>
                        <a:rPr lang="en-US" altLang="zh-CN" sz="1600" kern="100" baseline="0" dirty="0" smtClean="0">
                          <a:latin typeface="Calibri"/>
                          <a:ea typeface="+mn-ea"/>
                          <a:cs typeface="Times New Roman"/>
                        </a:rPr>
                        <a:t> </a:t>
                      </a:r>
                      <a:r>
                        <a:rPr lang="en-US" altLang="zh-CN" sz="1600" i="1" kern="100" baseline="0" dirty="0" smtClean="0">
                          <a:latin typeface="Calibri"/>
                          <a:ea typeface="+mn-ea"/>
                          <a:cs typeface="Times New Roman"/>
                        </a:rPr>
                        <a:t>Improving Dependency Parsing Using Punctuation</a:t>
                      </a:r>
                      <a:r>
                        <a:rPr lang="en-US" altLang="zh-CN" sz="1600" kern="100" baseline="0" dirty="0" smtClean="0">
                          <a:latin typeface="Calibri"/>
                          <a:ea typeface="+mn-ea"/>
                          <a:cs typeface="Times New Roman"/>
                        </a:rPr>
                        <a:t>. In Proceedings of the International Conference on Asian Language Processing (</a:t>
                      </a:r>
                      <a:r>
                        <a:rPr lang="en-US" altLang="zh-CN" sz="1600" b="1" kern="100" baseline="0" dirty="0" smtClean="0">
                          <a:latin typeface="Calibri"/>
                          <a:ea typeface="+mn-ea"/>
                          <a:cs typeface="Times New Roman"/>
                        </a:rPr>
                        <a:t>IALP 2010</a:t>
                      </a:r>
                      <a:r>
                        <a:rPr lang="en-US" altLang="zh-CN" sz="1600" kern="100" baseline="0" dirty="0" smtClean="0">
                          <a:latin typeface="Calibri"/>
                          <a:ea typeface="+mn-ea"/>
                          <a:cs typeface="Times New Roman"/>
                        </a:rPr>
                        <a:t>), pp. 53-56. </a:t>
                      </a:r>
                      <a:endParaRPr lang="zh-CN" sz="1600" kern="100" dirty="0">
                        <a:latin typeface="Calibri"/>
                        <a:ea typeface="宋体"/>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600" kern="100" dirty="0" smtClean="0">
                          <a:latin typeface="+mn-lt"/>
                          <a:ea typeface="+mn-ea"/>
                          <a:cs typeface="Times New Roman"/>
                        </a:rPr>
                        <a:t>国际学术</a:t>
                      </a:r>
                      <a:r>
                        <a:rPr lang="zh-CN" altLang="zh-CN" sz="1600" kern="100" dirty="0" smtClean="0">
                          <a:latin typeface="+mn-lt"/>
                          <a:ea typeface="+mn-ea"/>
                          <a:cs typeface="Times New Roman"/>
                        </a:rPr>
                        <a:t>论文</a:t>
                      </a:r>
                      <a:endParaRPr lang="en-US" altLang="zh-CN" sz="1600" kern="100" dirty="0" smtClean="0">
                        <a:latin typeface="+mn-lt"/>
                        <a:ea typeface="+mn-ea"/>
                        <a:cs typeface="Times New Roman"/>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kern="100" dirty="0" smtClean="0">
                          <a:latin typeface="Calibri"/>
                          <a:ea typeface="+mn-ea"/>
                          <a:cs typeface="Times New Roman"/>
                        </a:rPr>
                        <a:t>(EI</a:t>
                      </a:r>
                      <a:r>
                        <a:rPr lang="zh-CN" altLang="zh-CN" sz="1600" kern="100" dirty="0" smtClean="0">
                          <a:latin typeface="Calibri"/>
                          <a:ea typeface="+mn-ea"/>
                          <a:cs typeface="Times New Roman"/>
                        </a:rPr>
                        <a:t>检索</a:t>
                      </a:r>
                      <a:r>
                        <a:rPr lang="en-US" altLang="zh-CN" sz="1600" kern="100" dirty="0" smtClean="0">
                          <a:latin typeface="Calibri"/>
                          <a:ea typeface="+mn-ea"/>
                          <a:cs typeface="Times New Roman"/>
                        </a:rPr>
                        <a:t>)</a:t>
                      </a:r>
                      <a:endParaRPr lang="en-US" altLang="zh-CN" sz="1600" kern="100" dirty="0" smtClean="0">
                        <a:latin typeface="+mn-lt"/>
                        <a:ea typeface="+mn-ea"/>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208">
                <a:tc>
                  <a:txBody>
                    <a:bodyPr/>
                    <a:lstStyle/>
                    <a:p>
                      <a:pPr algn="just">
                        <a:spcAft>
                          <a:spcPts val="0"/>
                        </a:spcAft>
                      </a:pPr>
                      <a:r>
                        <a:rPr lang="zh-CN" altLang="en-US" sz="1600" b="1" kern="100" dirty="0" smtClean="0">
                          <a:latin typeface="Calibri"/>
                          <a:ea typeface="+mn-ea"/>
                          <a:cs typeface="Times New Roman"/>
                        </a:rPr>
                        <a:t>李正华</a:t>
                      </a:r>
                      <a:r>
                        <a:rPr lang="en-US" altLang="zh-CN" sz="1600" kern="100" dirty="0" smtClean="0">
                          <a:latin typeface="Calibri"/>
                          <a:ea typeface="+mn-ea"/>
                          <a:cs typeface="Times New Roman"/>
                        </a:rPr>
                        <a:t>, </a:t>
                      </a:r>
                      <a:r>
                        <a:rPr lang="zh-CN" altLang="en-US" sz="1600" kern="100" dirty="0" smtClean="0">
                          <a:latin typeface="Calibri"/>
                          <a:ea typeface="+mn-ea"/>
                          <a:cs typeface="Times New Roman"/>
                        </a:rPr>
                        <a:t>车万翔</a:t>
                      </a:r>
                      <a:r>
                        <a:rPr lang="en-US" altLang="zh-CN" sz="1600" kern="100" dirty="0" smtClean="0">
                          <a:latin typeface="Calibri"/>
                          <a:ea typeface="+mn-ea"/>
                          <a:cs typeface="Times New Roman"/>
                        </a:rPr>
                        <a:t>, </a:t>
                      </a:r>
                      <a:r>
                        <a:rPr lang="zh-CN" altLang="en-US" sz="1600" kern="100" dirty="0" smtClean="0">
                          <a:latin typeface="Calibri"/>
                          <a:ea typeface="+mn-ea"/>
                          <a:cs typeface="Times New Roman"/>
                        </a:rPr>
                        <a:t>刘挺</a:t>
                      </a:r>
                      <a:r>
                        <a:rPr lang="en-US" altLang="zh-CN" sz="1600" kern="100" dirty="0" smtClean="0">
                          <a:latin typeface="Calibri"/>
                          <a:ea typeface="+mn-ea"/>
                          <a:cs typeface="Times New Roman"/>
                        </a:rPr>
                        <a:t>. </a:t>
                      </a:r>
                      <a:r>
                        <a:rPr lang="zh-CN" altLang="en-US" sz="1600" b="0" i="1" kern="100" dirty="0" smtClean="0">
                          <a:latin typeface="Calibri"/>
                          <a:ea typeface="+mn-ea"/>
                          <a:cs typeface="Times New Roman"/>
                        </a:rPr>
                        <a:t>基于柱状搜索的高阶依存句法分析</a:t>
                      </a:r>
                      <a:r>
                        <a:rPr lang="en-US" altLang="zh-CN" sz="1600" kern="100" dirty="0" smtClean="0">
                          <a:latin typeface="Calibri"/>
                          <a:ea typeface="+mn-ea"/>
                          <a:cs typeface="Times New Roman"/>
                        </a:rPr>
                        <a:t>. </a:t>
                      </a:r>
                      <a:r>
                        <a:rPr lang="zh-CN" altLang="en-US" sz="1600" b="1" kern="100" dirty="0" smtClean="0">
                          <a:latin typeface="Calibri"/>
                          <a:ea typeface="+mn-ea"/>
                          <a:cs typeface="Times New Roman"/>
                        </a:rPr>
                        <a:t>中文信息学报</a:t>
                      </a:r>
                      <a:r>
                        <a:rPr lang="en-US" altLang="zh-CN" sz="1600" kern="100" dirty="0" smtClean="0">
                          <a:latin typeface="Calibri"/>
                          <a:ea typeface="+mn-ea"/>
                          <a:cs typeface="Times New Roman"/>
                        </a:rPr>
                        <a:t>. 2010, 24(1):37-41.</a:t>
                      </a:r>
                      <a:endParaRPr lang="zh-CN" sz="1600" kern="100" dirty="0">
                        <a:latin typeface="Calibri"/>
                        <a:ea typeface="宋体"/>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600" kern="100" dirty="0" smtClean="0">
                          <a:latin typeface="Calibri"/>
                          <a:ea typeface="+mn-ea"/>
                          <a:cs typeface="Times New Roman"/>
                        </a:rPr>
                        <a:t>国内核心期刊</a:t>
                      </a:r>
                      <a:endParaRPr lang="zh-CN" sz="1600" kern="100" dirty="0">
                        <a:latin typeface="Calibri"/>
                        <a:ea typeface="宋体"/>
                        <a:cs typeface="Times New Roman"/>
                      </a:endParaRPr>
                    </a:p>
                  </a:txBody>
                  <a:tcPr marL="63626" marR="636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539750" y="2349500"/>
            <a:ext cx="8229600" cy="1143000"/>
          </a:xfrm>
        </p:spPr>
        <p:txBody>
          <a:bodyPr/>
          <a:lstStyle/>
          <a:p>
            <a:pPr eaLnBrk="1" hangingPunct="1"/>
            <a:r>
              <a:rPr lang="zh-CN" altLang="en-US" sz="4800" b="1" dirty="0" smtClean="0">
                <a:latin typeface="微软雅黑" pitchFamily="34" charset="-122"/>
                <a:ea typeface="微软雅黑" pitchFamily="34" charset="-122"/>
              </a:rPr>
              <a:t>谢谢各位老师</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z="3600" b="1" dirty="0" smtClean="0">
                <a:latin typeface="微软雅黑" pitchFamily="34" charset="-122"/>
                <a:ea typeface="微软雅黑" pitchFamily="34" charset="-122"/>
              </a:rPr>
              <a:t>依存句法分析的研究现状（效率）</a:t>
            </a:r>
          </a:p>
        </p:txBody>
      </p:sp>
      <p:sp>
        <p:nvSpPr>
          <p:cNvPr id="39939" name="Rectangle 3"/>
          <p:cNvSpPr>
            <a:spLocks noGrp="1" noChangeArrowheads="1"/>
          </p:cNvSpPr>
          <p:nvPr>
            <p:ph type="body" idx="1"/>
          </p:nvPr>
        </p:nvSpPr>
        <p:spPr/>
        <p:txBody>
          <a:bodyPr/>
          <a:lstStyle/>
          <a:p>
            <a:r>
              <a:rPr lang="zh-CN" altLang="en-US" sz="2400" dirty="0" smtClean="0">
                <a:latin typeface="+mj-lt"/>
                <a:ea typeface="微软雅黑" pitchFamily="34" charset="-122"/>
              </a:rPr>
              <a:t>裁剪依存弧</a:t>
            </a:r>
            <a:endParaRPr lang="en-US" altLang="zh-CN" sz="2400" dirty="0" smtClean="0">
              <a:latin typeface="+mj-lt"/>
              <a:ea typeface="微软雅黑" pitchFamily="34" charset="-122"/>
            </a:endParaRPr>
          </a:p>
          <a:p>
            <a:pPr lvl="1"/>
            <a:r>
              <a:rPr lang="en-US" altLang="zh-CN" sz="2000" dirty="0" smtClean="0">
                <a:latin typeface="+mj-lt"/>
                <a:ea typeface="微软雅黑" pitchFamily="34" charset="-122"/>
              </a:rPr>
              <a:t>Coarse-to-fine</a:t>
            </a:r>
            <a:r>
              <a:rPr lang="zh-CN" altLang="en-US" sz="2000" dirty="0" smtClean="0">
                <a:latin typeface="+mj-lt"/>
                <a:ea typeface="微软雅黑" pitchFamily="34" charset="-122"/>
              </a:rPr>
              <a:t>的方法：利用低阶模型对依存弧进行裁剪，然后使用高阶模型在裁剪后的空间中搜索最优句法树。</a:t>
            </a:r>
            <a:endParaRPr lang="en-US" altLang="zh-CN" sz="2000" dirty="0" smtClean="0">
              <a:latin typeface="+mj-lt"/>
              <a:ea typeface="微软雅黑" pitchFamily="34" charset="-122"/>
            </a:endParaRPr>
          </a:p>
          <a:p>
            <a:r>
              <a:rPr lang="zh-CN" altLang="en-US" sz="2400" dirty="0" smtClean="0">
                <a:latin typeface="+mj-lt"/>
                <a:ea typeface="微软雅黑" pitchFamily="34" charset="-122"/>
              </a:rPr>
              <a:t>特征映射提速</a:t>
            </a:r>
            <a:endParaRPr lang="en-US" altLang="zh-CN" sz="2400" dirty="0" smtClean="0">
              <a:latin typeface="+mj-lt"/>
              <a:ea typeface="微软雅黑" pitchFamily="34" charset="-122"/>
            </a:endParaRPr>
          </a:p>
          <a:p>
            <a:pPr lvl="1"/>
            <a:r>
              <a:rPr lang="zh-CN" altLang="en-US" sz="2000" dirty="0">
                <a:latin typeface="+mj-lt"/>
                <a:ea typeface="微软雅黑" pitchFamily="34" charset="-122"/>
              </a:rPr>
              <a:t>使</a:t>
            </a:r>
            <a:r>
              <a:rPr lang="zh-CN" altLang="en-US" sz="2000" dirty="0" smtClean="0">
                <a:latin typeface="+mj-lt"/>
                <a:ea typeface="微软雅黑" pitchFamily="34" charset="-122"/>
              </a:rPr>
              <a:t>用</a:t>
            </a:r>
            <a:r>
              <a:rPr lang="en-US" altLang="zh-CN" sz="2000" dirty="0" smtClean="0">
                <a:latin typeface="+mj-lt"/>
                <a:ea typeface="微软雅黑" pitchFamily="34" charset="-122"/>
              </a:rPr>
              <a:t>Hash Kernel</a:t>
            </a:r>
            <a:r>
              <a:rPr lang="zh-CN" altLang="en-US" sz="2000" dirty="0" smtClean="0">
                <a:latin typeface="+mj-lt"/>
                <a:ea typeface="微软雅黑" pitchFamily="34" charset="-122"/>
              </a:rPr>
              <a:t>，将字符串的特征以数值运算的方式映射到特征空间中。</a:t>
            </a:r>
            <a:endParaRPr lang="en-US" altLang="zh-CN" sz="2000" dirty="0" smtClean="0">
              <a:latin typeface="+mj-lt"/>
              <a:ea typeface="微软雅黑" pitchFamily="34" charset="-122"/>
            </a:endParaRPr>
          </a:p>
          <a:p>
            <a:pPr lvl="1"/>
            <a:r>
              <a:rPr lang="zh-CN" altLang="en-US" sz="2000" dirty="0">
                <a:latin typeface="+mj-lt"/>
                <a:ea typeface="微软雅黑" pitchFamily="34" charset="-122"/>
              </a:rPr>
              <a:t>使</a:t>
            </a:r>
            <a:r>
              <a:rPr lang="zh-CN" altLang="en-US" sz="2000" dirty="0" smtClean="0">
                <a:latin typeface="+mj-lt"/>
                <a:ea typeface="微软雅黑" pitchFamily="34" charset="-122"/>
              </a:rPr>
              <a:t>用</a:t>
            </a:r>
            <a:r>
              <a:rPr lang="en-US" altLang="zh-CN" sz="2000" dirty="0" smtClean="0">
                <a:latin typeface="+mj-lt"/>
                <a:ea typeface="微软雅黑" pitchFamily="34" charset="-122"/>
              </a:rPr>
              <a:t>2D </a:t>
            </a:r>
            <a:r>
              <a:rPr lang="en-US" altLang="zh-CN" sz="2000" dirty="0" err="1" smtClean="0">
                <a:latin typeface="+mj-lt"/>
                <a:ea typeface="微软雅黑" pitchFamily="34" charset="-122"/>
              </a:rPr>
              <a:t>trie</a:t>
            </a:r>
            <a:r>
              <a:rPr lang="zh-CN" altLang="en-US" sz="2000" dirty="0" smtClean="0">
                <a:latin typeface="+mj-lt"/>
                <a:ea typeface="微软雅黑" pitchFamily="34" charset="-122"/>
              </a:rPr>
              <a:t>树，逐步将复杂的字符串特征映射到特征空间中。</a:t>
            </a:r>
            <a:endParaRPr lang="en-US" altLang="zh-CN" sz="2000" dirty="0" smtClean="0">
              <a:latin typeface="+mj-lt"/>
              <a:ea typeface="微软雅黑" pitchFamily="34" charset="-122"/>
            </a:endParaRPr>
          </a:p>
          <a:p>
            <a:endParaRPr lang="en-US" altLang="zh-CN" sz="2000" dirty="0" smtClean="0">
              <a:latin typeface="+mj-lt"/>
              <a:ea typeface="微软雅黑" pitchFamily="34" charset="-122"/>
            </a:endParaRPr>
          </a:p>
          <a:p>
            <a:endParaRPr lang="en-US" altLang="zh-CN" sz="2400" dirty="0" smtClean="0">
              <a:latin typeface="+mj-lt"/>
              <a:ea typeface="微软雅黑" pitchFamily="34" charset="-122"/>
            </a:endParaRPr>
          </a:p>
          <a:p>
            <a:pPr lvl="1"/>
            <a:endParaRPr lang="en-US" altLang="zh-CN" sz="20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468313" y="260648"/>
            <a:ext cx="4536807" cy="459201"/>
          </a:xfrm>
        </p:spPr>
        <p:txBody>
          <a:bodyPr/>
          <a:lstStyle/>
          <a:p>
            <a:pPr marL="0" indent="0">
              <a:buNone/>
            </a:pPr>
            <a:r>
              <a:rPr lang="zh-CN" altLang="en-US" sz="2400" dirty="0" smtClean="0">
                <a:latin typeface="+mj-lt"/>
                <a:ea typeface="微软雅黑" pitchFamily="34" charset="-122"/>
              </a:rPr>
              <a:t>一阶依存句法分析解码算法示例</a:t>
            </a:r>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000" dirty="0" smtClean="0">
              <a:latin typeface="+mj-lt"/>
              <a:ea typeface="微软雅黑" pitchFamily="34" charset="-122"/>
            </a:endParaRPr>
          </a:p>
          <a:p>
            <a:endParaRPr lang="en-US" altLang="zh-CN" sz="2400" dirty="0" smtClean="0">
              <a:latin typeface="+mj-lt"/>
              <a:ea typeface="微软雅黑" pitchFamily="34" charset="-122"/>
            </a:endParaRPr>
          </a:p>
          <a:p>
            <a:pPr lvl="1"/>
            <a:endParaRPr lang="en-US" altLang="zh-CN" sz="20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mj-lt"/>
              <a:ea typeface="微软雅黑" pitchFamily="34" charset="-122"/>
            </a:endParaRPr>
          </a:p>
          <a:p>
            <a:endParaRPr lang="en-US" altLang="zh-CN" sz="2400" dirty="0" smtClean="0">
              <a:latin typeface="微软雅黑" pitchFamily="34" charset="-122"/>
              <a:ea typeface="微软雅黑" pitchFamily="34" charset="-122"/>
            </a:endParaRPr>
          </a:p>
        </p:txBody>
      </p:sp>
      <p:sp>
        <p:nvSpPr>
          <p:cNvPr id="27650" name="Rectangle 2"/>
          <p:cNvSpPr>
            <a:spLocks noGrp="1" noChangeArrowheads="1"/>
          </p:cNvSpPr>
          <p:nvPr>
            <p:ph type="title"/>
          </p:nvPr>
        </p:nvSpPr>
        <p:spPr/>
        <p:txBody>
          <a:bodyPr/>
          <a:lstStyle/>
          <a:p>
            <a:pPr eaLnBrk="1" hangingPunct="1"/>
            <a:endParaRPr lang="zh-CN" altLang="en-US" sz="3600" b="1" dirty="0" smtClean="0">
              <a:latin typeface="微软雅黑" pitchFamily="34" charset="-122"/>
              <a:ea typeface="微软雅黑" pitchFamily="34" charset="-122"/>
            </a:endParaRPr>
          </a:p>
        </p:txBody>
      </p:sp>
      <p:grpSp>
        <p:nvGrpSpPr>
          <p:cNvPr id="62" name="组合 61"/>
          <p:cNvGrpSpPr/>
          <p:nvPr/>
        </p:nvGrpSpPr>
        <p:grpSpPr>
          <a:xfrm>
            <a:off x="2051720" y="5157192"/>
            <a:ext cx="6048672" cy="1198084"/>
            <a:chOff x="827584" y="4766955"/>
            <a:chExt cx="7776864" cy="1654443"/>
          </a:xfrm>
        </p:grpSpPr>
        <p:sp>
          <p:nvSpPr>
            <p:cNvPr id="63" name="上弧形箭头 62"/>
            <p:cNvSpPr/>
            <p:nvPr/>
          </p:nvSpPr>
          <p:spPr bwMode="auto">
            <a:xfrm flipH="1">
              <a:off x="2195736" y="5259396"/>
              <a:ext cx="2304256" cy="761891"/>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64" name="TextBox 63"/>
            <p:cNvSpPr txBox="1"/>
            <p:nvPr/>
          </p:nvSpPr>
          <p:spPr>
            <a:xfrm>
              <a:off x="1907704" y="6098233"/>
              <a:ext cx="864096" cy="323165"/>
            </a:xfrm>
            <a:prstGeom prst="rect">
              <a:avLst/>
            </a:prstGeom>
            <a:noFill/>
          </p:spPr>
          <p:txBody>
            <a:bodyPr wrap="square" rtlCol="0" anchor="b">
              <a:spAutoFit/>
            </a:bodyPr>
            <a:lstStyle/>
            <a:p>
              <a:r>
                <a:rPr lang="zh-CN" altLang="en-US" sz="1500" b="1" dirty="0" smtClean="0">
                  <a:latin typeface="+mj-lt"/>
                </a:rPr>
                <a:t>欧文</a:t>
              </a:r>
              <a:r>
                <a:rPr lang="en-US" altLang="zh-CN" sz="1500" b="1" baseline="-25000" dirty="0" smtClean="0">
                  <a:latin typeface="+mj-lt"/>
                </a:rPr>
                <a:t>1</a:t>
              </a:r>
              <a:endParaRPr lang="zh-CN" altLang="en-US" sz="1500" b="1" baseline="-25000" dirty="0">
                <a:latin typeface="+mj-lt"/>
              </a:endParaRPr>
            </a:p>
          </p:txBody>
        </p:sp>
        <p:sp>
          <p:nvSpPr>
            <p:cNvPr id="65" name="TextBox 64"/>
            <p:cNvSpPr txBox="1"/>
            <p:nvPr/>
          </p:nvSpPr>
          <p:spPr>
            <a:xfrm>
              <a:off x="2987824" y="6098233"/>
              <a:ext cx="864096" cy="323165"/>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66" name="TextBox 65"/>
            <p:cNvSpPr txBox="1"/>
            <p:nvPr/>
          </p:nvSpPr>
          <p:spPr>
            <a:xfrm>
              <a:off x="4211960" y="6098233"/>
              <a:ext cx="864096" cy="323165"/>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67" name="TextBox 66"/>
            <p:cNvSpPr txBox="1"/>
            <p:nvPr/>
          </p:nvSpPr>
          <p:spPr>
            <a:xfrm>
              <a:off x="5364088" y="6098233"/>
              <a:ext cx="864096" cy="323165"/>
            </a:xfrm>
            <a:prstGeom prst="rect">
              <a:avLst/>
            </a:prstGeom>
            <a:noFill/>
          </p:spPr>
          <p:txBody>
            <a:bodyPr wrap="square" rtlCol="0" anchor="b">
              <a:spAutoFit/>
            </a:bodyPr>
            <a:lstStyle/>
            <a:p>
              <a:r>
                <a:rPr lang="zh-CN" altLang="en-US" sz="1500" b="1" dirty="0" smtClean="0">
                  <a:latin typeface="+mj-lt"/>
                </a:rPr>
                <a:t>于</a:t>
              </a:r>
              <a:r>
                <a:rPr lang="en-US" altLang="zh-CN" sz="1500" b="1" baseline="-25000" dirty="0" smtClean="0">
                  <a:latin typeface="+mj-lt"/>
                </a:rPr>
                <a:t>4</a:t>
              </a:r>
              <a:endParaRPr lang="zh-CN" altLang="en-US" sz="1500" b="1" baseline="-25000" dirty="0">
                <a:latin typeface="+mj-lt"/>
              </a:endParaRPr>
            </a:p>
          </p:txBody>
        </p:sp>
        <p:sp>
          <p:nvSpPr>
            <p:cNvPr id="68" name="TextBox 67"/>
            <p:cNvSpPr txBox="1"/>
            <p:nvPr/>
          </p:nvSpPr>
          <p:spPr>
            <a:xfrm>
              <a:off x="6156176" y="6098233"/>
              <a:ext cx="1584176" cy="323165"/>
            </a:xfrm>
            <a:prstGeom prst="rect">
              <a:avLst/>
            </a:prstGeom>
            <a:noFill/>
          </p:spPr>
          <p:txBody>
            <a:bodyPr wrap="square" rtlCol="0" anchor="b">
              <a:spAutoFit/>
            </a:bodyPr>
            <a:lstStyle/>
            <a:p>
              <a:r>
                <a:rPr lang="zh-CN" altLang="en-US" sz="1500" b="1" dirty="0" smtClean="0">
                  <a:latin typeface="+mj-lt"/>
                </a:rPr>
                <a:t>利物浦队</a:t>
              </a:r>
              <a:r>
                <a:rPr lang="en-US" altLang="zh-CN" sz="1500" b="1" baseline="-25000" dirty="0" smtClean="0">
                  <a:latin typeface="+mj-lt"/>
                </a:rPr>
                <a:t>5</a:t>
              </a:r>
              <a:endParaRPr lang="zh-CN" altLang="en-US" sz="1500" b="1" baseline="-25000" dirty="0">
                <a:latin typeface="+mj-lt"/>
              </a:endParaRPr>
            </a:p>
          </p:txBody>
        </p:sp>
        <p:sp>
          <p:nvSpPr>
            <p:cNvPr id="69" name="TextBox 68"/>
            <p:cNvSpPr txBox="1"/>
            <p:nvPr/>
          </p:nvSpPr>
          <p:spPr>
            <a:xfrm>
              <a:off x="7812360" y="6098233"/>
              <a:ext cx="792088" cy="323165"/>
            </a:xfrm>
            <a:prstGeom prst="rect">
              <a:avLst/>
            </a:prstGeom>
            <a:noFill/>
          </p:spPr>
          <p:txBody>
            <a:bodyPr wrap="square" rtlCol="0" anchor="b">
              <a:spAutoFit/>
            </a:bodyPr>
            <a:lstStyle/>
            <a:p>
              <a:r>
                <a:rPr lang="zh-CN" altLang="en-US" sz="1500" b="1" dirty="0" smtClean="0">
                  <a:latin typeface="+mj-lt"/>
                </a:rPr>
                <a:t>。</a:t>
              </a:r>
              <a:r>
                <a:rPr lang="en-US" altLang="zh-CN" sz="1500" b="1" baseline="-25000" dirty="0" smtClean="0">
                  <a:latin typeface="+mj-lt"/>
                </a:rPr>
                <a:t>6</a:t>
              </a:r>
              <a:endParaRPr lang="zh-CN" altLang="en-US" sz="1500" b="1" baseline="-25000" dirty="0">
                <a:latin typeface="+mj-lt"/>
              </a:endParaRPr>
            </a:p>
          </p:txBody>
        </p:sp>
        <p:sp>
          <p:nvSpPr>
            <p:cNvPr id="70" name="TextBox 69"/>
            <p:cNvSpPr txBox="1"/>
            <p:nvPr/>
          </p:nvSpPr>
          <p:spPr>
            <a:xfrm>
              <a:off x="827584" y="6098233"/>
              <a:ext cx="864096" cy="323165"/>
            </a:xfrm>
            <a:prstGeom prst="rect">
              <a:avLst/>
            </a:prstGeom>
            <a:noFill/>
          </p:spPr>
          <p:txBody>
            <a:bodyPr wrap="square" rtlCol="0" anchor="b">
              <a:spAutoFit/>
            </a:bodyPr>
            <a:lstStyle/>
            <a:p>
              <a:r>
                <a:rPr lang="en-US" altLang="zh-CN" sz="1500" b="1" dirty="0" smtClean="0">
                  <a:latin typeface="+mj-lt"/>
                </a:rPr>
                <a:t>$</a:t>
              </a:r>
              <a:r>
                <a:rPr lang="en-US" altLang="zh-CN" sz="1500" b="1" baseline="-25000" dirty="0" smtClean="0">
                  <a:latin typeface="+mj-lt"/>
                </a:rPr>
                <a:t>0</a:t>
              </a:r>
              <a:endParaRPr lang="zh-CN" altLang="en-US" sz="1500" b="1" baseline="-25000" dirty="0">
                <a:latin typeface="+mj-lt"/>
              </a:endParaRPr>
            </a:p>
          </p:txBody>
        </p:sp>
        <p:sp>
          <p:nvSpPr>
            <p:cNvPr id="71" name="TextBox 70"/>
            <p:cNvSpPr txBox="1"/>
            <p:nvPr/>
          </p:nvSpPr>
          <p:spPr>
            <a:xfrm>
              <a:off x="3049545" y="5126995"/>
              <a:ext cx="555490" cy="246221"/>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SUB</a:t>
              </a:r>
              <a:endParaRPr lang="zh-CN" altLang="en-US" sz="1200" b="1" dirty="0" smtClean="0">
                <a:solidFill>
                  <a:srgbClr val="0000FF"/>
                </a:solidFill>
              </a:endParaRPr>
            </a:p>
          </p:txBody>
        </p:sp>
        <p:sp>
          <p:nvSpPr>
            <p:cNvPr id="72" name="上弧形箭头 71"/>
            <p:cNvSpPr/>
            <p:nvPr/>
          </p:nvSpPr>
          <p:spPr bwMode="auto">
            <a:xfrm flipH="1">
              <a:off x="3203848" y="5517232"/>
              <a:ext cx="1296144"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73" name="TextBox 72"/>
            <p:cNvSpPr txBox="1"/>
            <p:nvPr/>
          </p:nvSpPr>
          <p:spPr>
            <a:xfrm>
              <a:off x="3491880" y="5415027"/>
              <a:ext cx="648072"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74" name="上弧形箭头 73"/>
            <p:cNvSpPr/>
            <p:nvPr/>
          </p:nvSpPr>
          <p:spPr bwMode="auto">
            <a:xfrm>
              <a:off x="4644008" y="5589240"/>
              <a:ext cx="936104" cy="432048"/>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75" name="TextBox 74"/>
            <p:cNvSpPr txBox="1"/>
            <p:nvPr/>
          </p:nvSpPr>
          <p:spPr>
            <a:xfrm>
              <a:off x="4860032" y="5517232"/>
              <a:ext cx="504056"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76" name="上弧形箭头 75"/>
            <p:cNvSpPr/>
            <p:nvPr/>
          </p:nvSpPr>
          <p:spPr bwMode="auto">
            <a:xfrm>
              <a:off x="5652120" y="5517232"/>
              <a:ext cx="1152128"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77" name="TextBox 76"/>
            <p:cNvSpPr txBox="1"/>
            <p:nvPr/>
          </p:nvSpPr>
          <p:spPr>
            <a:xfrm>
              <a:off x="5940152" y="5445224"/>
              <a:ext cx="576064"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PMOD</a:t>
              </a:r>
              <a:endParaRPr lang="zh-CN" altLang="en-US" dirty="0"/>
            </a:p>
          </p:txBody>
        </p:sp>
        <p:sp>
          <p:nvSpPr>
            <p:cNvPr id="78" name="上弧形箭头 77"/>
            <p:cNvSpPr/>
            <p:nvPr/>
          </p:nvSpPr>
          <p:spPr bwMode="auto">
            <a:xfrm>
              <a:off x="4644008" y="5013176"/>
              <a:ext cx="3312368" cy="1008112"/>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79" name="TextBox 78"/>
            <p:cNvSpPr txBox="1"/>
            <p:nvPr/>
          </p:nvSpPr>
          <p:spPr>
            <a:xfrm>
              <a:off x="6156176" y="4910971"/>
              <a:ext cx="216024" cy="246221"/>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smtClean="0"/>
                <a:t> P</a:t>
              </a:r>
              <a:endParaRPr lang="zh-CN" altLang="en-US" dirty="0"/>
            </a:p>
          </p:txBody>
        </p:sp>
        <p:sp>
          <p:nvSpPr>
            <p:cNvPr id="80" name="上弧形箭头 79"/>
            <p:cNvSpPr/>
            <p:nvPr/>
          </p:nvSpPr>
          <p:spPr bwMode="auto">
            <a:xfrm>
              <a:off x="971600" y="4910970"/>
              <a:ext cx="3672408" cy="1110317"/>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81" name="TextBox 80"/>
            <p:cNvSpPr txBox="1"/>
            <p:nvPr/>
          </p:nvSpPr>
          <p:spPr>
            <a:xfrm>
              <a:off x="2483768" y="4766955"/>
              <a:ext cx="576064" cy="246221"/>
            </a:xfrm>
            <a:prstGeom prst="rect">
              <a:avLst/>
            </a:prstGeom>
            <a:solidFill>
              <a:schemeClr val="bg1">
                <a:alpha val="79000"/>
              </a:schemeClr>
            </a:solidFill>
          </p:spPr>
          <p:txBody>
            <a:bodyPr wrap="none" lIns="36000" tIns="0" rIns="36000" bIns="0" rtlCol="0">
              <a:noAutofit/>
            </a:bodyPr>
            <a:lstStyle/>
            <a:p>
              <a:r>
                <a:rPr lang="en-US" altLang="zh-CN" sz="1200" b="1" dirty="0" smtClean="0">
                  <a:solidFill>
                    <a:srgbClr val="0000FF"/>
                  </a:solidFill>
                </a:rPr>
                <a:t>ROOT</a:t>
              </a:r>
              <a:endParaRPr lang="zh-CN" altLang="en-US" sz="1200" b="1" dirty="0">
                <a:solidFill>
                  <a:srgbClr val="0000FF"/>
                </a:solidFill>
              </a:endParaRPr>
            </a:p>
          </p:txBody>
        </p:sp>
      </p:grpSp>
      <p:grpSp>
        <p:nvGrpSpPr>
          <p:cNvPr id="7" name="组合 6"/>
          <p:cNvGrpSpPr/>
          <p:nvPr/>
        </p:nvGrpSpPr>
        <p:grpSpPr>
          <a:xfrm>
            <a:off x="2755550" y="908720"/>
            <a:ext cx="3776322" cy="1177643"/>
            <a:chOff x="1299734" y="3212976"/>
            <a:chExt cx="3776322" cy="1177643"/>
          </a:xfrm>
        </p:grpSpPr>
        <p:sp>
          <p:nvSpPr>
            <p:cNvPr id="46" name="上弧形箭头 45"/>
            <p:cNvSpPr/>
            <p:nvPr/>
          </p:nvSpPr>
          <p:spPr bwMode="auto">
            <a:xfrm flipH="1">
              <a:off x="3707904" y="3676774"/>
              <a:ext cx="970407" cy="365018"/>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grpSp>
          <p:nvGrpSpPr>
            <p:cNvPr id="6" name="组合 5"/>
            <p:cNvGrpSpPr/>
            <p:nvPr/>
          </p:nvGrpSpPr>
          <p:grpSpPr>
            <a:xfrm>
              <a:off x="1299734" y="3212976"/>
              <a:ext cx="3776322" cy="1177643"/>
              <a:chOff x="1299734" y="3212976"/>
              <a:chExt cx="3776322" cy="1177643"/>
            </a:xfrm>
          </p:grpSpPr>
          <p:grpSp>
            <p:nvGrpSpPr>
              <p:cNvPr id="30" name="组合 29"/>
              <p:cNvGrpSpPr/>
              <p:nvPr/>
            </p:nvGrpSpPr>
            <p:grpSpPr>
              <a:xfrm flipH="1">
                <a:off x="3704988" y="3212976"/>
                <a:ext cx="995026" cy="864520"/>
                <a:chOff x="4932040" y="5013176"/>
                <a:chExt cx="1656184" cy="1080120"/>
              </a:xfrm>
            </p:grpSpPr>
            <p:cxnSp>
              <p:nvCxnSpPr>
                <p:cNvPr id="31" name="直接连接符 30"/>
                <p:cNvCxnSpPr/>
                <p:nvPr/>
              </p:nvCxnSpPr>
              <p:spPr bwMode="auto">
                <a:xfrm>
                  <a:off x="4932040" y="5013176"/>
                  <a:ext cx="0" cy="108012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2" name="直接连接符 31"/>
                <p:cNvCxnSpPr/>
                <p:nvPr/>
              </p:nvCxnSpPr>
              <p:spPr bwMode="auto">
                <a:xfrm>
                  <a:off x="4932040" y="6093296"/>
                  <a:ext cx="16561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3" name="直接连接符 32"/>
                <p:cNvCxnSpPr/>
                <p:nvPr/>
              </p:nvCxnSpPr>
              <p:spPr bwMode="auto">
                <a:xfrm>
                  <a:off x="6588224" y="5553236"/>
                  <a:ext cx="0"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直接连接符 33"/>
                <p:cNvCxnSpPr/>
                <p:nvPr/>
              </p:nvCxnSpPr>
              <p:spPr bwMode="auto">
                <a:xfrm>
                  <a:off x="4932040" y="5013176"/>
                  <a:ext cx="1656184"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2" name="直角三角形 1"/>
              <p:cNvSpPr/>
              <p:nvPr/>
            </p:nvSpPr>
            <p:spPr bwMode="auto">
              <a:xfrm>
                <a:off x="1592356" y="3411434"/>
                <a:ext cx="171332" cy="665638"/>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38" name="TextBox 37"/>
              <p:cNvSpPr txBox="1"/>
              <p:nvPr/>
            </p:nvSpPr>
            <p:spPr>
              <a:xfrm>
                <a:off x="1299734" y="4131080"/>
                <a:ext cx="672075" cy="234024"/>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39" name="直角三角形 38"/>
              <p:cNvSpPr/>
              <p:nvPr/>
            </p:nvSpPr>
            <p:spPr bwMode="auto">
              <a:xfrm flipH="1">
                <a:off x="2446105" y="3393434"/>
                <a:ext cx="157676" cy="665638"/>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4" name="TextBox 3"/>
              <p:cNvSpPr txBox="1"/>
              <p:nvPr/>
            </p:nvSpPr>
            <p:spPr>
              <a:xfrm>
                <a:off x="1979712" y="3592717"/>
                <a:ext cx="388314" cy="369332"/>
              </a:xfrm>
              <a:prstGeom prst="rect">
                <a:avLst/>
              </a:prstGeom>
              <a:noFill/>
            </p:spPr>
            <p:txBody>
              <a:bodyPr wrap="square" rtlCol="0">
                <a:spAutoFit/>
              </a:bodyPr>
              <a:lstStyle/>
              <a:p>
                <a:r>
                  <a:rPr lang="en-US" altLang="zh-CN" dirty="0" smtClean="0"/>
                  <a:t>+</a:t>
                </a:r>
                <a:endParaRPr lang="zh-CN" altLang="en-US" dirty="0"/>
              </a:p>
            </p:txBody>
          </p:sp>
          <p:sp>
            <p:nvSpPr>
              <p:cNvPr id="5" name="TextBox 4"/>
              <p:cNvSpPr txBox="1"/>
              <p:nvPr/>
            </p:nvSpPr>
            <p:spPr>
              <a:xfrm>
                <a:off x="2999825" y="3592717"/>
                <a:ext cx="468052" cy="369332"/>
              </a:xfrm>
              <a:prstGeom prst="rect">
                <a:avLst/>
              </a:prstGeom>
              <a:noFill/>
            </p:spPr>
            <p:txBody>
              <a:bodyPr wrap="square" rtlCol="0">
                <a:spAutoFit/>
              </a:bodyPr>
              <a:lstStyle/>
              <a:p>
                <a:r>
                  <a:rPr lang="en-US" altLang="zh-CN" dirty="0" smtClean="0"/>
                  <a:t>=</a:t>
                </a:r>
                <a:endParaRPr lang="zh-CN" altLang="en-US" dirty="0"/>
              </a:p>
            </p:txBody>
          </p:sp>
          <p:sp>
            <p:nvSpPr>
              <p:cNvPr id="43" name="TextBox 42"/>
              <p:cNvSpPr txBox="1"/>
              <p:nvPr/>
            </p:nvSpPr>
            <p:spPr>
              <a:xfrm>
                <a:off x="2188905" y="4123565"/>
                <a:ext cx="672075" cy="234024"/>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44" name="TextBox 43"/>
              <p:cNvSpPr txBox="1"/>
              <p:nvPr/>
            </p:nvSpPr>
            <p:spPr>
              <a:xfrm>
                <a:off x="3370794" y="4156595"/>
                <a:ext cx="672075" cy="234024"/>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45" name="TextBox 44"/>
              <p:cNvSpPr txBox="1"/>
              <p:nvPr/>
            </p:nvSpPr>
            <p:spPr>
              <a:xfrm>
                <a:off x="4403981" y="4149080"/>
                <a:ext cx="672075" cy="234024"/>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47" name="TextBox 46"/>
              <p:cNvSpPr txBox="1"/>
              <p:nvPr/>
            </p:nvSpPr>
            <p:spPr>
              <a:xfrm>
                <a:off x="3953632" y="3570478"/>
                <a:ext cx="457201" cy="178304"/>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grpSp>
      </p:grpSp>
      <p:grpSp>
        <p:nvGrpSpPr>
          <p:cNvPr id="3" name="组合 2"/>
          <p:cNvGrpSpPr/>
          <p:nvPr/>
        </p:nvGrpSpPr>
        <p:grpSpPr>
          <a:xfrm>
            <a:off x="1491312" y="2276872"/>
            <a:ext cx="5063047" cy="1182713"/>
            <a:chOff x="1885217" y="3140968"/>
            <a:chExt cx="5063047" cy="1182713"/>
          </a:xfrm>
        </p:grpSpPr>
        <p:sp>
          <p:nvSpPr>
            <p:cNvPr id="37" name="直角三角形 36"/>
            <p:cNvSpPr/>
            <p:nvPr/>
          </p:nvSpPr>
          <p:spPr bwMode="auto">
            <a:xfrm flipH="1">
              <a:off x="5507031" y="3212976"/>
              <a:ext cx="1029644" cy="792512"/>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83" name="上弧形箭头 82"/>
            <p:cNvSpPr/>
            <p:nvPr/>
          </p:nvSpPr>
          <p:spPr bwMode="auto">
            <a:xfrm flipH="1">
              <a:off x="3404216" y="3604766"/>
              <a:ext cx="970407" cy="365018"/>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grpSp>
          <p:nvGrpSpPr>
            <p:cNvPr id="84" name="组合 83"/>
            <p:cNvGrpSpPr/>
            <p:nvPr/>
          </p:nvGrpSpPr>
          <p:grpSpPr>
            <a:xfrm>
              <a:off x="1885217" y="3140968"/>
              <a:ext cx="3425913" cy="1182713"/>
              <a:chOff x="2188905" y="3212976"/>
              <a:chExt cx="3425913" cy="1182713"/>
            </a:xfrm>
          </p:grpSpPr>
          <p:grpSp>
            <p:nvGrpSpPr>
              <p:cNvPr id="85" name="组合 84"/>
              <p:cNvGrpSpPr/>
              <p:nvPr/>
            </p:nvGrpSpPr>
            <p:grpSpPr>
              <a:xfrm flipH="1">
                <a:off x="3704988" y="3212976"/>
                <a:ext cx="995026" cy="864520"/>
                <a:chOff x="4932040" y="5013176"/>
                <a:chExt cx="1656184" cy="1080120"/>
              </a:xfrm>
            </p:grpSpPr>
            <p:cxnSp>
              <p:nvCxnSpPr>
                <p:cNvPr id="102" name="直接连接符 101"/>
                <p:cNvCxnSpPr/>
                <p:nvPr/>
              </p:nvCxnSpPr>
              <p:spPr bwMode="auto">
                <a:xfrm>
                  <a:off x="4932040" y="5013176"/>
                  <a:ext cx="0" cy="108012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3" name="直接连接符 102"/>
                <p:cNvCxnSpPr/>
                <p:nvPr/>
              </p:nvCxnSpPr>
              <p:spPr bwMode="auto">
                <a:xfrm>
                  <a:off x="4932040" y="6093296"/>
                  <a:ext cx="16561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4" name="直接连接符 103"/>
                <p:cNvCxnSpPr/>
                <p:nvPr/>
              </p:nvCxnSpPr>
              <p:spPr bwMode="auto">
                <a:xfrm>
                  <a:off x="6588224" y="5553236"/>
                  <a:ext cx="0"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5" name="直接连接符 104"/>
                <p:cNvCxnSpPr/>
                <p:nvPr/>
              </p:nvCxnSpPr>
              <p:spPr bwMode="auto">
                <a:xfrm>
                  <a:off x="4932040" y="5013176"/>
                  <a:ext cx="1656184"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95" name="直角三角形 94"/>
              <p:cNvSpPr/>
              <p:nvPr/>
            </p:nvSpPr>
            <p:spPr bwMode="auto">
              <a:xfrm flipH="1">
                <a:off x="2446105" y="3393434"/>
                <a:ext cx="157676" cy="665638"/>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97" name="TextBox 96"/>
              <p:cNvSpPr txBox="1"/>
              <p:nvPr/>
            </p:nvSpPr>
            <p:spPr>
              <a:xfrm>
                <a:off x="2999825" y="3592717"/>
                <a:ext cx="468052" cy="369332"/>
              </a:xfrm>
              <a:prstGeom prst="rect">
                <a:avLst/>
              </a:prstGeom>
              <a:noFill/>
            </p:spPr>
            <p:txBody>
              <a:bodyPr wrap="square" rtlCol="0">
                <a:spAutoFit/>
              </a:bodyPr>
              <a:lstStyle/>
              <a:p>
                <a:r>
                  <a:rPr lang="en-US" altLang="zh-CN" dirty="0" smtClean="0"/>
                  <a:t>+</a:t>
                </a:r>
                <a:endParaRPr lang="zh-CN" altLang="en-US" dirty="0"/>
              </a:p>
            </p:txBody>
          </p:sp>
          <p:sp>
            <p:nvSpPr>
              <p:cNvPr id="98" name="TextBox 97"/>
              <p:cNvSpPr txBox="1"/>
              <p:nvPr/>
            </p:nvSpPr>
            <p:spPr>
              <a:xfrm>
                <a:off x="2188905" y="4072524"/>
                <a:ext cx="672075" cy="323165"/>
              </a:xfrm>
              <a:prstGeom prst="rect">
                <a:avLst/>
              </a:prstGeom>
              <a:noFill/>
            </p:spPr>
            <p:txBody>
              <a:bodyPr wrap="square" rtlCol="0" anchor="b">
                <a:spAutoFit/>
              </a:bodyPr>
              <a:lstStyle/>
              <a:p>
                <a:r>
                  <a:rPr lang="zh-CN" altLang="en-US" sz="1500" b="1" dirty="0"/>
                  <a:t>现在</a:t>
                </a:r>
                <a:r>
                  <a:rPr lang="en-US" altLang="zh-CN" sz="1500" b="1" baseline="-25000" dirty="0">
                    <a:latin typeface="+mj-lt"/>
                  </a:rPr>
                  <a:t>2</a:t>
                </a:r>
                <a:endParaRPr lang="zh-CN" altLang="en-US" sz="1500" b="1" baseline="-25000" dirty="0">
                  <a:latin typeface="+mj-lt"/>
                </a:endParaRPr>
              </a:p>
            </p:txBody>
          </p:sp>
          <p:sp>
            <p:nvSpPr>
              <p:cNvPr id="99" name="TextBox 98"/>
              <p:cNvSpPr txBox="1"/>
              <p:nvPr/>
            </p:nvSpPr>
            <p:spPr>
              <a:xfrm>
                <a:off x="3370794" y="4156595"/>
                <a:ext cx="672075" cy="234024"/>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100" name="TextBox 99"/>
              <p:cNvSpPr txBox="1"/>
              <p:nvPr/>
            </p:nvSpPr>
            <p:spPr>
              <a:xfrm>
                <a:off x="4403981" y="4149080"/>
                <a:ext cx="672075" cy="234024"/>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101" name="TextBox 100"/>
              <p:cNvSpPr txBox="1"/>
              <p:nvPr/>
            </p:nvSpPr>
            <p:spPr>
              <a:xfrm>
                <a:off x="3953632" y="3570478"/>
                <a:ext cx="457201" cy="178304"/>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a:t>VMOD</a:t>
                </a:r>
                <a:endParaRPr lang="zh-CN" altLang="en-US" dirty="0"/>
              </a:p>
            </p:txBody>
          </p:sp>
          <p:sp>
            <p:nvSpPr>
              <p:cNvPr id="106" name="TextBox 105"/>
              <p:cNvSpPr txBox="1"/>
              <p:nvPr/>
            </p:nvSpPr>
            <p:spPr>
              <a:xfrm>
                <a:off x="5146766" y="3611116"/>
                <a:ext cx="468052" cy="369332"/>
              </a:xfrm>
              <a:prstGeom prst="rect">
                <a:avLst/>
              </a:prstGeom>
              <a:noFill/>
            </p:spPr>
            <p:txBody>
              <a:bodyPr wrap="square" rtlCol="0">
                <a:spAutoFit/>
              </a:bodyPr>
              <a:lstStyle/>
              <a:p>
                <a:r>
                  <a:rPr lang="en-US" altLang="zh-CN" dirty="0"/>
                  <a:t>=</a:t>
                </a:r>
                <a:endParaRPr lang="zh-CN" altLang="en-US" dirty="0"/>
              </a:p>
            </p:txBody>
          </p:sp>
        </p:grpSp>
        <p:sp>
          <p:nvSpPr>
            <p:cNvPr id="107" name="TextBox 106"/>
            <p:cNvSpPr txBox="1"/>
            <p:nvPr/>
          </p:nvSpPr>
          <p:spPr>
            <a:xfrm>
              <a:off x="5243002" y="4084587"/>
              <a:ext cx="672075" cy="234024"/>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108" name="TextBox 107"/>
            <p:cNvSpPr txBox="1"/>
            <p:nvPr/>
          </p:nvSpPr>
          <p:spPr>
            <a:xfrm>
              <a:off x="6276189" y="4077072"/>
              <a:ext cx="672075" cy="234024"/>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grpSp>
      <p:grpSp>
        <p:nvGrpSpPr>
          <p:cNvPr id="9" name="组合 8"/>
          <p:cNvGrpSpPr/>
          <p:nvPr/>
        </p:nvGrpSpPr>
        <p:grpSpPr>
          <a:xfrm>
            <a:off x="1851352" y="3717032"/>
            <a:ext cx="4736872" cy="1177643"/>
            <a:chOff x="2643440" y="3835533"/>
            <a:chExt cx="4736872" cy="1177643"/>
          </a:xfrm>
        </p:grpSpPr>
        <p:sp>
          <p:nvSpPr>
            <p:cNvPr id="110" name="直角三角形 109"/>
            <p:cNvSpPr/>
            <p:nvPr/>
          </p:nvSpPr>
          <p:spPr bwMode="auto">
            <a:xfrm flipH="1">
              <a:off x="3915581" y="3907541"/>
              <a:ext cx="1029644" cy="792512"/>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111" name="上弧形箭头 110"/>
            <p:cNvSpPr/>
            <p:nvPr/>
          </p:nvSpPr>
          <p:spPr bwMode="auto">
            <a:xfrm flipH="1">
              <a:off x="6012160" y="4299331"/>
              <a:ext cx="970407" cy="365018"/>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grpSp>
          <p:nvGrpSpPr>
            <p:cNvPr id="115" name="组合 114"/>
            <p:cNvGrpSpPr/>
            <p:nvPr/>
          </p:nvGrpSpPr>
          <p:grpSpPr>
            <a:xfrm flipH="1">
              <a:off x="6009244" y="3835533"/>
              <a:ext cx="995026" cy="864520"/>
              <a:chOff x="4932040" y="5013176"/>
              <a:chExt cx="1656184" cy="1080120"/>
            </a:xfrm>
          </p:grpSpPr>
          <p:cxnSp>
            <p:nvCxnSpPr>
              <p:cNvPr id="123" name="直接连接符 122"/>
              <p:cNvCxnSpPr/>
              <p:nvPr/>
            </p:nvCxnSpPr>
            <p:spPr bwMode="auto">
              <a:xfrm>
                <a:off x="4932040" y="5013176"/>
                <a:ext cx="0" cy="108012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4" name="直接连接符 123"/>
              <p:cNvCxnSpPr/>
              <p:nvPr/>
            </p:nvCxnSpPr>
            <p:spPr bwMode="auto">
              <a:xfrm>
                <a:off x="4932040" y="6093296"/>
                <a:ext cx="16561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5" name="直接连接符 124"/>
              <p:cNvCxnSpPr/>
              <p:nvPr/>
            </p:nvCxnSpPr>
            <p:spPr bwMode="auto">
              <a:xfrm>
                <a:off x="6588224" y="5553236"/>
                <a:ext cx="0"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6" name="直接连接符 125"/>
              <p:cNvCxnSpPr/>
              <p:nvPr/>
            </p:nvCxnSpPr>
            <p:spPr bwMode="auto">
              <a:xfrm>
                <a:off x="4932040" y="5013176"/>
                <a:ext cx="1656184"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19" name="TextBox 118"/>
            <p:cNvSpPr txBox="1"/>
            <p:nvPr/>
          </p:nvSpPr>
          <p:spPr>
            <a:xfrm>
              <a:off x="5675050" y="4690011"/>
              <a:ext cx="672075" cy="323165"/>
            </a:xfrm>
            <a:prstGeom prst="rect">
              <a:avLst/>
            </a:prstGeom>
            <a:noFill/>
          </p:spPr>
          <p:txBody>
            <a:bodyPr wrap="square" rtlCol="0" anchor="b">
              <a:spAutoFit/>
            </a:bodyPr>
            <a:lstStyle/>
            <a:p>
              <a:r>
                <a:rPr lang="zh-CN" altLang="en-US" sz="1500" b="1" dirty="0"/>
                <a:t>欧文</a:t>
              </a:r>
              <a:r>
                <a:rPr lang="en-US" altLang="zh-CN" sz="1500" b="1" baseline="-25000" dirty="0">
                  <a:latin typeface="+mj-lt"/>
                </a:rPr>
                <a:t>1</a:t>
              </a:r>
              <a:endParaRPr lang="zh-CN" altLang="en-US" sz="1500" b="1" baseline="-25000" dirty="0">
                <a:latin typeface="+mj-lt"/>
              </a:endParaRPr>
            </a:p>
          </p:txBody>
        </p:sp>
        <p:sp>
          <p:nvSpPr>
            <p:cNvPr id="120" name="TextBox 119"/>
            <p:cNvSpPr txBox="1"/>
            <p:nvPr/>
          </p:nvSpPr>
          <p:spPr>
            <a:xfrm>
              <a:off x="6708237" y="4771637"/>
              <a:ext cx="672075" cy="234024"/>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121" name="TextBox 120"/>
            <p:cNvSpPr txBox="1"/>
            <p:nvPr/>
          </p:nvSpPr>
          <p:spPr>
            <a:xfrm>
              <a:off x="6257888" y="4193035"/>
              <a:ext cx="393997" cy="178304"/>
            </a:xfrm>
            <a:prstGeom prst="rect">
              <a:avLst/>
            </a:prstGeom>
            <a:solidFill>
              <a:schemeClr val="bg1">
                <a:alpha val="79000"/>
              </a:schemeClr>
            </a:solidFill>
          </p:spPr>
          <p:txBody>
            <a:bodyPr wrap="none" lIns="36000" tIns="0" rIns="36000" bIns="0" rtlCol="0">
              <a:noAutofit/>
            </a:bodyPr>
            <a:lstStyle>
              <a:defPPr>
                <a:defRPr lang="zh-CN"/>
              </a:defPPr>
              <a:lvl1pPr>
                <a:defRPr sz="1200" b="1">
                  <a:solidFill>
                    <a:srgbClr val="0000FF"/>
                  </a:solidFill>
                </a:defRPr>
              </a:lvl1pPr>
            </a:lstStyle>
            <a:p>
              <a:r>
                <a:rPr lang="en-US" altLang="zh-CN" dirty="0" smtClean="0"/>
                <a:t>SUB</a:t>
              </a:r>
              <a:endParaRPr lang="zh-CN" altLang="en-US" dirty="0"/>
            </a:p>
          </p:txBody>
        </p:sp>
        <p:sp>
          <p:nvSpPr>
            <p:cNvPr id="122" name="TextBox 121"/>
            <p:cNvSpPr txBox="1"/>
            <p:nvPr/>
          </p:nvSpPr>
          <p:spPr>
            <a:xfrm>
              <a:off x="5271732" y="4248531"/>
              <a:ext cx="468052" cy="369332"/>
            </a:xfrm>
            <a:prstGeom prst="rect">
              <a:avLst/>
            </a:prstGeom>
            <a:noFill/>
          </p:spPr>
          <p:txBody>
            <a:bodyPr wrap="square" rtlCol="0">
              <a:spAutoFit/>
            </a:bodyPr>
            <a:lstStyle/>
            <a:p>
              <a:r>
                <a:rPr lang="en-US" altLang="zh-CN" dirty="0"/>
                <a:t>=</a:t>
              </a:r>
              <a:endParaRPr lang="zh-CN" altLang="en-US" dirty="0"/>
            </a:p>
          </p:txBody>
        </p:sp>
        <p:sp>
          <p:nvSpPr>
            <p:cNvPr id="113" name="TextBox 112"/>
            <p:cNvSpPr txBox="1"/>
            <p:nvPr/>
          </p:nvSpPr>
          <p:spPr>
            <a:xfrm>
              <a:off x="3651552" y="4779152"/>
              <a:ext cx="672075" cy="234024"/>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114" name="TextBox 113"/>
            <p:cNvSpPr txBox="1"/>
            <p:nvPr/>
          </p:nvSpPr>
          <p:spPr>
            <a:xfrm>
              <a:off x="4684739" y="4771637"/>
              <a:ext cx="672075" cy="234024"/>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127" name="直角三角形 126"/>
            <p:cNvSpPr/>
            <p:nvPr/>
          </p:nvSpPr>
          <p:spPr bwMode="auto">
            <a:xfrm>
              <a:off x="2936062" y="4033365"/>
              <a:ext cx="171332" cy="665638"/>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128" name="TextBox 127"/>
            <p:cNvSpPr txBox="1"/>
            <p:nvPr/>
          </p:nvSpPr>
          <p:spPr>
            <a:xfrm>
              <a:off x="2643440" y="4688879"/>
              <a:ext cx="672075" cy="323165"/>
            </a:xfrm>
            <a:prstGeom prst="rect">
              <a:avLst/>
            </a:prstGeom>
            <a:noFill/>
          </p:spPr>
          <p:txBody>
            <a:bodyPr wrap="square" rtlCol="0" anchor="b">
              <a:spAutoFit/>
            </a:bodyPr>
            <a:lstStyle/>
            <a:p>
              <a:r>
                <a:rPr lang="zh-CN" altLang="en-US" sz="1500" b="1" dirty="0"/>
                <a:t>欧文</a:t>
              </a:r>
              <a:r>
                <a:rPr lang="en-US" altLang="zh-CN" sz="1500" b="1" baseline="-25000" dirty="0"/>
                <a:t>1</a:t>
              </a:r>
              <a:endParaRPr lang="zh-CN" altLang="en-US" sz="1500" b="1" baseline="-25000" dirty="0"/>
            </a:p>
          </p:txBody>
        </p:sp>
        <p:sp>
          <p:nvSpPr>
            <p:cNvPr id="129" name="TextBox 128"/>
            <p:cNvSpPr txBox="1"/>
            <p:nvPr/>
          </p:nvSpPr>
          <p:spPr>
            <a:xfrm>
              <a:off x="3363520" y="4248531"/>
              <a:ext cx="468052" cy="369332"/>
            </a:xfrm>
            <a:prstGeom prst="rect">
              <a:avLst/>
            </a:prstGeom>
            <a:noFill/>
          </p:spPr>
          <p:txBody>
            <a:bodyPr wrap="square" rtlCol="0">
              <a:spAutoFit/>
            </a:bodyPr>
            <a:lstStyle/>
            <a:p>
              <a:r>
                <a:rPr lang="en-US" altLang="zh-CN" dirty="0" smtClean="0"/>
                <a:t>+</a:t>
              </a:r>
              <a:endParaRPr lang="zh-CN" altLang="en-US" dirty="0"/>
            </a:p>
          </p:txBody>
        </p:sp>
      </p:grpSp>
      <p:sp>
        <p:nvSpPr>
          <p:cNvPr id="10" name="矩形 9"/>
          <p:cNvSpPr/>
          <p:nvPr/>
        </p:nvSpPr>
        <p:spPr bwMode="auto">
          <a:xfrm>
            <a:off x="2915816" y="5391867"/>
            <a:ext cx="2088232" cy="1035417"/>
          </a:xfrm>
          <a:prstGeom prst="rect">
            <a:avLst/>
          </a:prstGeom>
          <a:solidFill>
            <a:srgbClr val="00B050">
              <a:alpha val="20000"/>
            </a:srgbClr>
          </a:solidFill>
          <a:ln w="15875" cap="flat" cmpd="sng" algn="ctr">
            <a:solidFill>
              <a:srgbClr val="FF0000"/>
            </a:solidFill>
            <a:prstDash val="dash"/>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Tree>
    <p:extLst>
      <p:ext uri="{BB962C8B-B14F-4D97-AF65-F5344CB8AC3E}">
        <p14:creationId xmlns:p14="http://schemas.microsoft.com/office/powerpoint/2010/main" xmlns="" val="163016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468313" y="260648"/>
            <a:ext cx="4536807" cy="459201"/>
          </a:xfrm>
        </p:spPr>
        <p:txBody>
          <a:bodyPr/>
          <a:lstStyle/>
          <a:p>
            <a:pPr marL="0" indent="0">
              <a:buNone/>
            </a:pPr>
            <a:r>
              <a:rPr lang="zh-CN" altLang="en-US" sz="2400" dirty="0" smtClean="0">
                <a:latin typeface="+mj-lt"/>
                <a:ea typeface="微软雅黑" pitchFamily="34" charset="-122"/>
              </a:rPr>
              <a:t>一阶</a:t>
            </a:r>
            <a:r>
              <a:rPr lang="zh-CN" altLang="en-US" sz="2400" dirty="0">
                <a:latin typeface="+mj-lt"/>
                <a:ea typeface="微软雅黑" pitchFamily="34" charset="-122"/>
              </a:rPr>
              <a:t>联合模型</a:t>
            </a:r>
            <a:r>
              <a:rPr lang="zh-CN" altLang="en-US" sz="2400" dirty="0" smtClean="0">
                <a:latin typeface="+mj-lt"/>
                <a:ea typeface="微软雅黑" pitchFamily="34" charset="-122"/>
              </a:rPr>
              <a:t>解码算法示例</a:t>
            </a:r>
            <a:endParaRPr lang="en-US" altLang="zh-CN" sz="2400" dirty="0" smtClean="0">
              <a:latin typeface="微软雅黑" pitchFamily="34" charset="-122"/>
              <a:ea typeface="微软雅黑" pitchFamily="34" charset="-122"/>
            </a:endParaRPr>
          </a:p>
        </p:txBody>
      </p:sp>
      <p:sp>
        <p:nvSpPr>
          <p:cNvPr id="27650" name="Rectangle 2"/>
          <p:cNvSpPr>
            <a:spLocks noGrp="1" noChangeArrowheads="1"/>
          </p:cNvSpPr>
          <p:nvPr>
            <p:ph type="title"/>
          </p:nvPr>
        </p:nvSpPr>
        <p:spPr/>
        <p:txBody>
          <a:bodyPr/>
          <a:lstStyle/>
          <a:p>
            <a:pPr eaLnBrk="1" hangingPunct="1"/>
            <a:endParaRPr lang="zh-CN" altLang="en-US" sz="3600" b="1" dirty="0" smtClean="0">
              <a:latin typeface="微软雅黑" pitchFamily="34" charset="-122"/>
              <a:ea typeface="微软雅黑" pitchFamily="34" charset="-122"/>
            </a:endParaRPr>
          </a:p>
        </p:txBody>
      </p:sp>
      <p:grpSp>
        <p:nvGrpSpPr>
          <p:cNvPr id="7" name="组合 6"/>
          <p:cNvGrpSpPr/>
          <p:nvPr/>
        </p:nvGrpSpPr>
        <p:grpSpPr>
          <a:xfrm>
            <a:off x="2987824" y="692696"/>
            <a:ext cx="4211225" cy="1177643"/>
            <a:chOff x="1187624" y="3212976"/>
            <a:chExt cx="4211225" cy="1177643"/>
          </a:xfrm>
        </p:grpSpPr>
        <p:sp>
          <p:nvSpPr>
            <p:cNvPr id="46" name="上弧形箭头 45"/>
            <p:cNvSpPr/>
            <p:nvPr/>
          </p:nvSpPr>
          <p:spPr bwMode="auto">
            <a:xfrm flipH="1">
              <a:off x="3707904" y="3676774"/>
              <a:ext cx="970407" cy="365018"/>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grpSp>
          <p:nvGrpSpPr>
            <p:cNvPr id="6" name="组合 5"/>
            <p:cNvGrpSpPr/>
            <p:nvPr/>
          </p:nvGrpSpPr>
          <p:grpSpPr>
            <a:xfrm>
              <a:off x="1187624" y="3212976"/>
              <a:ext cx="4211225" cy="1177643"/>
              <a:chOff x="1187624" y="3212976"/>
              <a:chExt cx="4211225" cy="1177643"/>
            </a:xfrm>
          </p:grpSpPr>
          <p:grpSp>
            <p:nvGrpSpPr>
              <p:cNvPr id="30" name="组合 29"/>
              <p:cNvGrpSpPr/>
              <p:nvPr/>
            </p:nvGrpSpPr>
            <p:grpSpPr>
              <a:xfrm flipH="1">
                <a:off x="3704988" y="3212976"/>
                <a:ext cx="995026" cy="864520"/>
                <a:chOff x="4932040" y="5013176"/>
                <a:chExt cx="1656184" cy="1080120"/>
              </a:xfrm>
            </p:grpSpPr>
            <p:cxnSp>
              <p:nvCxnSpPr>
                <p:cNvPr id="31" name="直接连接符 30"/>
                <p:cNvCxnSpPr/>
                <p:nvPr/>
              </p:nvCxnSpPr>
              <p:spPr bwMode="auto">
                <a:xfrm>
                  <a:off x="4932040" y="5013176"/>
                  <a:ext cx="0" cy="108012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2" name="直接连接符 31"/>
                <p:cNvCxnSpPr/>
                <p:nvPr/>
              </p:nvCxnSpPr>
              <p:spPr bwMode="auto">
                <a:xfrm>
                  <a:off x="4932040" y="6093296"/>
                  <a:ext cx="16561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3" name="直接连接符 32"/>
                <p:cNvCxnSpPr/>
                <p:nvPr/>
              </p:nvCxnSpPr>
              <p:spPr bwMode="auto">
                <a:xfrm>
                  <a:off x="6588224" y="5553236"/>
                  <a:ext cx="0"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直接连接符 33"/>
                <p:cNvCxnSpPr/>
                <p:nvPr/>
              </p:nvCxnSpPr>
              <p:spPr bwMode="auto">
                <a:xfrm>
                  <a:off x="4932040" y="5013176"/>
                  <a:ext cx="1656184"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2" name="直角三角形 1"/>
              <p:cNvSpPr/>
              <p:nvPr/>
            </p:nvSpPr>
            <p:spPr bwMode="auto">
              <a:xfrm>
                <a:off x="1592356" y="3411434"/>
                <a:ext cx="171332" cy="665638"/>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38" name="TextBox 37"/>
              <p:cNvSpPr txBox="1"/>
              <p:nvPr/>
            </p:nvSpPr>
            <p:spPr>
              <a:xfrm>
                <a:off x="1187624" y="4084692"/>
                <a:ext cx="1032115" cy="293786"/>
              </a:xfrm>
              <a:prstGeom prst="rect">
                <a:avLst/>
              </a:prstGeom>
              <a:noFill/>
            </p:spPr>
            <p:txBody>
              <a:bodyPr wrap="square" rtlCol="0" anchor="b">
                <a:spAutoFit/>
              </a:bodyPr>
              <a:lstStyle/>
              <a:p>
                <a:r>
                  <a:rPr lang="en-US" altLang="zh-CN" sz="1400" b="1" dirty="0" smtClean="0">
                    <a:latin typeface="Arial" pitchFamily="34" charset="0"/>
                    <a:cs typeface="Arial" pitchFamily="34" charset="0"/>
                  </a:rPr>
                  <a:t>NT_</a:t>
                </a:r>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39" name="直角三角形 38"/>
              <p:cNvSpPr/>
              <p:nvPr/>
            </p:nvSpPr>
            <p:spPr bwMode="auto">
              <a:xfrm flipH="1">
                <a:off x="2446105" y="3393434"/>
                <a:ext cx="157676" cy="665638"/>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4" name="TextBox 3"/>
              <p:cNvSpPr txBox="1"/>
              <p:nvPr/>
            </p:nvSpPr>
            <p:spPr>
              <a:xfrm>
                <a:off x="1979712" y="3592717"/>
                <a:ext cx="388314" cy="369332"/>
              </a:xfrm>
              <a:prstGeom prst="rect">
                <a:avLst/>
              </a:prstGeom>
              <a:noFill/>
            </p:spPr>
            <p:txBody>
              <a:bodyPr wrap="square" rtlCol="0">
                <a:spAutoFit/>
              </a:bodyPr>
              <a:lstStyle/>
              <a:p>
                <a:r>
                  <a:rPr lang="en-US" altLang="zh-CN" dirty="0" smtClean="0"/>
                  <a:t>+</a:t>
                </a:r>
                <a:endParaRPr lang="zh-CN" altLang="en-US" dirty="0"/>
              </a:p>
            </p:txBody>
          </p:sp>
          <p:sp>
            <p:nvSpPr>
              <p:cNvPr id="5" name="TextBox 4"/>
              <p:cNvSpPr txBox="1"/>
              <p:nvPr/>
            </p:nvSpPr>
            <p:spPr>
              <a:xfrm>
                <a:off x="2999825" y="3592717"/>
                <a:ext cx="468052" cy="369332"/>
              </a:xfrm>
              <a:prstGeom prst="rect">
                <a:avLst/>
              </a:prstGeom>
              <a:noFill/>
            </p:spPr>
            <p:txBody>
              <a:bodyPr wrap="square" rtlCol="0">
                <a:spAutoFit/>
              </a:bodyPr>
              <a:lstStyle/>
              <a:p>
                <a:r>
                  <a:rPr lang="en-US" altLang="zh-CN" dirty="0" smtClean="0"/>
                  <a:t>=</a:t>
                </a:r>
                <a:endParaRPr lang="zh-CN" altLang="en-US" dirty="0"/>
              </a:p>
            </p:txBody>
          </p:sp>
          <p:sp>
            <p:nvSpPr>
              <p:cNvPr id="43" name="TextBox 42"/>
              <p:cNvSpPr txBox="1"/>
              <p:nvPr/>
            </p:nvSpPr>
            <p:spPr>
              <a:xfrm>
                <a:off x="2188905" y="4057284"/>
                <a:ext cx="982939" cy="323165"/>
              </a:xfrm>
              <a:prstGeom prst="rect">
                <a:avLst/>
              </a:prstGeom>
              <a:noFill/>
            </p:spPr>
            <p:txBody>
              <a:bodyPr wrap="square" rtlCol="0" anchor="b">
                <a:spAutoFit/>
              </a:bodyPr>
              <a:lstStyle/>
              <a:p>
                <a:r>
                  <a:rPr lang="en-US" altLang="zh-CN" sz="1400" b="1" dirty="0" smtClean="0">
                    <a:latin typeface="Arial" pitchFamily="34" charset="0"/>
                    <a:cs typeface="Arial" pitchFamily="34" charset="0"/>
                  </a:rPr>
                  <a:t>VV_</a:t>
                </a:r>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44" name="TextBox 43"/>
              <p:cNvSpPr txBox="1"/>
              <p:nvPr/>
            </p:nvSpPr>
            <p:spPr>
              <a:xfrm>
                <a:off x="3286073" y="4067454"/>
                <a:ext cx="997895" cy="323165"/>
              </a:xfrm>
              <a:prstGeom prst="rect">
                <a:avLst/>
              </a:prstGeom>
              <a:noFill/>
            </p:spPr>
            <p:txBody>
              <a:bodyPr wrap="square" rtlCol="0" anchor="b">
                <a:spAutoFit/>
              </a:bodyPr>
              <a:lstStyle/>
              <a:p>
                <a:r>
                  <a:rPr lang="en-US" altLang="zh-CN" sz="1400" b="1" dirty="0">
                    <a:latin typeface="Arial" pitchFamily="34" charset="0"/>
                    <a:cs typeface="Arial" pitchFamily="34" charset="0"/>
                  </a:rPr>
                  <a:t>NT_</a:t>
                </a:r>
                <a:r>
                  <a:rPr lang="zh-CN" altLang="en-US" sz="1500" b="1" dirty="0"/>
                  <a:t>现在</a:t>
                </a:r>
                <a:r>
                  <a:rPr lang="en-US" altLang="zh-CN" sz="1500" b="1" baseline="-25000" dirty="0"/>
                  <a:t>2</a:t>
                </a:r>
                <a:endParaRPr lang="zh-CN" altLang="en-US" sz="1500" b="1" baseline="-25000" dirty="0"/>
              </a:p>
            </p:txBody>
          </p:sp>
          <p:sp>
            <p:nvSpPr>
              <p:cNvPr id="45" name="TextBox 44"/>
              <p:cNvSpPr txBox="1"/>
              <p:nvPr/>
            </p:nvSpPr>
            <p:spPr>
              <a:xfrm>
                <a:off x="4355976" y="4059939"/>
                <a:ext cx="1042873" cy="323165"/>
              </a:xfrm>
              <a:prstGeom prst="rect">
                <a:avLst/>
              </a:prstGeom>
              <a:noFill/>
            </p:spPr>
            <p:txBody>
              <a:bodyPr wrap="square" rtlCol="0" anchor="b">
                <a:spAutoFit/>
              </a:bodyPr>
              <a:lstStyle/>
              <a:p>
                <a:r>
                  <a:rPr lang="en-US" altLang="zh-CN" sz="1400" b="1" dirty="0">
                    <a:latin typeface="Arial" pitchFamily="34" charset="0"/>
                    <a:cs typeface="Arial" pitchFamily="34" charset="0"/>
                  </a:rPr>
                  <a:t>VV_</a:t>
                </a:r>
                <a:r>
                  <a:rPr lang="zh-CN" altLang="en-US" sz="1500" b="1" dirty="0"/>
                  <a:t>效力</a:t>
                </a:r>
                <a:r>
                  <a:rPr lang="en-US" altLang="zh-CN" sz="1500" b="1" baseline="-25000" dirty="0"/>
                  <a:t>3</a:t>
                </a:r>
                <a:endParaRPr lang="zh-CN" altLang="en-US" sz="1500" b="1" baseline="-25000" dirty="0"/>
              </a:p>
            </p:txBody>
          </p:sp>
        </p:grpSp>
      </p:grpSp>
      <p:grpSp>
        <p:nvGrpSpPr>
          <p:cNvPr id="3" name="组合 2"/>
          <p:cNvGrpSpPr/>
          <p:nvPr/>
        </p:nvGrpSpPr>
        <p:grpSpPr>
          <a:xfrm>
            <a:off x="1835696" y="2060848"/>
            <a:ext cx="5268858" cy="1177643"/>
            <a:chOff x="1885217" y="3140968"/>
            <a:chExt cx="5268858" cy="1177643"/>
          </a:xfrm>
        </p:grpSpPr>
        <p:sp>
          <p:nvSpPr>
            <p:cNvPr id="37" name="直角三角形 36"/>
            <p:cNvSpPr/>
            <p:nvPr/>
          </p:nvSpPr>
          <p:spPr bwMode="auto">
            <a:xfrm flipH="1">
              <a:off x="5507031" y="3212976"/>
              <a:ext cx="1029644" cy="792512"/>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83" name="上弧形箭头 82"/>
            <p:cNvSpPr/>
            <p:nvPr/>
          </p:nvSpPr>
          <p:spPr bwMode="auto">
            <a:xfrm flipH="1">
              <a:off x="3404216" y="3604766"/>
              <a:ext cx="970407" cy="365018"/>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grpSp>
          <p:nvGrpSpPr>
            <p:cNvPr id="84" name="组合 83"/>
            <p:cNvGrpSpPr/>
            <p:nvPr/>
          </p:nvGrpSpPr>
          <p:grpSpPr>
            <a:xfrm>
              <a:off x="1885217" y="3140968"/>
              <a:ext cx="3425913" cy="1177643"/>
              <a:chOff x="2188905" y="3212976"/>
              <a:chExt cx="3425913" cy="1177643"/>
            </a:xfrm>
          </p:grpSpPr>
          <p:grpSp>
            <p:nvGrpSpPr>
              <p:cNvPr id="85" name="组合 84"/>
              <p:cNvGrpSpPr/>
              <p:nvPr/>
            </p:nvGrpSpPr>
            <p:grpSpPr>
              <a:xfrm flipH="1">
                <a:off x="3704988" y="3212976"/>
                <a:ext cx="995026" cy="864520"/>
                <a:chOff x="4932040" y="5013176"/>
                <a:chExt cx="1656184" cy="1080120"/>
              </a:xfrm>
            </p:grpSpPr>
            <p:cxnSp>
              <p:nvCxnSpPr>
                <p:cNvPr id="102" name="直接连接符 101"/>
                <p:cNvCxnSpPr/>
                <p:nvPr/>
              </p:nvCxnSpPr>
              <p:spPr bwMode="auto">
                <a:xfrm>
                  <a:off x="4932040" y="5013176"/>
                  <a:ext cx="0" cy="108012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3" name="直接连接符 102"/>
                <p:cNvCxnSpPr/>
                <p:nvPr/>
              </p:nvCxnSpPr>
              <p:spPr bwMode="auto">
                <a:xfrm>
                  <a:off x="4932040" y="6093296"/>
                  <a:ext cx="16561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4" name="直接连接符 103"/>
                <p:cNvCxnSpPr/>
                <p:nvPr/>
              </p:nvCxnSpPr>
              <p:spPr bwMode="auto">
                <a:xfrm>
                  <a:off x="6588224" y="5553236"/>
                  <a:ext cx="0"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5" name="直接连接符 104"/>
                <p:cNvCxnSpPr/>
                <p:nvPr/>
              </p:nvCxnSpPr>
              <p:spPr bwMode="auto">
                <a:xfrm>
                  <a:off x="4932040" y="5013176"/>
                  <a:ext cx="1656184"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95" name="直角三角形 94"/>
              <p:cNvSpPr/>
              <p:nvPr/>
            </p:nvSpPr>
            <p:spPr bwMode="auto">
              <a:xfrm flipH="1">
                <a:off x="2446105" y="3393434"/>
                <a:ext cx="157676" cy="665638"/>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97" name="TextBox 96"/>
              <p:cNvSpPr txBox="1"/>
              <p:nvPr/>
            </p:nvSpPr>
            <p:spPr>
              <a:xfrm>
                <a:off x="2999825" y="3592717"/>
                <a:ext cx="468052" cy="369332"/>
              </a:xfrm>
              <a:prstGeom prst="rect">
                <a:avLst/>
              </a:prstGeom>
              <a:noFill/>
            </p:spPr>
            <p:txBody>
              <a:bodyPr wrap="square" rtlCol="0">
                <a:spAutoFit/>
              </a:bodyPr>
              <a:lstStyle/>
              <a:p>
                <a:r>
                  <a:rPr lang="en-US" altLang="zh-CN" dirty="0" smtClean="0"/>
                  <a:t>+</a:t>
                </a:r>
                <a:endParaRPr lang="zh-CN" altLang="en-US" dirty="0"/>
              </a:p>
            </p:txBody>
          </p:sp>
          <p:sp>
            <p:nvSpPr>
              <p:cNvPr id="98" name="TextBox 97"/>
              <p:cNvSpPr txBox="1"/>
              <p:nvPr/>
            </p:nvSpPr>
            <p:spPr>
              <a:xfrm>
                <a:off x="2188905" y="4067454"/>
                <a:ext cx="1032115" cy="323165"/>
              </a:xfrm>
              <a:prstGeom prst="rect">
                <a:avLst/>
              </a:prstGeom>
              <a:noFill/>
            </p:spPr>
            <p:txBody>
              <a:bodyPr wrap="square" rtlCol="0" anchor="b">
                <a:spAutoFit/>
              </a:bodyPr>
              <a:lstStyle/>
              <a:p>
                <a:r>
                  <a:rPr lang="en-US" altLang="zh-CN" sz="1400" b="1" dirty="0">
                    <a:latin typeface="Arial" pitchFamily="34" charset="0"/>
                    <a:cs typeface="Arial" pitchFamily="34" charset="0"/>
                  </a:rPr>
                  <a:t>NT_</a:t>
                </a:r>
                <a:r>
                  <a:rPr lang="zh-CN" altLang="en-US" sz="1500" b="1" dirty="0"/>
                  <a:t>现在</a:t>
                </a:r>
                <a:r>
                  <a:rPr lang="en-US" altLang="zh-CN" sz="1500" b="1" baseline="-25000" dirty="0"/>
                  <a:t>2</a:t>
                </a:r>
                <a:endParaRPr lang="zh-CN" altLang="en-US" sz="1500" b="1" baseline="-25000" dirty="0"/>
              </a:p>
            </p:txBody>
          </p:sp>
          <p:sp>
            <p:nvSpPr>
              <p:cNvPr id="99" name="TextBox 98"/>
              <p:cNvSpPr txBox="1"/>
              <p:nvPr/>
            </p:nvSpPr>
            <p:spPr>
              <a:xfrm>
                <a:off x="3370794" y="4067454"/>
                <a:ext cx="1033187" cy="323165"/>
              </a:xfrm>
              <a:prstGeom prst="rect">
                <a:avLst/>
              </a:prstGeom>
              <a:noFill/>
            </p:spPr>
            <p:txBody>
              <a:bodyPr wrap="square" rtlCol="0" anchor="b">
                <a:spAutoFit/>
              </a:bodyPr>
              <a:lstStyle/>
              <a:p>
                <a:r>
                  <a:rPr lang="en-US" altLang="zh-CN" sz="1400" b="1" dirty="0">
                    <a:latin typeface="Arial" pitchFamily="34" charset="0"/>
                    <a:cs typeface="Arial" pitchFamily="34" charset="0"/>
                  </a:rPr>
                  <a:t>NT_</a:t>
                </a:r>
                <a:r>
                  <a:rPr lang="zh-CN" altLang="en-US" sz="1500" b="1" dirty="0"/>
                  <a:t>现在</a:t>
                </a:r>
                <a:r>
                  <a:rPr lang="en-US" altLang="zh-CN" sz="1500" b="1" baseline="-25000" dirty="0"/>
                  <a:t>2</a:t>
                </a:r>
                <a:endParaRPr lang="zh-CN" altLang="en-US" sz="1500" b="1" baseline="-25000" dirty="0"/>
              </a:p>
            </p:txBody>
          </p:sp>
          <p:sp>
            <p:nvSpPr>
              <p:cNvPr id="100" name="TextBox 99"/>
              <p:cNvSpPr txBox="1"/>
              <p:nvPr/>
            </p:nvSpPr>
            <p:spPr>
              <a:xfrm>
                <a:off x="4349145" y="4059939"/>
                <a:ext cx="1043502" cy="323165"/>
              </a:xfrm>
              <a:prstGeom prst="rect">
                <a:avLst/>
              </a:prstGeom>
              <a:noFill/>
            </p:spPr>
            <p:txBody>
              <a:bodyPr wrap="square" rtlCol="0" anchor="b">
                <a:spAutoFit/>
              </a:bodyPr>
              <a:lstStyle/>
              <a:p>
                <a:r>
                  <a:rPr lang="en-US" altLang="zh-CN" sz="1400" b="1" dirty="0">
                    <a:latin typeface="Arial" pitchFamily="34" charset="0"/>
                    <a:cs typeface="Arial" pitchFamily="34" charset="0"/>
                  </a:rPr>
                  <a:t>VV_</a:t>
                </a:r>
                <a:r>
                  <a:rPr lang="zh-CN" altLang="en-US" sz="1500" b="1" dirty="0"/>
                  <a:t>效力</a:t>
                </a:r>
                <a:r>
                  <a:rPr lang="en-US" altLang="zh-CN" sz="1500" b="1" baseline="-25000" dirty="0"/>
                  <a:t>3</a:t>
                </a:r>
                <a:endParaRPr lang="zh-CN" altLang="en-US" sz="1500" b="1" baseline="-25000" dirty="0"/>
              </a:p>
            </p:txBody>
          </p:sp>
          <p:sp>
            <p:nvSpPr>
              <p:cNvPr id="106" name="TextBox 105"/>
              <p:cNvSpPr txBox="1"/>
              <p:nvPr/>
            </p:nvSpPr>
            <p:spPr>
              <a:xfrm>
                <a:off x="5146766" y="3611116"/>
                <a:ext cx="468052" cy="369332"/>
              </a:xfrm>
              <a:prstGeom prst="rect">
                <a:avLst/>
              </a:prstGeom>
              <a:noFill/>
            </p:spPr>
            <p:txBody>
              <a:bodyPr wrap="square" rtlCol="0">
                <a:spAutoFit/>
              </a:bodyPr>
              <a:lstStyle/>
              <a:p>
                <a:r>
                  <a:rPr lang="en-US" altLang="zh-CN" dirty="0"/>
                  <a:t>=</a:t>
                </a:r>
                <a:endParaRPr lang="zh-CN" altLang="en-US" dirty="0"/>
              </a:p>
            </p:txBody>
          </p:sp>
        </p:grpSp>
        <p:sp>
          <p:nvSpPr>
            <p:cNvPr id="107" name="TextBox 106"/>
            <p:cNvSpPr txBox="1"/>
            <p:nvPr/>
          </p:nvSpPr>
          <p:spPr>
            <a:xfrm>
              <a:off x="5125577" y="3995446"/>
              <a:ext cx="1033187" cy="323165"/>
            </a:xfrm>
            <a:prstGeom prst="rect">
              <a:avLst/>
            </a:prstGeom>
            <a:noFill/>
          </p:spPr>
          <p:txBody>
            <a:bodyPr wrap="square" rtlCol="0" anchor="b">
              <a:spAutoFit/>
            </a:bodyPr>
            <a:lstStyle/>
            <a:p>
              <a:r>
                <a:rPr lang="en-US" altLang="zh-CN" sz="1400" b="1" dirty="0">
                  <a:latin typeface="Arial" pitchFamily="34" charset="0"/>
                  <a:cs typeface="Arial" pitchFamily="34" charset="0"/>
                </a:rPr>
                <a:t>NT_</a:t>
              </a:r>
              <a:r>
                <a:rPr lang="zh-CN" altLang="en-US" sz="1500" b="1" dirty="0"/>
                <a:t>现在</a:t>
              </a:r>
              <a:r>
                <a:rPr lang="en-US" altLang="zh-CN" sz="1500" b="1" baseline="-25000" dirty="0"/>
                <a:t>2</a:t>
              </a:r>
              <a:endParaRPr lang="zh-CN" altLang="en-US" sz="1500" b="1" baseline="-25000" dirty="0"/>
            </a:p>
          </p:txBody>
        </p:sp>
        <p:sp>
          <p:nvSpPr>
            <p:cNvPr id="108" name="TextBox 107"/>
            <p:cNvSpPr txBox="1"/>
            <p:nvPr/>
          </p:nvSpPr>
          <p:spPr>
            <a:xfrm>
              <a:off x="6133689" y="3987931"/>
              <a:ext cx="1020386" cy="323165"/>
            </a:xfrm>
            <a:prstGeom prst="rect">
              <a:avLst/>
            </a:prstGeom>
            <a:noFill/>
          </p:spPr>
          <p:txBody>
            <a:bodyPr wrap="square" rtlCol="0" anchor="b">
              <a:spAutoFit/>
            </a:bodyPr>
            <a:lstStyle/>
            <a:p>
              <a:r>
                <a:rPr lang="en-US" altLang="zh-CN" sz="1400" b="1" dirty="0">
                  <a:latin typeface="Arial" pitchFamily="34" charset="0"/>
                  <a:cs typeface="Arial" pitchFamily="34" charset="0"/>
                </a:rPr>
                <a:t>VV_</a:t>
              </a:r>
              <a:r>
                <a:rPr lang="zh-CN" altLang="en-US" sz="1500" b="1" dirty="0"/>
                <a:t>效力</a:t>
              </a:r>
              <a:r>
                <a:rPr lang="en-US" altLang="zh-CN" sz="1500" b="1" baseline="-25000" dirty="0"/>
                <a:t>3</a:t>
              </a:r>
              <a:endParaRPr lang="zh-CN" altLang="en-US" sz="1500" b="1" baseline="-25000" dirty="0"/>
            </a:p>
          </p:txBody>
        </p:sp>
      </p:grpSp>
      <p:grpSp>
        <p:nvGrpSpPr>
          <p:cNvPr id="9" name="组合 8"/>
          <p:cNvGrpSpPr/>
          <p:nvPr/>
        </p:nvGrpSpPr>
        <p:grpSpPr>
          <a:xfrm>
            <a:off x="1955709" y="3501008"/>
            <a:ext cx="5597520" cy="1177644"/>
            <a:chOff x="2403413" y="3835533"/>
            <a:chExt cx="5597520" cy="1177644"/>
          </a:xfrm>
        </p:grpSpPr>
        <p:sp>
          <p:nvSpPr>
            <p:cNvPr id="110" name="直角三角形 109"/>
            <p:cNvSpPr/>
            <p:nvPr/>
          </p:nvSpPr>
          <p:spPr bwMode="auto">
            <a:xfrm flipH="1">
              <a:off x="3915581" y="3907541"/>
              <a:ext cx="1029644" cy="792512"/>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111" name="上弧形箭头 110"/>
            <p:cNvSpPr/>
            <p:nvPr/>
          </p:nvSpPr>
          <p:spPr bwMode="auto">
            <a:xfrm flipH="1">
              <a:off x="6012160" y="4299331"/>
              <a:ext cx="970407" cy="365018"/>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grpSp>
          <p:nvGrpSpPr>
            <p:cNvPr id="115" name="组合 114"/>
            <p:cNvGrpSpPr/>
            <p:nvPr/>
          </p:nvGrpSpPr>
          <p:grpSpPr>
            <a:xfrm flipH="1">
              <a:off x="6009244" y="3835533"/>
              <a:ext cx="995026" cy="864520"/>
              <a:chOff x="4932040" y="5013176"/>
              <a:chExt cx="1656184" cy="1080120"/>
            </a:xfrm>
          </p:grpSpPr>
          <p:cxnSp>
            <p:nvCxnSpPr>
              <p:cNvPr id="123" name="直接连接符 122"/>
              <p:cNvCxnSpPr/>
              <p:nvPr/>
            </p:nvCxnSpPr>
            <p:spPr bwMode="auto">
              <a:xfrm>
                <a:off x="4932040" y="5013176"/>
                <a:ext cx="0" cy="108012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4" name="直接连接符 123"/>
              <p:cNvCxnSpPr/>
              <p:nvPr/>
            </p:nvCxnSpPr>
            <p:spPr bwMode="auto">
              <a:xfrm>
                <a:off x="4932040" y="6093296"/>
                <a:ext cx="16561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5" name="直接连接符 124"/>
              <p:cNvCxnSpPr/>
              <p:nvPr/>
            </p:nvCxnSpPr>
            <p:spPr bwMode="auto">
              <a:xfrm>
                <a:off x="6588224" y="5553236"/>
                <a:ext cx="0"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6" name="直接连接符 125"/>
              <p:cNvCxnSpPr/>
              <p:nvPr/>
            </p:nvCxnSpPr>
            <p:spPr bwMode="auto">
              <a:xfrm>
                <a:off x="4932040" y="5013176"/>
                <a:ext cx="1656184" cy="54006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19" name="TextBox 118"/>
            <p:cNvSpPr txBox="1"/>
            <p:nvPr/>
          </p:nvSpPr>
          <p:spPr>
            <a:xfrm>
              <a:off x="5505758" y="4690012"/>
              <a:ext cx="1146127" cy="323165"/>
            </a:xfrm>
            <a:prstGeom prst="rect">
              <a:avLst/>
            </a:prstGeom>
            <a:noFill/>
          </p:spPr>
          <p:txBody>
            <a:bodyPr wrap="square" rtlCol="0" anchor="b">
              <a:spAutoFit/>
            </a:bodyPr>
            <a:lstStyle/>
            <a:p>
              <a:r>
                <a:rPr lang="en-US" altLang="zh-CN" sz="1400" b="1" dirty="0" smtClean="0">
                  <a:latin typeface="Arial" pitchFamily="34" charset="0"/>
                  <a:cs typeface="Arial" pitchFamily="34" charset="0"/>
                </a:rPr>
                <a:t>NR_</a:t>
              </a:r>
              <a:r>
                <a:rPr lang="zh-CN" altLang="en-US" sz="1500" b="1" dirty="0" smtClean="0"/>
                <a:t>欧</a:t>
              </a:r>
              <a:r>
                <a:rPr lang="zh-CN" altLang="en-US" sz="1500" b="1" dirty="0"/>
                <a:t>文</a:t>
              </a:r>
              <a:r>
                <a:rPr lang="en-US" altLang="zh-CN" sz="1500" b="1" baseline="-25000" dirty="0">
                  <a:latin typeface="+mj-lt"/>
                </a:rPr>
                <a:t>1</a:t>
              </a:r>
              <a:endParaRPr lang="zh-CN" altLang="en-US" sz="1500" b="1" baseline="-25000" dirty="0">
                <a:latin typeface="+mj-lt"/>
              </a:endParaRPr>
            </a:p>
          </p:txBody>
        </p:sp>
        <p:sp>
          <p:nvSpPr>
            <p:cNvPr id="120" name="TextBox 119"/>
            <p:cNvSpPr txBox="1"/>
            <p:nvPr/>
          </p:nvSpPr>
          <p:spPr>
            <a:xfrm>
              <a:off x="6675888" y="4682496"/>
              <a:ext cx="1325045" cy="323165"/>
            </a:xfrm>
            <a:prstGeom prst="rect">
              <a:avLst/>
            </a:prstGeom>
            <a:noFill/>
          </p:spPr>
          <p:txBody>
            <a:bodyPr wrap="square" rtlCol="0" anchor="b">
              <a:spAutoFit/>
            </a:bodyPr>
            <a:lstStyle/>
            <a:p>
              <a:r>
                <a:rPr lang="en-US" altLang="zh-CN" sz="1400" b="1" dirty="0">
                  <a:latin typeface="Arial" pitchFamily="34" charset="0"/>
                  <a:cs typeface="Arial" pitchFamily="34" charset="0"/>
                </a:rPr>
                <a:t>VV_</a:t>
              </a:r>
              <a:r>
                <a:rPr lang="zh-CN" altLang="en-US" sz="1500" b="1" dirty="0"/>
                <a:t>效力</a:t>
              </a:r>
              <a:r>
                <a:rPr lang="en-US" altLang="zh-CN" sz="1500" b="1" baseline="-25000" dirty="0"/>
                <a:t>3</a:t>
              </a:r>
              <a:endParaRPr lang="zh-CN" altLang="en-US" sz="1500" b="1" baseline="-25000" dirty="0"/>
            </a:p>
          </p:txBody>
        </p:sp>
        <p:sp>
          <p:nvSpPr>
            <p:cNvPr id="122" name="TextBox 121"/>
            <p:cNvSpPr txBox="1"/>
            <p:nvPr/>
          </p:nvSpPr>
          <p:spPr>
            <a:xfrm>
              <a:off x="5271732" y="4248531"/>
              <a:ext cx="468052" cy="369332"/>
            </a:xfrm>
            <a:prstGeom prst="rect">
              <a:avLst/>
            </a:prstGeom>
            <a:noFill/>
          </p:spPr>
          <p:txBody>
            <a:bodyPr wrap="square" rtlCol="0">
              <a:spAutoFit/>
            </a:bodyPr>
            <a:lstStyle/>
            <a:p>
              <a:r>
                <a:rPr lang="en-US" altLang="zh-CN" dirty="0"/>
                <a:t>=</a:t>
              </a:r>
              <a:endParaRPr lang="zh-CN" altLang="en-US" dirty="0"/>
            </a:p>
          </p:txBody>
        </p:sp>
        <p:sp>
          <p:nvSpPr>
            <p:cNvPr id="113" name="TextBox 112"/>
            <p:cNvSpPr txBox="1"/>
            <p:nvPr/>
          </p:nvSpPr>
          <p:spPr>
            <a:xfrm>
              <a:off x="3465290" y="4690011"/>
              <a:ext cx="978350" cy="323165"/>
            </a:xfrm>
            <a:prstGeom prst="rect">
              <a:avLst/>
            </a:prstGeom>
            <a:noFill/>
          </p:spPr>
          <p:txBody>
            <a:bodyPr wrap="square" rtlCol="0" anchor="b">
              <a:spAutoFit/>
            </a:bodyPr>
            <a:lstStyle/>
            <a:p>
              <a:r>
                <a:rPr lang="en-US" altLang="zh-CN" sz="1400" b="1" dirty="0">
                  <a:latin typeface="Arial" pitchFamily="34" charset="0"/>
                  <a:cs typeface="Arial" pitchFamily="34" charset="0"/>
                </a:rPr>
                <a:t>NT_</a:t>
              </a:r>
              <a:r>
                <a:rPr lang="zh-CN" altLang="en-US" sz="1500" b="1" dirty="0"/>
                <a:t>现在</a:t>
              </a:r>
              <a:r>
                <a:rPr lang="en-US" altLang="zh-CN" sz="1500" b="1" baseline="-25000" dirty="0"/>
                <a:t>2</a:t>
              </a:r>
              <a:endParaRPr lang="zh-CN" altLang="en-US" sz="1500" b="1" baseline="-25000" dirty="0"/>
            </a:p>
          </p:txBody>
        </p:sp>
        <p:sp>
          <p:nvSpPr>
            <p:cNvPr id="114" name="TextBox 113"/>
            <p:cNvSpPr txBox="1"/>
            <p:nvPr/>
          </p:nvSpPr>
          <p:spPr>
            <a:xfrm>
              <a:off x="4443640" y="4682496"/>
              <a:ext cx="1062117" cy="323165"/>
            </a:xfrm>
            <a:prstGeom prst="rect">
              <a:avLst/>
            </a:prstGeom>
            <a:noFill/>
          </p:spPr>
          <p:txBody>
            <a:bodyPr wrap="square" rtlCol="0" anchor="b">
              <a:spAutoFit/>
            </a:bodyPr>
            <a:lstStyle/>
            <a:p>
              <a:r>
                <a:rPr lang="en-US" altLang="zh-CN" sz="1400" b="1" dirty="0">
                  <a:latin typeface="Arial" pitchFamily="34" charset="0"/>
                  <a:cs typeface="Arial" pitchFamily="34" charset="0"/>
                </a:rPr>
                <a:t>VV_</a:t>
              </a:r>
              <a:r>
                <a:rPr lang="zh-CN" altLang="en-US" sz="1500" b="1" dirty="0"/>
                <a:t>效力</a:t>
              </a:r>
              <a:r>
                <a:rPr lang="en-US" altLang="zh-CN" sz="1500" b="1" baseline="-25000" dirty="0"/>
                <a:t>3</a:t>
              </a:r>
              <a:endParaRPr lang="zh-CN" altLang="en-US" sz="1500" b="1" baseline="-25000" dirty="0"/>
            </a:p>
          </p:txBody>
        </p:sp>
        <p:sp>
          <p:nvSpPr>
            <p:cNvPr id="127" name="直角三角形 126"/>
            <p:cNvSpPr/>
            <p:nvPr/>
          </p:nvSpPr>
          <p:spPr bwMode="auto">
            <a:xfrm>
              <a:off x="2936062" y="4033365"/>
              <a:ext cx="171332" cy="665638"/>
            </a:xfrm>
            <a:prstGeom prst="rtTriangl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128" name="TextBox 127"/>
            <p:cNvSpPr txBox="1"/>
            <p:nvPr/>
          </p:nvSpPr>
          <p:spPr>
            <a:xfrm>
              <a:off x="2403413" y="4653670"/>
              <a:ext cx="1032115" cy="355482"/>
            </a:xfrm>
            <a:prstGeom prst="rect">
              <a:avLst/>
            </a:prstGeom>
            <a:noFill/>
          </p:spPr>
          <p:txBody>
            <a:bodyPr wrap="square" rtlCol="0" anchor="b">
              <a:spAutoFit/>
            </a:bodyPr>
            <a:lstStyle/>
            <a:p>
              <a:r>
                <a:rPr lang="en-US" altLang="zh-CN" sz="1400" b="1" dirty="0">
                  <a:latin typeface="Arial" pitchFamily="34" charset="0"/>
                  <a:cs typeface="Arial" pitchFamily="34" charset="0"/>
                </a:rPr>
                <a:t>NR_</a:t>
              </a:r>
              <a:r>
                <a:rPr lang="zh-CN" altLang="en-US" sz="1500" b="1" dirty="0"/>
                <a:t>欧文</a:t>
              </a:r>
              <a:r>
                <a:rPr lang="en-US" altLang="zh-CN" sz="1500" b="1" baseline="-25000" dirty="0"/>
                <a:t>1</a:t>
              </a:r>
              <a:endParaRPr lang="zh-CN" altLang="en-US" sz="1500" b="1" baseline="-25000" dirty="0"/>
            </a:p>
          </p:txBody>
        </p:sp>
        <p:sp>
          <p:nvSpPr>
            <p:cNvPr id="129" name="TextBox 128"/>
            <p:cNvSpPr txBox="1"/>
            <p:nvPr/>
          </p:nvSpPr>
          <p:spPr>
            <a:xfrm>
              <a:off x="3363520" y="4248531"/>
              <a:ext cx="468052" cy="369332"/>
            </a:xfrm>
            <a:prstGeom prst="rect">
              <a:avLst/>
            </a:prstGeom>
            <a:noFill/>
          </p:spPr>
          <p:txBody>
            <a:bodyPr wrap="square" rtlCol="0">
              <a:spAutoFit/>
            </a:bodyPr>
            <a:lstStyle/>
            <a:p>
              <a:r>
                <a:rPr lang="en-US" altLang="zh-CN" dirty="0" smtClean="0"/>
                <a:t>+</a:t>
              </a:r>
              <a:endParaRPr lang="zh-CN" altLang="en-US" dirty="0"/>
            </a:p>
          </p:txBody>
        </p:sp>
      </p:grpSp>
      <p:sp>
        <p:nvSpPr>
          <p:cNvPr id="10" name="矩形 9"/>
          <p:cNvSpPr/>
          <p:nvPr/>
        </p:nvSpPr>
        <p:spPr bwMode="auto">
          <a:xfrm>
            <a:off x="3635896" y="5201895"/>
            <a:ext cx="2088232" cy="1571134"/>
          </a:xfrm>
          <a:prstGeom prst="rect">
            <a:avLst/>
          </a:prstGeom>
          <a:solidFill>
            <a:srgbClr val="00B050">
              <a:alpha val="20000"/>
            </a:srgbClr>
          </a:solidFill>
          <a:ln w="15875" cap="flat" cmpd="sng" algn="ctr">
            <a:solidFill>
              <a:srgbClr val="FF0000"/>
            </a:solidFill>
            <a:prstDash val="dash"/>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82" name="TextBox 81"/>
          <p:cNvSpPr txBox="1"/>
          <p:nvPr/>
        </p:nvSpPr>
        <p:spPr>
          <a:xfrm>
            <a:off x="3707904" y="6068913"/>
            <a:ext cx="720080" cy="307777"/>
          </a:xfrm>
          <a:prstGeom prst="rect">
            <a:avLst/>
          </a:prstGeom>
          <a:noFill/>
        </p:spPr>
        <p:txBody>
          <a:bodyPr wrap="square" rtlCol="0" anchor="b">
            <a:spAutoFit/>
          </a:bodyPr>
          <a:lstStyle/>
          <a:p>
            <a:r>
              <a:rPr lang="en-US" altLang="zh-CN" sz="1400" b="1" dirty="0" smtClean="0">
                <a:solidFill>
                  <a:schemeClr val="bg1">
                    <a:lumMod val="50000"/>
                  </a:schemeClr>
                </a:solidFill>
                <a:latin typeface="Arial" pitchFamily="34" charset="0"/>
                <a:cs typeface="Arial" pitchFamily="34" charset="0"/>
              </a:rPr>
              <a:t>NN</a:t>
            </a:r>
            <a:endParaRPr lang="zh-CN" altLang="en-US" sz="1400" b="1" baseline="-25000" dirty="0">
              <a:solidFill>
                <a:schemeClr val="bg1">
                  <a:lumMod val="50000"/>
                </a:schemeClr>
              </a:solidFill>
              <a:latin typeface="Arial" pitchFamily="34" charset="0"/>
              <a:cs typeface="Arial" pitchFamily="34" charset="0"/>
            </a:endParaRPr>
          </a:p>
        </p:txBody>
      </p:sp>
      <p:sp>
        <p:nvSpPr>
          <p:cNvPr id="86" name="TextBox 85"/>
          <p:cNvSpPr txBox="1"/>
          <p:nvPr/>
        </p:nvSpPr>
        <p:spPr>
          <a:xfrm>
            <a:off x="2771800" y="6068913"/>
            <a:ext cx="720080" cy="307777"/>
          </a:xfrm>
          <a:prstGeom prst="rect">
            <a:avLst/>
          </a:prstGeom>
          <a:noFill/>
        </p:spPr>
        <p:txBody>
          <a:bodyPr wrap="square" rtlCol="0" anchor="b">
            <a:spAutoFit/>
          </a:bodyPr>
          <a:lstStyle/>
          <a:p>
            <a:r>
              <a:rPr lang="en-US" altLang="zh-CN" sz="1400" b="1" dirty="0" smtClean="0">
                <a:latin typeface="Arial" pitchFamily="34" charset="0"/>
                <a:cs typeface="Arial" pitchFamily="34" charset="0"/>
              </a:rPr>
              <a:t>#</a:t>
            </a:r>
            <a:endParaRPr lang="zh-CN" altLang="en-US" sz="1400" b="1" baseline="-25000" dirty="0">
              <a:latin typeface="Arial" pitchFamily="34" charset="0"/>
              <a:cs typeface="Arial" pitchFamily="34" charset="0"/>
            </a:endParaRPr>
          </a:p>
        </p:txBody>
      </p:sp>
      <p:sp>
        <p:nvSpPr>
          <p:cNvPr id="87" name="TextBox 86"/>
          <p:cNvSpPr txBox="1"/>
          <p:nvPr/>
        </p:nvSpPr>
        <p:spPr>
          <a:xfrm>
            <a:off x="4489234" y="6068913"/>
            <a:ext cx="720080" cy="307777"/>
          </a:xfrm>
          <a:prstGeom prst="rect">
            <a:avLst/>
          </a:prstGeom>
          <a:noFill/>
        </p:spPr>
        <p:txBody>
          <a:bodyPr wrap="square" rtlCol="0" anchor="b">
            <a:spAutoFit/>
          </a:bodyPr>
          <a:lstStyle/>
          <a:p>
            <a:r>
              <a:rPr lang="en-US" altLang="zh-CN" sz="1400" b="1" dirty="0" smtClean="0">
                <a:latin typeface="Arial" pitchFamily="34" charset="0"/>
                <a:cs typeface="Arial" pitchFamily="34" charset="0"/>
              </a:rPr>
              <a:t>NT</a:t>
            </a:r>
            <a:endParaRPr lang="zh-CN" altLang="en-US" sz="1400" b="1" baseline="-25000" dirty="0">
              <a:latin typeface="Arial" pitchFamily="34" charset="0"/>
              <a:cs typeface="Arial" pitchFamily="34" charset="0"/>
            </a:endParaRPr>
          </a:p>
        </p:txBody>
      </p:sp>
      <p:sp>
        <p:nvSpPr>
          <p:cNvPr id="88" name="TextBox 87"/>
          <p:cNvSpPr txBox="1"/>
          <p:nvPr/>
        </p:nvSpPr>
        <p:spPr>
          <a:xfrm>
            <a:off x="5378545" y="6062518"/>
            <a:ext cx="720080" cy="307777"/>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sz="1400" dirty="0"/>
              <a:t>NN</a:t>
            </a:r>
            <a:endParaRPr lang="zh-CN" altLang="en-US" sz="1400" dirty="0"/>
          </a:p>
        </p:txBody>
      </p:sp>
      <p:sp>
        <p:nvSpPr>
          <p:cNvPr id="89" name="TextBox 88"/>
          <p:cNvSpPr txBox="1"/>
          <p:nvPr/>
        </p:nvSpPr>
        <p:spPr>
          <a:xfrm>
            <a:off x="6361442" y="6095449"/>
            <a:ext cx="720080" cy="307777"/>
          </a:xfrm>
          <a:prstGeom prst="rect">
            <a:avLst/>
          </a:prstGeom>
          <a:noFill/>
        </p:spPr>
        <p:txBody>
          <a:bodyPr wrap="square" rtlCol="0" anchor="b">
            <a:spAutoFit/>
          </a:bodyPr>
          <a:lstStyle/>
          <a:p>
            <a:r>
              <a:rPr lang="en-US" altLang="zh-CN" sz="1400" b="1" dirty="0">
                <a:latin typeface="Arial" pitchFamily="34" charset="0"/>
                <a:cs typeface="Arial" pitchFamily="34" charset="0"/>
              </a:rPr>
              <a:t> </a:t>
            </a:r>
            <a:r>
              <a:rPr lang="en-US" altLang="zh-CN" sz="1400" b="1" dirty="0" smtClean="0">
                <a:latin typeface="Arial" pitchFamily="34" charset="0"/>
                <a:cs typeface="Arial" pitchFamily="34" charset="0"/>
              </a:rPr>
              <a:t>P</a:t>
            </a:r>
            <a:endParaRPr lang="zh-CN" altLang="en-US" sz="1400" b="1" baseline="-25000" dirty="0">
              <a:latin typeface="Arial" pitchFamily="34" charset="0"/>
              <a:cs typeface="Arial" pitchFamily="34" charset="0"/>
            </a:endParaRPr>
          </a:p>
        </p:txBody>
      </p:sp>
      <p:sp>
        <p:nvSpPr>
          <p:cNvPr id="90" name="TextBox 89"/>
          <p:cNvSpPr txBox="1"/>
          <p:nvPr/>
        </p:nvSpPr>
        <p:spPr>
          <a:xfrm>
            <a:off x="7297546" y="6093052"/>
            <a:ext cx="720080" cy="307777"/>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sz="1400" dirty="0"/>
              <a:t>NN</a:t>
            </a:r>
            <a:endParaRPr lang="zh-CN" altLang="en-US" sz="1400" dirty="0"/>
          </a:p>
        </p:txBody>
      </p:sp>
      <p:sp>
        <p:nvSpPr>
          <p:cNvPr id="91" name="TextBox 90"/>
          <p:cNvSpPr txBox="1"/>
          <p:nvPr/>
        </p:nvSpPr>
        <p:spPr>
          <a:xfrm>
            <a:off x="8172400" y="6075232"/>
            <a:ext cx="720080" cy="307777"/>
          </a:xfrm>
          <a:prstGeom prst="rect">
            <a:avLst/>
          </a:prstGeom>
          <a:noFill/>
        </p:spPr>
        <p:txBody>
          <a:bodyPr wrap="square" rtlCol="0" anchor="b">
            <a:spAutoFit/>
          </a:bodyPr>
          <a:lstStyle/>
          <a:p>
            <a:r>
              <a:rPr lang="en-US" altLang="zh-CN" sz="1400" b="1" dirty="0" smtClean="0">
                <a:latin typeface="Arial" pitchFamily="34" charset="0"/>
                <a:cs typeface="Arial" pitchFamily="34" charset="0"/>
              </a:rPr>
              <a:t>PU</a:t>
            </a:r>
            <a:endParaRPr lang="zh-CN" altLang="en-US" sz="1400" b="1" baseline="-25000" dirty="0">
              <a:latin typeface="Arial" pitchFamily="34" charset="0"/>
              <a:cs typeface="Arial" pitchFamily="34" charset="0"/>
            </a:endParaRPr>
          </a:p>
        </p:txBody>
      </p:sp>
      <p:sp>
        <p:nvSpPr>
          <p:cNvPr id="92" name="TextBox 91"/>
          <p:cNvSpPr txBox="1"/>
          <p:nvPr/>
        </p:nvSpPr>
        <p:spPr>
          <a:xfrm>
            <a:off x="5373613" y="6293931"/>
            <a:ext cx="453462" cy="307777"/>
          </a:xfrm>
          <a:prstGeom prst="rect">
            <a:avLst/>
          </a:prstGeom>
          <a:noFill/>
        </p:spPr>
        <p:txBody>
          <a:bodyPr wrap="square" rtlCol="0" anchor="b">
            <a:spAutoFit/>
          </a:bodyPr>
          <a:lstStyle/>
          <a:p>
            <a:r>
              <a:rPr lang="en-US" altLang="zh-CN" sz="1400" b="1" dirty="0">
                <a:latin typeface="Arial" pitchFamily="34" charset="0"/>
                <a:cs typeface="Arial" pitchFamily="34" charset="0"/>
              </a:rPr>
              <a:t>VV</a:t>
            </a:r>
            <a:endParaRPr lang="zh-CN" altLang="en-US" sz="1400" b="1" baseline="-25000" dirty="0">
              <a:latin typeface="Arial" pitchFamily="34" charset="0"/>
              <a:cs typeface="Arial" pitchFamily="34" charset="0"/>
            </a:endParaRPr>
          </a:p>
        </p:txBody>
      </p:sp>
      <p:sp>
        <p:nvSpPr>
          <p:cNvPr id="93" name="TextBox 92"/>
          <p:cNvSpPr txBox="1"/>
          <p:nvPr/>
        </p:nvSpPr>
        <p:spPr>
          <a:xfrm>
            <a:off x="5411713" y="6509955"/>
            <a:ext cx="720080" cy="307777"/>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sz="1400" dirty="0" smtClean="0"/>
              <a:t>JJ</a:t>
            </a:r>
            <a:endParaRPr lang="zh-CN" altLang="en-US" sz="1400" dirty="0"/>
          </a:p>
        </p:txBody>
      </p:sp>
      <p:sp>
        <p:nvSpPr>
          <p:cNvPr id="94" name="TextBox 93"/>
          <p:cNvSpPr txBox="1"/>
          <p:nvPr/>
        </p:nvSpPr>
        <p:spPr>
          <a:xfrm>
            <a:off x="4501235" y="6289575"/>
            <a:ext cx="720080" cy="307777"/>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sz="1400" dirty="0"/>
              <a:t>JJ</a:t>
            </a:r>
            <a:endParaRPr lang="zh-CN" altLang="en-US" sz="1400" dirty="0"/>
          </a:p>
        </p:txBody>
      </p:sp>
      <p:sp>
        <p:nvSpPr>
          <p:cNvPr id="96" name="TextBox 95"/>
          <p:cNvSpPr txBox="1"/>
          <p:nvPr/>
        </p:nvSpPr>
        <p:spPr>
          <a:xfrm>
            <a:off x="3707904" y="6293931"/>
            <a:ext cx="720080" cy="307777"/>
          </a:xfrm>
          <a:prstGeom prst="rect">
            <a:avLst/>
          </a:prstGeom>
          <a:noFill/>
        </p:spPr>
        <p:txBody>
          <a:bodyPr wrap="square" rtlCol="0" anchor="b">
            <a:spAutoFit/>
          </a:bodyPr>
          <a:lstStyle/>
          <a:p>
            <a:r>
              <a:rPr lang="en-US" altLang="zh-CN" sz="1400" b="1" dirty="0" smtClean="0">
                <a:latin typeface="Arial" pitchFamily="34" charset="0"/>
                <a:cs typeface="Arial" pitchFamily="34" charset="0"/>
              </a:rPr>
              <a:t>NR</a:t>
            </a:r>
            <a:endParaRPr lang="zh-CN" altLang="en-US" sz="1400" b="1" baseline="-25000" dirty="0">
              <a:latin typeface="Arial" pitchFamily="34" charset="0"/>
              <a:cs typeface="Arial" pitchFamily="34" charset="0"/>
            </a:endParaRPr>
          </a:p>
        </p:txBody>
      </p:sp>
      <p:sp>
        <p:nvSpPr>
          <p:cNvPr id="109" name="TextBox 108"/>
          <p:cNvSpPr txBox="1"/>
          <p:nvPr/>
        </p:nvSpPr>
        <p:spPr>
          <a:xfrm>
            <a:off x="7319062" y="6304689"/>
            <a:ext cx="720080" cy="307777"/>
          </a:xfrm>
          <a:prstGeom prst="rect">
            <a:avLst/>
          </a:prstGeom>
          <a:noFill/>
        </p:spPr>
        <p:txBody>
          <a:bodyPr wrap="square" rtlCol="0" anchor="b">
            <a:spAutoFit/>
          </a:bodyPr>
          <a:lstStyle>
            <a:defPPr>
              <a:defRPr lang="zh-CN"/>
            </a:defPPr>
            <a:lvl1pPr>
              <a:defRPr sz="1500" b="1">
                <a:solidFill>
                  <a:schemeClr val="bg1">
                    <a:lumMod val="50000"/>
                  </a:schemeClr>
                </a:solidFill>
                <a:latin typeface="Arial" pitchFamily="34" charset="0"/>
                <a:cs typeface="Arial" pitchFamily="34" charset="0"/>
              </a:defRPr>
            </a:lvl1pPr>
          </a:lstStyle>
          <a:p>
            <a:r>
              <a:rPr lang="en-US" altLang="zh-CN" sz="1400" dirty="0"/>
              <a:t>VV</a:t>
            </a:r>
            <a:endParaRPr lang="zh-CN" altLang="en-US" sz="1400" dirty="0"/>
          </a:p>
        </p:txBody>
      </p:sp>
      <p:sp>
        <p:nvSpPr>
          <p:cNvPr id="112" name="TextBox 111"/>
          <p:cNvSpPr txBox="1"/>
          <p:nvPr/>
        </p:nvSpPr>
        <p:spPr>
          <a:xfrm>
            <a:off x="7308304" y="6532393"/>
            <a:ext cx="720080" cy="307777"/>
          </a:xfrm>
          <a:prstGeom prst="rect">
            <a:avLst/>
          </a:prstGeom>
          <a:noFill/>
        </p:spPr>
        <p:txBody>
          <a:bodyPr wrap="square" rtlCol="0" anchor="b">
            <a:spAutoFit/>
          </a:bodyPr>
          <a:lstStyle/>
          <a:p>
            <a:r>
              <a:rPr lang="en-US" altLang="zh-CN" sz="1400" b="1" dirty="0" smtClean="0">
                <a:latin typeface="Arial" pitchFamily="34" charset="0"/>
                <a:cs typeface="Arial" pitchFamily="34" charset="0"/>
              </a:rPr>
              <a:t>NR</a:t>
            </a:r>
            <a:endParaRPr lang="zh-CN" altLang="en-US" sz="1400" b="1" baseline="-25000" dirty="0">
              <a:latin typeface="Arial" pitchFamily="34" charset="0"/>
              <a:cs typeface="Arial" pitchFamily="34" charset="0"/>
            </a:endParaRPr>
          </a:p>
        </p:txBody>
      </p:sp>
      <p:grpSp>
        <p:nvGrpSpPr>
          <p:cNvPr id="62" name="组合 61"/>
          <p:cNvGrpSpPr/>
          <p:nvPr/>
        </p:nvGrpSpPr>
        <p:grpSpPr>
          <a:xfrm>
            <a:off x="2771800" y="5045459"/>
            <a:ext cx="6048672" cy="1093794"/>
            <a:chOff x="827584" y="4910970"/>
            <a:chExt cx="7776864" cy="1510428"/>
          </a:xfrm>
        </p:grpSpPr>
        <p:sp>
          <p:nvSpPr>
            <p:cNvPr id="63" name="上弧形箭头 62"/>
            <p:cNvSpPr/>
            <p:nvPr/>
          </p:nvSpPr>
          <p:spPr bwMode="auto">
            <a:xfrm flipH="1">
              <a:off x="2195736" y="5259396"/>
              <a:ext cx="2304256" cy="761891"/>
            </a:xfrm>
            <a:prstGeom prst="curvedDownArrow">
              <a:avLst>
                <a:gd name="adj1" fmla="val 0"/>
                <a:gd name="adj2" fmla="val 10782"/>
                <a:gd name="adj3" fmla="val 11406"/>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64" name="TextBox 63"/>
            <p:cNvSpPr txBox="1"/>
            <p:nvPr/>
          </p:nvSpPr>
          <p:spPr>
            <a:xfrm>
              <a:off x="1907704" y="6098233"/>
              <a:ext cx="864096" cy="323165"/>
            </a:xfrm>
            <a:prstGeom prst="rect">
              <a:avLst/>
            </a:prstGeom>
            <a:noFill/>
          </p:spPr>
          <p:txBody>
            <a:bodyPr wrap="square" rtlCol="0" anchor="b">
              <a:spAutoFit/>
            </a:bodyPr>
            <a:lstStyle/>
            <a:p>
              <a:r>
                <a:rPr lang="zh-CN" altLang="en-US" sz="1500" b="1" dirty="0" smtClean="0">
                  <a:latin typeface="+mj-lt"/>
                </a:rPr>
                <a:t>欧文</a:t>
              </a:r>
              <a:r>
                <a:rPr lang="en-US" altLang="zh-CN" sz="1500" b="1" baseline="-25000" dirty="0" smtClean="0">
                  <a:latin typeface="+mj-lt"/>
                </a:rPr>
                <a:t>1</a:t>
              </a:r>
              <a:endParaRPr lang="zh-CN" altLang="en-US" sz="1500" b="1" baseline="-25000" dirty="0">
                <a:latin typeface="+mj-lt"/>
              </a:endParaRPr>
            </a:p>
          </p:txBody>
        </p:sp>
        <p:sp>
          <p:nvSpPr>
            <p:cNvPr id="65" name="TextBox 64"/>
            <p:cNvSpPr txBox="1"/>
            <p:nvPr/>
          </p:nvSpPr>
          <p:spPr>
            <a:xfrm>
              <a:off x="2987824" y="6098233"/>
              <a:ext cx="864096" cy="323165"/>
            </a:xfrm>
            <a:prstGeom prst="rect">
              <a:avLst/>
            </a:prstGeom>
            <a:noFill/>
          </p:spPr>
          <p:txBody>
            <a:bodyPr wrap="square" rtlCol="0" anchor="b">
              <a:spAutoFit/>
            </a:bodyPr>
            <a:lstStyle/>
            <a:p>
              <a:r>
                <a:rPr lang="zh-CN" altLang="en-US" sz="1500" b="1" dirty="0" smtClean="0">
                  <a:latin typeface="+mj-lt"/>
                </a:rPr>
                <a:t>现在</a:t>
              </a:r>
              <a:r>
                <a:rPr lang="en-US" altLang="zh-CN" sz="1500" b="1" baseline="-25000" dirty="0" smtClean="0">
                  <a:latin typeface="+mj-lt"/>
                </a:rPr>
                <a:t>2</a:t>
              </a:r>
              <a:endParaRPr lang="zh-CN" altLang="en-US" sz="1500" b="1" baseline="-25000" dirty="0">
                <a:latin typeface="+mj-lt"/>
              </a:endParaRPr>
            </a:p>
          </p:txBody>
        </p:sp>
        <p:sp>
          <p:nvSpPr>
            <p:cNvPr id="66" name="TextBox 65"/>
            <p:cNvSpPr txBox="1"/>
            <p:nvPr/>
          </p:nvSpPr>
          <p:spPr>
            <a:xfrm>
              <a:off x="4211960" y="6098233"/>
              <a:ext cx="864096" cy="323165"/>
            </a:xfrm>
            <a:prstGeom prst="rect">
              <a:avLst/>
            </a:prstGeom>
            <a:noFill/>
          </p:spPr>
          <p:txBody>
            <a:bodyPr wrap="square" rtlCol="0" anchor="b">
              <a:spAutoFit/>
            </a:bodyPr>
            <a:lstStyle/>
            <a:p>
              <a:r>
                <a:rPr lang="zh-CN" altLang="en-US" sz="1500" b="1" dirty="0" smtClean="0">
                  <a:latin typeface="+mj-lt"/>
                </a:rPr>
                <a:t>效力</a:t>
              </a:r>
              <a:r>
                <a:rPr lang="en-US" altLang="zh-CN" sz="1500" b="1" baseline="-25000" dirty="0" smtClean="0">
                  <a:latin typeface="+mj-lt"/>
                </a:rPr>
                <a:t>3</a:t>
              </a:r>
              <a:endParaRPr lang="zh-CN" altLang="en-US" sz="1500" b="1" baseline="-25000" dirty="0">
                <a:latin typeface="+mj-lt"/>
              </a:endParaRPr>
            </a:p>
          </p:txBody>
        </p:sp>
        <p:sp>
          <p:nvSpPr>
            <p:cNvPr id="67" name="TextBox 66"/>
            <p:cNvSpPr txBox="1"/>
            <p:nvPr/>
          </p:nvSpPr>
          <p:spPr>
            <a:xfrm>
              <a:off x="5364088" y="6098233"/>
              <a:ext cx="864096" cy="323165"/>
            </a:xfrm>
            <a:prstGeom prst="rect">
              <a:avLst/>
            </a:prstGeom>
            <a:noFill/>
          </p:spPr>
          <p:txBody>
            <a:bodyPr wrap="square" rtlCol="0" anchor="b">
              <a:spAutoFit/>
            </a:bodyPr>
            <a:lstStyle/>
            <a:p>
              <a:r>
                <a:rPr lang="zh-CN" altLang="en-US" sz="1500" b="1" dirty="0" smtClean="0">
                  <a:latin typeface="+mj-lt"/>
                </a:rPr>
                <a:t>于</a:t>
              </a:r>
              <a:r>
                <a:rPr lang="en-US" altLang="zh-CN" sz="1500" b="1" baseline="-25000" dirty="0" smtClean="0">
                  <a:latin typeface="+mj-lt"/>
                </a:rPr>
                <a:t>4</a:t>
              </a:r>
              <a:endParaRPr lang="zh-CN" altLang="en-US" sz="1500" b="1" baseline="-25000" dirty="0">
                <a:latin typeface="+mj-lt"/>
              </a:endParaRPr>
            </a:p>
          </p:txBody>
        </p:sp>
        <p:sp>
          <p:nvSpPr>
            <p:cNvPr id="68" name="TextBox 67"/>
            <p:cNvSpPr txBox="1"/>
            <p:nvPr/>
          </p:nvSpPr>
          <p:spPr>
            <a:xfrm>
              <a:off x="6156176" y="6098233"/>
              <a:ext cx="1584176" cy="323165"/>
            </a:xfrm>
            <a:prstGeom prst="rect">
              <a:avLst/>
            </a:prstGeom>
            <a:noFill/>
          </p:spPr>
          <p:txBody>
            <a:bodyPr wrap="square" rtlCol="0" anchor="b">
              <a:spAutoFit/>
            </a:bodyPr>
            <a:lstStyle/>
            <a:p>
              <a:r>
                <a:rPr lang="zh-CN" altLang="en-US" sz="1500" b="1" dirty="0" smtClean="0">
                  <a:latin typeface="+mj-lt"/>
                </a:rPr>
                <a:t>利物浦队</a:t>
              </a:r>
              <a:r>
                <a:rPr lang="en-US" altLang="zh-CN" sz="1500" b="1" baseline="-25000" dirty="0" smtClean="0">
                  <a:latin typeface="+mj-lt"/>
                </a:rPr>
                <a:t>5</a:t>
              </a:r>
              <a:endParaRPr lang="zh-CN" altLang="en-US" sz="1500" b="1" baseline="-25000" dirty="0">
                <a:latin typeface="+mj-lt"/>
              </a:endParaRPr>
            </a:p>
          </p:txBody>
        </p:sp>
        <p:sp>
          <p:nvSpPr>
            <p:cNvPr id="69" name="TextBox 68"/>
            <p:cNvSpPr txBox="1"/>
            <p:nvPr/>
          </p:nvSpPr>
          <p:spPr>
            <a:xfrm>
              <a:off x="7812360" y="6098233"/>
              <a:ext cx="792088" cy="323165"/>
            </a:xfrm>
            <a:prstGeom prst="rect">
              <a:avLst/>
            </a:prstGeom>
            <a:noFill/>
          </p:spPr>
          <p:txBody>
            <a:bodyPr wrap="square" rtlCol="0" anchor="b">
              <a:spAutoFit/>
            </a:bodyPr>
            <a:lstStyle/>
            <a:p>
              <a:r>
                <a:rPr lang="zh-CN" altLang="en-US" sz="1500" b="1" dirty="0" smtClean="0">
                  <a:latin typeface="+mj-lt"/>
                </a:rPr>
                <a:t>。</a:t>
              </a:r>
              <a:r>
                <a:rPr lang="en-US" altLang="zh-CN" sz="1500" b="1" baseline="-25000" dirty="0" smtClean="0">
                  <a:latin typeface="+mj-lt"/>
                </a:rPr>
                <a:t>6</a:t>
              </a:r>
              <a:endParaRPr lang="zh-CN" altLang="en-US" sz="1500" b="1" baseline="-25000" dirty="0">
                <a:latin typeface="+mj-lt"/>
              </a:endParaRPr>
            </a:p>
          </p:txBody>
        </p:sp>
        <p:sp>
          <p:nvSpPr>
            <p:cNvPr id="70" name="TextBox 69"/>
            <p:cNvSpPr txBox="1"/>
            <p:nvPr/>
          </p:nvSpPr>
          <p:spPr>
            <a:xfrm>
              <a:off x="827584" y="6098233"/>
              <a:ext cx="864096" cy="323165"/>
            </a:xfrm>
            <a:prstGeom prst="rect">
              <a:avLst/>
            </a:prstGeom>
            <a:noFill/>
          </p:spPr>
          <p:txBody>
            <a:bodyPr wrap="square" rtlCol="0" anchor="b">
              <a:spAutoFit/>
            </a:bodyPr>
            <a:lstStyle/>
            <a:p>
              <a:r>
                <a:rPr lang="en-US" altLang="zh-CN" sz="1500" b="1" dirty="0" smtClean="0">
                  <a:latin typeface="+mj-lt"/>
                </a:rPr>
                <a:t>$</a:t>
              </a:r>
              <a:r>
                <a:rPr lang="en-US" altLang="zh-CN" sz="1500" b="1" baseline="-25000" dirty="0" smtClean="0">
                  <a:latin typeface="+mj-lt"/>
                </a:rPr>
                <a:t>0</a:t>
              </a:r>
              <a:endParaRPr lang="zh-CN" altLang="en-US" sz="1500" b="1" baseline="-25000" dirty="0">
                <a:latin typeface="+mj-lt"/>
              </a:endParaRPr>
            </a:p>
          </p:txBody>
        </p:sp>
        <p:sp>
          <p:nvSpPr>
            <p:cNvPr id="72" name="上弧形箭头 71"/>
            <p:cNvSpPr/>
            <p:nvPr/>
          </p:nvSpPr>
          <p:spPr bwMode="auto">
            <a:xfrm flipH="1">
              <a:off x="3203848" y="5517232"/>
              <a:ext cx="1296144"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74" name="上弧形箭头 73"/>
            <p:cNvSpPr/>
            <p:nvPr/>
          </p:nvSpPr>
          <p:spPr bwMode="auto">
            <a:xfrm>
              <a:off x="4644008" y="5589240"/>
              <a:ext cx="936104" cy="432048"/>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sp>
          <p:nvSpPr>
            <p:cNvPr id="76" name="上弧形箭头 75"/>
            <p:cNvSpPr/>
            <p:nvPr/>
          </p:nvSpPr>
          <p:spPr bwMode="auto">
            <a:xfrm>
              <a:off x="5652120" y="5517232"/>
              <a:ext cx="1152128" cy="504056"/>
            </a:xfrm>
            <a:prstGeom prst="curvedDownArrow">
              <a:avLst>
                <a:gd name="adj1" fmla="val 0"/>
                <a:gd name="adj2" fmla="val 16678"/>
                <a:gd name="adj3" fmla="val 15080"/>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algn="ctr"/>
              <a:endParaRPr lang="zh-CN" altLang="en-US" smtClean="0">
                <a:ea typeface="宋体" charset="-122"/>
              </a:endParaRPr>
            </a:p>
          </p:txBody>
        </p:sp>
        <p:sp>
          <p:nvSpPr>
            <p:cNvPr id="78" name="上弧形箭头 77"/>
            <p:cNvSpPr/>
            <p:nvPr/>
          </p:nvSpPr>
          <p:spPr bwMode="auto">
            <a:xfrm>
              <a:off x="4644008" y="5013176"/>
              <a:ext cx="3312368" cy="1008112"/>
            </a:xfrm>
            <a:prstGeom prst="curvedDownArrow">
              <a:avLst>
                <a:gd name="adj1" fmla="val 0"/>
                <a:gd name="adj2" fmla="val 7938"/>
                <a:gd name="adj3" fmla="val 6988"/>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
          <p:nvSpPr>
            <p:cNvPr id="80" name="上弧形箭头 79"/>
            <p:cNvSpPr/>
            <p:nvPr/>
          </p:nvSpPr>
          <p:spPr bwMode="auto">
            <a:xfrm>
              <a:off x="971600" y="4910970"/>
              <a:ext cx="3672408" cy="1110317"/>
            </a:xfrm>
            <a:prstGeom prst="curvedDownArrow">
              <a:avLst>
                <a:gd name="adj1" fmla="val 0"/>
                <a:gd name="adj2" fmla="val 8563"/>
                <a:gd name="adj3" fmla="val 8233"/>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zh-CN" altLang="en-US" smtClean="0">
                <a:ea typeface="宋体" charset="-122"/>
              </a:endParaRPr>
            </a:p>
          </p:txBody>
        </p:sp>
      </p:grpSp>
    </p:spTree>
    <p:extLst>
      <p:ext uri="{BB962C8B-B14F-4D97-AF65-F5344CB8AC3E}">
        <p14:creationId xmlns:p14="http://schemas.microsoft.com/office/powerpoint/2010/main" xmlns="" val="289040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哈工大信息检索研究室PPT模板">
  <a:themeElements>
    <a:clrScheme name="1_哈工大信息检索研究室PPT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哈工大信息检索研究室PPT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1_哈工大信息检索研究室PPT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哈工大信息检索研究室PPT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哈工大信息检索研究室PPT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哈工大信息检索研究室PPT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哈工大信息检索研究室PPT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哈工大信息检索研究室PPT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哈工大信息检索研究室PPT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哈工大信息检索研究室PPT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哈工大信息检索研究室PPT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哈工大信息检索研究室PPT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哈工大信息检索研究室PPT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哈工大信息检索研究室PPT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PPT模板(HIT-SCIR)-2011-0406</Template>
  <TotalTime>16438</TotalTime>
  <Words>4573</Words>
  <Application>Microsoft Office PowerPoint</Application>
  <PresentationFormat>全屏显示(4:3)</PresentationFormat>
  <Paragraphs>930</Paragraphs>
  <Slides>90</Slides>
  <Notes>15</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90</vt:i4>
      </vt:variant>
    </vt:vector>
  </HeadingPairs>
  <TitlesOfParts>
    <vt:vector size="92" baseType="lpstr">
      <vt:lpstr>1_哈工大信息检索研究室PPT模板</vt:lpstr>
      <vt:lpstr>Visio</vt:lpstr>
      <vt:lpstr>汉语依存句法分析关键技术研究</vt:lpstr>
      <vt:lpstr>依存句法分析介绍</vt:lpstr>
      <vt:lpstr>本课题主要研究内容</vt:lpstr>
      <vt:lpstr>本课题主要研究内容</vt:lpstr>
      <vt:lpstr>本课题主要研究内容</vt:lpstr>
      <vt:lpstr>研究背景和意义</vt:lpstr>
      <vt:lpstr>依存句法分析的形式化定义</vt:lpstr>
      <vt:lpstr>依存句法分析的评价指标</vt:lpstr>
      <vt:lpstr>依存句法分析的研究现状</vt:lpstr>
      <vt:lpstr>依存句法分析的挑战和前景</vt:lpstr>
      <vt:lpstr>本课题主要研究内容</vt:lpstr>
      <vt:lpstr>基于柱搜索和标点的快速高阶依存句法分析方法</vt:lpstr>
      <vt:lpstr>一阶依存句法分析模型</vt:lpstr>
      <vt:lpstr>一阶依存句法分析模型</vt:lpstr>
      <vt:lpstr>高阶依存句法分析模型</vt:lpstr>
      <vt:lpstr>高阶依存句法分析模型</vt:lpstr>
      <vt:lpstr>基于标点的长句分短句方法</vt:lpstr>
      <vt:lpstr>基于标点的长句分短句方法</vt:lpstr>
      <vt:lpstr>基于标点的长句分短句方法</vt:lpstr>
      <vt:lpstr>基于标点的长句分短句方法</vt:lpstr>
      <vt:lpstr>实验结果-基于柱搜索的高阶模型</vt:lpstr>
      <vt:lpstr>实验结果-基于柱搜索的高阶模型</vt:lpstr>
      <vt:lpstr>实验结果-基于标点的长句分短句</vt:lpstr>
      <vt:lpstr>实验结果-基于标点的长句分短句</vt:lpstr>
      <vt:lpstr>实验结果-基于标点的长句分短句</vt:lpstr>
      <vt:lpstr>小结</vt:lpstr>
      <vt:lpstr>本课题主要研究内容</vt:lpstr>
      <vt:lpstr>汉语词性标注和依存句法分析联合模型</vt:lpstr>
      <vt:lpstr>级联方法</vt:lpstr>
      <vt:lpstr>问题提出</vt:lpstr>
      <vt:lpstr>联合模型</vt:lpstr>
      <vt:lpstr>联合模型</vt:lpstr>
      <vt:lpstr>联合模型</vt:lpstr>
      <vt:lpstr>联合模型</vt:lpstr>
      <vt:lpstr>联合模型解码算法</vt:lpstr>
      <vt:lpstr>基于边缘概率的词性裁剪方法</vt:lpstr>
      <vt:lpstr>实验结果</vt:lpstr>
      <vt:lpstr>实验结果-词性裁剪</vt:lpstr>
      <vt:lpstr>实验结果-级联方法和联合模型比较</vt:lpstr>
      <vt:lpstr>结果分析-联合模型对词性标注的影响</vt:lpstr>
      <vt:lpstr>小结</vt:lpstr>
      <vt:lpstr>本课题主要研究内容</vt:lpstr>
      <vt:lpstr>面向联合模型的分离被动进取训练算法</vt:lpstr>
      <vt:lpstr>问题提出</vt:lpstr>
      <vt:lpstr>问题提出</vt:lpstr>
      <vt:lpstr>联合模型</vt:lpstr>
      <vt:lpstr>联合模型</vt:lpstr>
      <vt:lpstr>联合解码算法</vt:lpstr>
      <vt:lpstr>分离被动进取训练算法</vt:lpstr>
      <vt:lpstr>传统的在线训练算法</vt:lpstr>
      <vt:lpstr>传统的在线训练算法</vt:lpstr>
      <vt:lpstr>传统的在线训练算法存在的问题</vt:lpstr>
      <vt:lpstr>分离被动进取训练算法</vt:lpstr>
      <vt:lpstr>实验结果</vt:lpstr>
      <vt:lpstr>实验结果-比较SPA/PA/AP算法</vt:lpstr>
      <vt:lpstr>实验结果-比较SPA/PA/AP算法</vt:lpstr>
      <vt:lpstr>实验结果-级联方法和联合模型比较</vt:lpstr>
      <vt:lpstr>实验结果-考察依存关系类型的作用</vt:lpstr>
      <vt:lpstr>实验结果-和其它工作的比较</vt:lpstr>
      <vt:lpstr>实验结果-英语数据集PTB</vt:lpstr>
      <vt:lpstr>小结</vt:lpstr>
      <vt:lpstr>本课题主要研究内容</vt:lpstr>
      <vt:lpstr>基于准同步文法的多树库融合方法</vt:lpstr>
      <vt:lpstr>问题提出</vt:lpstr>
      <vt:lpstr>问题提出</vt:lpstr>
      <vt:lpstr>问题提出</vt:lpstr>
      <vt:lpstr>基准依存句法分析模型</vt:lpstr>
      <vt:lpstr>基于准同步文法的多树库融合方法</vt:lpstr>
      <vt:lpstr>基于准同步文法的多树库融合方法</vt:lpstr>
      <vt:lpstr>基于准同步文法的多树库融合方法</vt:lpstr>
      <vt:lpstr>基于准同步文法的多树库融合方法</vt:lpstr>
      <vt:lpstr>基于准同步文法的多树库融合方法</vt:lpstr>
      <vt:lpstr>实验结果</vt:lpstr>
      <vt:lpstr>实验结果</vt:lpstr>
      <vt:lpstr>实验结果-目标树库CTB5的规模变化</vt:lpstr>
      <vt:lpstr>实验结果-源树库CDT的规模变化</vt:lpstr>
      <vt:lpstr>实验结果-对不用依存模式的影响</vt:lpstr>
      <vt:lpstr>实验结果-与树库转化方法的比较</vt:lpstr>
      <vt:lpstr>小结</vt:lpstr>
      <vt:lpstr>本课题主要研究内容</vt:lpstr>
      <vt:lpstr>总结</vt:lpstr>
      <vt:lpstr>总结</vt:lpstr>
      <vt:lpstr>总结</vt:lpstr>
      <vt:lpstr>总结</vt:lpstr>
      <vt:lpstr>总结</vt:lpstr>
      <vt:lpstr>发表论文</vt:lpstr>
      <vt:lpstr>谢谢各位老师</vt:lpstr>
      <vt:lpstr>依存句法分析的研究现状（效率）</vt:lpstr>
      <vt:lpstr>幻灯片 89</vt:lpstr>
      <vt:lpstr>幻灯片 90</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基于对齐技术的搭配获取         及其在机器翻译中的应用研究</dc:title>
  <dc:creator>liuzhanyi</dc:creator>
  <cp:lastModifiedBy>lzh</cp:lastModifiedBy>
  <cp:revision>1673</cp:revision>
  <dcterms:created xsi:type="dcterms:W3CDTF">2010-01-12T02:01:46Z</dcterms:created>
  <dcterms:modified xsi:type="dcterms:W3CDTF">2013-03-28T08:48:02Z</dcterms:modified>
</cp:coreProperties>
</file>