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8" r:id="rId3"/>
    <p:sldId id="303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305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306" r:id="rId23"/>
    <p:sldId id="287" r:id="rId24"/>
    <p:sldId id="288" r:id="rId25"/>
    <p:sldId id="290" r:id="rId26"/>
    <p:sldId id="291" r:id="rId27"/>
    <p:sldId id="292" r:id="rId28"/>
    <p:sldId id="294" r:id="rId29"/>
    <p:sldId id="29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01" autoAdjust="0"/>
  </p:normalViewPr>
  <p:slideViewPr>
    <p:cSldViewPr>
      <p:cViewPr varScale="1">
        <p:scale>
          <a:sx n="61" d="100"/>
          <a:sy n="6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B84AE-7261-4580-B337-A82F6380658C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4AF04-E0BE-42CE-99C7-95B4AA9C73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6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4AF04-E0BE-42CE-99C7-95B4AA9C73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mtClean="0">
                <a:ea typeface="ＭＳ Ｐゴシック" pitchFamily="34" charset="-128"/>
              </a:rPr>
              <a:t>Grep is line-oriented; IR is document oriented.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C1A722C5-6CD3-45F2-ADBE-B647A89970C6}" type="slidenum">
              <a:rPr lang="zh-CN" altLang="en-US" sz="1100">
                <a:ea typeface="宋体" charset="-122"/>
              </a:rPr>
              <a:pPr eaLnBrk="1" hangingPunct="1"/>
              <a:t>3</a:t>
            </a:fld>
            <a:endParaRPr lang="en-US" altLang="zh-CN" sz="110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FBCA2ED7-A33A-4F79-8CD6-AD2C8EE4B6DC}" type="slidenum">
              <a:rPr lang="zh-CN" altLang="en-US" sz="1100">
                <a:ea typeface="宋体" charset="-122"/>
              </a:rPr>
              <a:pPr eaLnBrk="1" hangingPunct="1"/>
              <a:t>8</a:t>
            </a:fld>
            <a:endParaRPr lang="en-US" altLang="zh-CN" sz="1100">
              <a:ea typeface="宋体" charset="-122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342" tIns="42671" rIns="85342" bIns="42671"/>
          <a:lstStyle/>
          <a:p>
            <a:endParaRPr lang="zh-CN" altLang="en-US" sz="160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smtClean="0">
                <a:ea typeface="ＭＳ Ｐゴシック" pitchFamily="34" charset="-128"/>
              </a:rPr>
              <a:t>Linked lists generally preferred to arrays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Dynamic space allocation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Insertion of terms into documents easy</a:t>
            </a:r>
          </a:p>
          <a:p>
            <a:pPr lvl="1" eaLnBrk="1" hangingPunct="1"/>
            <a:r>
              <a:rPr lang="en-US" altLang="zh-CN" smtClean="0">
                <a:ea typeface="ＭＳ Ｐゴシック" pitchFamily="34" charset="-128"/>
              </a:rPr>
              <a:t>Space overhead of pointers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2FFC6E01-74A5-4E48-BE97-C2B9AB6F96D2}" type="slidenum">
              <a:rPr lang="zh-CN" altLang="en-US" sz="1100">
                <a:ea typeface="宋体" charset="-122"/>
              </a:rPr>
              <a:pPr eaLnBrk="1" hangingPunct="1"/>
              <a:t>14</a:t>
            </a:fld>
            <a:endParaRPr lang="en-US" altLang="zh-CN" sz="110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提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313" y="1773238"/>
            <a:ext cx="8207375" cy="4154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1013" y="1773238"/>
            <a:ext cx="820896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+mj-ea"/>
              <a:buAutoNum type="circleNumDbPlain"/>
              <a:defRPr/>
            </a:pPr>
            <a:endParaRPr lang="en-US" altLang="zh-CN" dirty="0"/>
          </a:p>
          <a:p>
            <a:pPr marL="457200" indent="-457200">
              <a:buFont typeface="+mj-ea"/>
              <a:buAutoNum type="circleNumDbPlain"/>
              <a:defRPr/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3"/>
          </p:nvPr>
        </p:nvSpPr>
        <p:spPr>
          <a:xfrm>
            <a:off x="467544" y="1916832"/>
            <a:ext cx="8208912" cy="4320480"/>
          </a:xfrm>
        </p:spPr>
        <p:txBody>
          <a:bodyPr/>
          <a:lstStyle>
            <a:lvl1pPr marL="514350" indent="-514350">
              <a:lnSpc>
                <a:spcPct val="150000"/>
              </a:lnSpc>
              <a:buFont typeface="+mj-ea"/>
              <a:buAutoNum type="circleNumDbPlain"/>
              <a:defRPr b="1" baseline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n-ea"/>
              </a:defRPr>
            </a:lvl1pPr>
            <a:lvl2pPr marL="914400" indent="-457200">
              <a:buFont typeface="+mj-lt"/>
              <a:buAutoNum type="alphaLcParenR"/>
              <a:defRPr baseline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n-ea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F78DCC-2781-44C4-988D-D7F326B098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282930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单击图标添加图表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4D11-8310-47CB-B7FF-8C2646492AC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19635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2514600"/>
          </a:xfrm>
        </p:spPr>
        <p:txBody>
          <a:bodyPr>
            <a:normAutofit/>
          </a:bodyPr>
          <a:lstStyle/>
          <a:p>
            <a:r>
              <a:rPr lang="zh-CN" altLang="en-US" dirty="0"/>
              <a:t>倒排</a:t>
            </a:r>
            <a:r>
              <a:rPr lang="zh-CN" altLang="en-US" dirty="0" smtClean="0"/>
              <a:t>检索构建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/>
            </a:r>
            <a:br>
              <a:rPr lang="en-US" altLang="zh-CN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839200" cy="175260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主讲人：陈文亮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苏州大学计算机学院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大文档集</a:t>
            </a:r>
            <a:endParaRPr lang="en-US" altLang="zh-CN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假定</a:t>
            </a:r>
            <a:r>
              <a:rPr lang="en-US" altLang="zh-CN" smtClean="0">
                <a:ea typeface="宋体" charset="-122"/>
              </a:rPr>
              <a:t>N = 1 </a:t>
            </a:r>
            <a:r>
              <a:rPr lang="zh-CN" altLang="en-US" smtClean="0">
                <a:ea typeface="宋体" charset="-122"/>
              </a:rPr>
              <a:t>百万篇文档</a:t>
            </a:r>
            <a:r>
              <a:rPr lang="en-US" altLang="zh-CN" smtClean="0">
                <a:ea typeface="宋体" charset="-122"/>
              </a:rPr>
              <a:t>(1M), </a:t>
            </a:r>
            <a:r>
              <a:rPr lang="zh-CN" altLang="en-US" smtClean="0">
                <a:ea typeface="宋体" charset="-122"/>
              </a:rPr>
              <a:t>每篇有</a:t>
            </a:r>
            <a:r>
              <a:rPr lang="en-US" altLang="zh-CN" smtClean="0">
                <a:ea typeface="宋体" charset="-122"/>
              </a:rPr>
              <a:t>1000</a:t>
            </a:r>
            <a:r>
              <a:rPr lang="zh-CN" altLang="en-US" smtClean="0">
                <a:ea typeface="宋体" charset="-122"/>
              </a:rPr>
              <a:t>个词</a:t>
            </a:r>
            <a:r>
              <a:rPr lang="en-US" altLang="zh-CN" smtClean="0">
                <a:ea typeface="宋体" charset="-122"/>
              </a:rPr>
              <a:t>(1K)</a:t>
            </a:r>
          </a:p>
          <a:p>
            <a:r>
              <a:rPr lang="zh-CN" altLang="en-US" smtClean="0">
                <a:ea typeface="宋体" charset="-122"/>
              </a:rPr>
              <a:t>假定每个词平均有</a:t>
            </a:r>
            <a:r>
              <a:rPr lang="en-US" altLang="zh-CN" smtClean="0">
                <a:ea typeface="宋体" charset="-122"/>
              </a:rPr>
              <a:t>6</a:t>
            </a:r>
            <a:r>
              <a:rPr lang="zh-CN" altLang="en-US" smtClean="0">
                <a:ea typeface="宋体" charset="-122"/>
              </a:rPr>
              <a:t>个字节</a:t>
            </a:r>
            <a:r>
              <a:rPr lang="en-US" altLang="zh-CN" smtClean="0">
                <a:ea typeface="宋体" charset="-122"/>
              </a:rPr>
              <a:t>(</a:t>
            </a:r>
            <a:r>
              <a:rPr lang="zh-CN" altLang="en-US" smtClean="0">
                <a:ea typeface="宋体" charset="-122"/>
              </a:rPr>
              <a:t>包括空格和标点符号</a:t>
            </a:r>
            <a:r>
              <a:rPr lang="en-US" altLang="zh-CN" smtClean="0">
                <a:ea typeface="宋体" charset="-122"/>
              </a:rPr>
              <a:t>)</a:t>
            </a:r>
          </a:p>
          <a:p>
            <a:pPr lvl="1"/>
            <a:r>
              <a:rPr lang="en-US" altLang="zh-CN" smtClean="0">
                <a:ea typeface="宋体" charset="-122"/>
              </a:rPr>
              <a:t> </a:t>
            </a:r>
            <a:r>
              <a:rPr lang="zh-CN" altLang="en-US" smtClean="0">
                <a:ea typeface="宋体" charset="-122"/>
              </a:rPr>
              <a:t>那么所有文档将约占</a:t>
            </a:r>
            <a:r>
              <a:rPr lang="en-US" altLang="zh-CN" smtClean="0">
                <a:ea typeface="宋体" charset="-122"/>
              </a:rPr>
              <a:t>6GB </a:t>
            </a:r>
            <a:r>
              <a:rPr lang="zh-CN" altLang="en-US" smtClean="0">
                <a:ea typeface="宋体" charset="-122"/>
              </a:rPr>
              <a:t>空间</a:t>
            </a:r>
            <a:r>
              <a:rPr lang="en-US" altLang="zh-CN" smtClean="0">
                <a:ea typeface="宋体" charset="-122"/>
              </a:rPr>
              <a:t>.</a:t>
            </a:r>
          </a:p>
          <a:p>
            <a:r>
              <a:rPr lang="zh-CN" altLang="en-US" smtClean="0">
                <a:ea typeface="宋体" charset="-122"/>
              </a:rPr>
              <a:t>假定 词汇表的大小</a:t>
            </a:r>
            <a:r>
              <a:rPr lang="en-US" altLang="zh-CN" smtClean="0">
                <a:ea typeface="宋体" charset="-122"/>
              </a:rPr>
              <a:t>(</a:t>
            </a:r>
            <a:r>
              <a:rPr lang="zh-CN" altLang="en-US" smtClean="0">
                <a:ea typeface="宋体" charset="-122"/>
              </a:rPr>
              <a:t>即词项个数</a:t>
            </a:r>
            <a:r>
              <a:rPr lang="en-US" altLang="zh-CN" smtClean="0">
                <a:ea typeface="宋体" charset="-122"/>
              </a:rPr>
              <a:t>)</a:t>
            </a:r>
            <a:r>
              <a:rPr lang="zh-CN" altLang="en-US" smtClean="0">
                <a:ea typeface="宋体" charset="-122"/>
              </a:rPr>
              <a:t> </a:t>
            </a:r>
            <a:r>
              <a:rPr lang="en-US" altLang="zh-CN" smtClean="0">
                <a:ea typeface="宋体" charset="-122"/>
              </a:rPr>
              <a:t>M = 500K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C570D7E0-5680-4EEA-ADCE-59F0E3F12AA0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10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766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词项</a:t>
            </a:r>
            <a:r>
              <a:rPr lang="en-US" altLang="zh-CN" dirty="0" smtClean="0"/>
              <a:t>-</a:t>
            </a:r>
            <a:r>
              <a:rPr lang="zh-CN" altLang="en-US" dirty="0" smtClean="0"/>
              <a:t>文档矩阵将非常大</a:t>
            </a:r>
            <a:endParaRPr lang="en-US" altLang="zh-CN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矩阵大小为 </a:t>
            </a:r>
            <a:r>
              <a:rPr lang="en-US" altLang="zh-CN" dirty="0" smtClean="0">
                <a:ea typeface="宋体" charset="-122"/>
              </a:rPr>
              <a:t>500K x 1M=500G</a:t>
            </a:r>
          </a:p>
          <a:p>
            <a:r>
              <a:rPr lang="zh-CN" altLang="en-US" dirty="0" smtClean="0">
                <a:ea typeface="宋体" charset="-122"/>
              </a:rPr>
              <a:t>但是该矩阵中最多有</a:t>
            </a:r>
            <a:r>
              <a:rPr lang="en-US" altLang="zh-CN" dirty="0" smtClean="0">
                <a:ea typeface="宋体" charset="-122"/>
              </a:rPr>
              <a:t>10</a:t>
            </a:r>
            <a:r>
              <a:rPr lang="zh-CN" altLang="en-US" dirty="0" smtClean="0">
                <a:ea typeface="宋体" charset="-122"/>
              </a:rPr>
              <a:t>亿</a:t>
            </a:r>
            <a:r>
              <a:rPr lang="en-US" altLang="zh-CN" dirty="0" smtClean="0">
                <a:ea typeface="宋体" charset="-122"/>
              </a:rPr>
              <a:t>(1G)</a:t>
            </a:r>
            <a:r>
              <a:rPr lang="zh-CN" altLang="en-US" dirty="0" smtClean="0">
                <a:ea typeface="宋体" charset="-122"/>
              </a:rPr>
              <a:t>个</a:t>
            </a:r>
            <a:r>
              <a:rPr lang="en-US" altLang="zh-CN" dirty="0" smtClean="0">
                <a:ea typeface="宋体" charset="-122"/>
              </a:rPr>
              <a:t>1</a:t>
            </a:r>
          </a:p>
          <a:p>
            <a:pPr lvl="1"/>
            <a:r>
              <a:rPr lang="zh-CN" altLang="en-US" dirty="0" smtClean="0">
                <a:ea typeface="宋体" charset="-122"/>
              </a:rPr>
              <a:t>词项</a:t>
            </a:r>
            <a:r>
              <a:rPr lang="en-US" altLang="zh-CN" dirty="0" smtClean="0">
                <a:ea typeface="宋体" charset="-122"/>
              </a:rPr>
              <a:t>-</a:t>
            </a:r>
            <a:r>
              <a:rPr lang="zh-CN" altLang="en-US" dirty="0" smtClean="0">
                <a:ea typeface="宋体" charset="-122"/>
              </a:rPr>
              <a:t>文档矩阵高度稀疏</a:t>
            </a:r>
            <a:r>
              <a:rPr lang="en-US" altLang="zh-CN" dirty="0" smtClean="0">
                <a:ea typeface="宋体" charset="-122"/>
              </a:rPr>
              <a:t>(sparse).</a:t>
            </a:r>
          </a:p>
          <a:p>
            <a:pPr lvl="1"/>
            <a:r>
              <a:rPr lang="zh-CN" altLang="en-US" dirty="0" smtClean="0">
                <a:ea typeface="宋体" charset="-122"/>
              </a:rPr>
              <a:t>稀疏矩阵</a:t>
            </a:r>
          </a:p>
          <a:p>
            <a:pPr lvl="1"/>
            <a:endParaRPr lang="en-US" altLang="zh-CN" dirty="0" smtClean="0">
              <a:ea typeface="宋体" charset="-122"/>
            </a:endParaRPr>
          </a:p>
          <a:p>
            <a:r>
              <a:rPr lang="zh-CN" altLang="en-US" dirty="0" smtClean="0">
                <a:ea typeface="宋体" charset="-122"/>
              </a:rPr>
              <a:t>应该有更好的表示方式</a:t>
            </a:r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solidFill>
                  <a:srgbClr val="FF0000"/>
                </a:solidFill>
                <a:ea typeface="宋体" charset="-122"/>
              </a:rPr>
              <a:t>求方法？</a:t>
            </a:r>
            <a:endParaRPr lang="en-US" altLang="zh-CN" dirty="0" smtClean="0">
              <a:solidFill>
                <a:srgbClr val="FF0000"/>
              </a:solidFill>
              <a:ea typeface="宋体" charset="-122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C2743763-2443-46AD-950A-1A0805B801C8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11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5943600" y="3124200"/>
            <a:ext cx="1447800" cy="609600"/>
          </a:xfrm>
          <a:prstGeom prst="leftArrowCallout">
            <a:avLst>
              <a:gd name="adj1" fmla="val 25000"/>
              <a:gd name="adj2" fmla="val 25000"/>
              <a:gd name="adj3" fmla="val 39583"/>
              <a:gd name="adj4" fmla="val 6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en-US" altLang="zh-CN" dirty="0">
                <a:solidFill>
                  <a:srgbClr val="FF0000"/>
                </a:solidFill>
                <a:latin typeface="Arial" charset="0"/>
                <a:ea typeface="宋体" charset="-122"/>
              </a:rPr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38244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词项</a:t>
            </a:r>
            <a:r>
              <a:rPr lang="en-US" altLang="zh-CN" dirty="0"/>
              <a:t>-</a:t>
            </a:r>
            <a:r>
              <a:rPr lang="zh-CN" altLang="en-US" dirty="0"/>
              <a:t>文档矩阵将非常大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ea typeface="宋体" charset="-122"/>
              </a:rPr>
              <a:t>应该有更好的表示方式</a:t>
            </a:r>
            <a:endParaRPr lang="en-US" altLang="zh-CN" dirty="0">
              <a:ea typeface="宋体" charset="-122"/>
            </a:endParaRPr>
          </a:p>
          <a:p>
            <a:pPr lvl="1"/>
            <a:r>
              <a:rPr lang="zh-CN" altLang="en-US" dirty="0">
                <a:ea typeface="宋体" charset="-122"/>
              </a:rPr>
              <a:t>比如我们仅仅记录所有</a:t>
            </a:r>
            <a:r>
              <a:rPr lang="en-US" altLang="zh-CN" dirty="0">
                <a:ea typeface="宋体" charset="-122"/>
              </a:rPr>
              <a:t>1</a:t>
            </a:r>
            <a:r>
              <a:rPr lang="zh-CN" altLang="en-US" dirty="0">
                <a:ea typeface="宋体" charset="-122"/>
              </a:rPr>
              <a:t>的位置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1719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倒排索引</a:t>
            </a:r>
            <a:r>
              <a:rPr lang="en-US" altLang="zh-CN" smtClean="0"/>
              <a:t>(Inverted index)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对每个词项</a:t>
            </a:r>
            <a:r>
              <a:rPr lang="en-US" altLang="zh-CN" smtClean="0">
                <a:ea typeface="宋体" charset="-122"/>
              </a:rPr>
              <a:t>t, </a:t>
            </a:r>
            <a:r>
              <a:rPr lang="zh-CN" altLang="en-US" smtClean="0">
                <a:ea typeface="宋体" charset="-122"/>
              </a:rPr>
              <a:t>记录所有包含</a:t>
            </a:r>
            <a:r>
              <a:rPr lang="en-US" altLang="zh-CN" smtClean="0">
                <a:ea typeface="宋体" charset="-122"/>
              </a:rPr>
              <a:t>t</a:t>
            </a:r>
            <a:r>
              <a:rPr lang="zh-CN" altLang="en-US" smtClean="0">
                <a:ea typeface="宋体" charset="-122"/>
              </a:rPr>
              <a:t>的文档列表</a:t>
            </a:r>
            <a:r>
              <a:rPr lang="en-US" altLang="zh-CN" smtClean="0">
                <a:ea typeface="宋体" charset="-122"/>
              </a:rPr>
              <a:t>.</a:t>
            </a:r>
          </a:p>
          <a:p>
            <a:pPr lvl="1"/>
            <a:r>
              <a:rPr lang="zh-CN" altLang="en-US" smtClean="0">
                <a:ea typeface="宋体" charset="-122"/>
              </a:rPr>
              <a:t>每篇文档用一个唯一的</a:t>
            </a:r>
            <a:r>
              <a:rPr lang="en-US" altLang="zh-CN" smtClean="0">
                <a:ea typeface="宋体" charset="-122"/>
              </a:rPr>
              <a:t> docID</a:t>
            </a:r>
            <a:r>
              <a:rPr lang="zh-CN" altLang="en-US" smtClean="0">
                <a:ea typeface="宋体" charset="-122"/>
              </a:rPr>
              <a:t>来表示，通常是正整数，如</a:t>
            </a:r>
            <a:r>
              <a:rPr lang="en-US" altLang="zh-CN" smtClean="0">
                <a:ea typeface="宋体" charset="-122"/>
              </a:rPr>
              <a:t>1,2,3…</a:t>
            </a:r>
          </a:p>
          <a:p>
            <a:r>
              <a:rPr lang="zh-CN" altLang="en-US" smtClean="0">
                <a:ea typeface="宋体" charset="-122"/>
              </a:rPr>
              <a:t>能否采用定长数组的方式来存储</a:t>
            </a:r>
            <a:r>
              <a:rPr lang="en-US" altLang="zh-CN" smtClean="0">
                <a:ea typeface="宋体" charset="-122"/>
              </a:rPr>
              <a:t>docID</a:t>
            </a:r>
            <a:r>
              <a:rPr lang="zh-CN" altLang="en-US" smtClean="0">
                <a:ea typeface="宋体" charset="-122"/>
              </a:rPr>
              <a:t>列表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4F418D5D-F1B2-4499-B023-C16765A3A73F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13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81000" y="3733800"/>
            <a:ext cx="11763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ea typeface="宋体" charset="-122"/>
              </a:rPr>
              <a:t>Brutus</a:t>
            </a:r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381000" y="4791075"/>
            <a:ext cx="16144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ea typeface="宋体" charset="-122"/>
              </a:rPr>
              <a:t>Calpurnia</a:t>
            </a:r>
          </a:p>
        </p:txBody>
      </p:sp>
      <p:sp>
        <p:nvSpPr>
          <p:cNvPr id="35847" name="Text Box 6"/>
          <p:cNvSpPr txBox="1">
            <a:spLocks noChangeArrowheads="1"/>
          </p:cNvSpPr>
          <p:nvPr/>
        </p:nvSpPr>
        <p:spPr bwMode="auto">
          <a:xfrm>
            <a:off x="381000" y="4267200"/>
            <a:ext cx="1295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ea typeface="宋体" charset="-122"/>
              </a:rPr>
              <a:t>Caesar</a:t>
            </a:r>
          </a:p>
        </p:txBody>
      </p:sp>
      <p:sp>
        <p:nvSpPr>
          <p:cNvPr id="35848" name="AutoShape 7"/>
          <p:cNvSpPr>
            <a:spLocks noChangeArrowheads="1"/>
          </p:cNvSpPr>
          <p:nvPr/>
        </p:nvSpPr>
        <p:spPr bwMode="auto">
          <a:xfrm>
            <a:off x="2057400" y="38100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49" name="AutoShape 8"/>
          <p:cNvSpPr>
            <a:spLocks noChangeArrowheads="1"/>
          </p:cNvSpPr>
          <p:nvPr/>
        </p:nvSpPr>
        <p:spPr bwMode="auto">
          <a:xfrm>
            <a:off x="2057400" y="43434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35850" name="Group 26"/>
          <p:cNvGrpSpPr>
            <a:grpSpLocks/>
          </p:cNvGrpSpPr>
          <p:nvPr/>
        </p:nvGrpSpPr>
        <p:grpSpPr bwMode="auto">
          <a:xfrm>
            <a:off x="3276600" y="4876800"/>
            <a:ext cx="4876800" cy="304800"/>
            <a:chOff x="2064" y="2448"/>
            <a:chExt cx="3072" cy="192"/>
          </a:xfrm>
        </p:grpSpPr>
        <p:sp>
          <p:nvSpPr>
            <p:cNvPr id="35888" name="Rectangle 27"/>
            <p:cNvSpPr>
              <a:spLocks noChangeArrowheads="1"/>
            </p:cNvSpPr>
            <p:nvPr/>
          </p:nvSpPr>
          <p:spPr bwMode="auto">
            <a:xfrm>
              <a:off x="2064" y="2448"/>
              <a:ext cx="3072" cy="1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5889" name="Rectangle 28"/>
            <p:cNvSpPr>
              <a:spLocks noChangeArrowheads="1"/>
            </p:cNvSpPr>
            <p:nvPr/>
          </p:nvSpPr>
          <p:spPr bwMode="auto">
            <a:xfrm>
              <a:off x="2448" y="2448"/>
              <a:ext cx="2304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5890" name="Rectangle 29"/>
            <p:cNvSpPr>
              <a:spLocks noChangeArrowheads="1"/>
            </p:cNvSpPr>
            <p:nvPr/>
          </p:nvSpPr>
          <p:spPr bwMode="auto">
            <a:xfrm>
              <a:off x="2832" y="2448"/>
              <a:ext cx="153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5891" name="Rectangle 30"/>
            <p:cNvSpPr>
              <a:spLocks noChangeArrowheads="1"/>
            </p:cNvSpPr>
            <p:nvPr/>
          </p:nvSpPr>
          <p:spPr bwMode="auto">
            <a:xfrm>
              <a:off x="3216" y="2448"/>
              <a:ext cx="768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5892" name="Line 31"/>
            <p:cNvSpPr>
              <a:spLocks noChangeShapeType="1"/>
            </p:cNvSpPr>
            <p:nvPr/>
          </p:nvSpPr>
          <p:spPr bwMode="auto">
            <a:xfrm>
              <a:off x="3600" y="24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5851" name="Group 51"/>
          <p:cNvGrpSpPr>
            <a:grpSpLocks/>
          </p:cNvGrpSpPr>
          <p:nvPr/>
        </p:nvGrpSpPr>
        <p:grpSpPr bwMode="auto">
          <a:xfrm>
            <a:off x="3276600" y="4267200"/>
            <a:ext cx="4959350" cy="461963"/>
            <a:chOff x="2064" y="2688"/>
            <a:chExt cx="3124" cy="291"/>
          </a:xfrm>
        </p:grpSpPr>
        <p:grpSp>
          <p:nvGrpSpPr>
            <p:cNvPr id="35874" name="Group 20"/>
            <p:cNvGrpSpPr>
              <a:grpSpLocks/>
            </p:cNvGrpSpPr>
            <p:nvPr/>
          </p:nvGrpSpPr>
          <p:grpSpPr bwMode="auto">
            <a:xfrm>
              <a:off x="2064" y="2736"/>
              <a:ext cx="3072" cy="192"/>
              <a:chOff x="2064" y="2448"/>
              <a:chExt cx="3072" cy="192"/>
            </a:xfrm>
          </p:grpSpPr>
          <p:sp>
            <p:nvSpPr>
              <p:cNvPr id="35883" name="Rectangle 21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84" name="Rectangle 22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85" name="Rectangle 23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86" name="Rectangle 24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87" name="Line 25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875" name="Text Box 32"/>
            <p:cNvSpPr txBox="1">
              <a:spLocks noChangeArrowheads="1"/>
            </p:cNvSpPr>
            <p:nvPr/>
          </p:nvSpPr>
          <p:spPr bwMode="auto">
            <a:xfrm>
              <a:off x="2150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35876" name="Text Box 33"/>
            <p:cNvSpPr txBox="1">
              <a:spLocks noChangeArrowheads="1"/>
            </p:cNvSpPr>
            <p:nvPr/>
          </p:nvSpPr>
          <p:spPr bwMode="auto">
            <a:xfrm>
              <a:off x="2582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35877" name="Text Box 34"/>
            <p:cNvSpPr txBox="1">
              <a:spLocks noChangeArrowheads="1"/>
            </p:cNvSpPr>
            <p:nvPr/>
          </p:nvSpPr>
          <p:spPr bwMode="auto">
            <a:xfrm>
              <a:off x="2945" y="2688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35878" name="Text Box 35"/>
            <p:cNvSpPr txBox="1">
              <a:spLocks noChangeArrowheads="1"/>
            </p:cNvSpPr>
            <p:nvPr/>
          </p:nvSpPr>
          <p:spPr bwMode="auto">
            <a:xfrm>
              <a:off x="3312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</a:t>
              </a:r>
            </a:p>
          </p:txBody>
        </p:sp>
        <p:sp>
          <p:nvSpPr>
            <p:cNvPr id="35879" name="Text Box 36"/>
            <p:cNvSpPr txBox="1">
              <a:spLocks noChangeArrowheads="1"/>
            </p:cNvSpPr>
            <p:nvPr/>
          </p:nvSpPr>
          <p:spPr bwMode="auto">
            <a:xfrm>
              <a:off x="3665" y="2688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6</a:t>
              </a:r>
            </a:p>
          </p:txBody>
        </p:sp>
        <p:sp>
          <p:nvSpPr>
            <p:cNvPr id="35880" name="Text Box 37"/>
            <p:cNvSpPr txBox="1">
              <a:spLocks noChangeArrowheads="1"/>
            </p:cNvSpPr>
            <p:nvPr/>
          </p:nvSpPr>
          <p:spPr bwMode="auto">
            <a:xfrm>
              <a:off x="4049" y="2688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35881" name="Text Box 38"/>
            <p:cNvSpPr txBox="1">
              <a:spLocks noChangeArrowheads="1"/>
            </p:cNvSpPr>
            <p:nvPr/>
          </p:nvSpPr>
          <p:spPr bwMode="auto">
            <a:xfrm>
              <a:off x="4416" y="2688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57</a:t>
              </a:r>
            </a:p>
          </p:txBody>
        </p:sp>
        <p:sp>
          <p:nvSpPr>
            <p:cNvPr id="35882" name="Text Box 39"/>
            <p:cNvSpPr txBox="1">
              <a:spLocks noChangeArrowheads="1"/>
            </p:cNvSpPr>
            <p:nvPr/>
          </p:nvSpPr>
          <p:spPr bwMode="auto">
            <a:xfrm>
              <a:off x="4704" y="2688"/>
              <a:ext cx="48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132</a:t>
              </a:r>
            </a:p>
          </p:txBody>
        </p:sp>
      </p:grpSp>
      <p:grpSp>
        <p:nvGrpSpPr>
          <p:cNvPr id="35852" name="Group 52"/>
          <p:cNvGrpSpPr>
            <a:grpSpLocks/>
          </p:cNvGrpSpPr>
          <p:nvPr/>
        </p:nvGrpSpPr>
        <p:grpSpPr bwMode="auto">
          <a:xfrm>
            <a:off x="3276600" y="3733800"/>
            <a:ext cx="4876800" cy="461963"/>
            <a:chOff x="2064" y="2400"/>
            <a:chExt cx="3072" cy="291"/>
          </a:xfrm>
        </p:grpSpPr>
        <p:grpSp>
          <p:nvGrpSpPr>
            <p:cNvPr id="35860" name="Group 19"/>
            <p:cNvGrpSpPr>
              <a:grpSpLocks/>
            </p:cNvGrpSpPr>
            <p:nvPr/>
          </p:nvGrpSpPr>
          <p:grpSpPr bwMode="auto">
            <a:xfrm>
              <a:off x="2064" y="2448"/>
              <a:ext cx="3072" cy="192"/>
              <a:chOff x="2064" y="2448"/>
              <a:chExt cx="3072" cy="192"/>
            </a:xfrm>
          </p:grpSpPr>
          <p:sp>
            <p:nvSpPr>
              <p:cNvPr id="35869" name="Rectangle 11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70" name="Rectangle 13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71" name="Rectangle 15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72" name="Rectangle 16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5873" name="Line 18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861" name="Text Box 40"/>
            <p:cNvSpPr txBox="1">
              <a:spLocks noChangeArrowheads="1"/>
            </p:cNvSpPr>
            <p:nvPr/>
          </p:nvSpPr>
          <p:spPr bwMode="auto">
            <a:xfrm>
              <a:off x="2160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35862" name="Text Box 41"/>
            <p:cNvSpPr txBox="1">
              <a:spLocks noChangeArrowheads="1"/>
            </p:cNvSpPr>
            <p:nvPr/>
          </p:nvSpPr>
          <p:spPr bwMode="auto">
            <a:xfrm>
              <a:off x="2513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35863" name="Text Box 42"/>
            <p:cNvSpPr txBox="1">
              <a:spLocks noChangeArrowheads="1"/>
            </p:cNvSpPr>
            <p:nvPr/>
          </p:nvSpPr>
          <p:spPr bwMode="auto">
            <a:xfrm>
              <a:off x="2928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35864" name="Text Box 43"/>
            <p:cNvSpPr txBox="1">
              <a:spLocks noChangeArrowheads="1"/>
            </p:cNvSpPr>
            <p:nvPr/>
          </p:nvSpPr>
          <p:spPr bwMode="auto">
            <a:xfrm>
              <a:off x="3264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11</a:t>
              </a:r>
            </a:p>
          </p:txBody>
        </p:sp>
        <p:sp>
          <p:nvSpPr>
            <p:cNvPr id="35865" name="Text Box 44"/>
            <p:cNvSpPr txBox="1">
              <a:spLocks noChangeArrowheads="1"/>
            </p:cNvSpPr>
            <p:nvPr/>
          </p:nvSpPr>
          <p:spPr bwMode="auto">
            <a:xfrm>
              <a:off x="3665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31</a:t>
              </a:r>
            </a:p>
          </p:txBody>
        </p:sp>
        <p:sp>
          <p:nvSpPr>
            <p:cNvPr id="35866" name="Text Box 45"/>
            <p:cNvSpPr txBox="1">
              <a:spLocks noChangeArrowheads="1"/>
            </p:cNvSpPr>
            <p:nvPr/>
          </p:nvSpPr>
          <p:spPr bwMode="auto">
            <a:xfrm>
              <a:off x="4049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45</a:t>
              </a:r>
            </a:p>
          </p:txBody>
        </p:sp>
        <p:sp>
          <p:nvSpPr>
            <p:cNvPr id="35867" name="Text Box 46"/>
            <p:cNvSpPr txBox="1">
              <a:spLocks noChangeArrowheads="1"/>
            </p:cNvSpPr>
            <p:nvPr/>
          </p:nvSpPr>
          <p:spPr bwMode="auto">
            <a:xfrm>
              <a:off x="4320" y="2400"/>
              <a:ext cx="48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173</a:t>
              </a:r>
            </a:p>
          </p:txBody>
        </p:sp>
        <p:sp>
          <p:nvSpPr>
            <p:cNvPr id="35868" name="Text Box 47"/>
            <p:cNvSpPr txBox="1">
              <a:spLocks noChangeArrowheads="1"/>
            </p:cNvSpPr>
            <p:nvPr/>
          </p:nvSpPr>
          <p:spPr bwMode="auto">
            <a:xfrm>
              <a:off x="4747" y="2400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</p:grpSp>
      <p:sp>
        <p:nvSpPr>
          <p:cNvPr id="35853" name="Text Box 48"/>
          <p:cNvSpPr txBox="1">
            <a:spLocks noChangeArrowheads="1"/>
          </p:cNvSpPr>
          <p:nvPr/>
        </p:nvSpPr>
        <p:spPr bwMode="auto">
          <a:xfrm>
            <a:off x="3276600" y="4800600"/>
            <a:ext cx="379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2</a:t>
            </a:r>
          </a:p>
        </p:txBody>
      </p:sp>
      <p:sp>
        <p:nvSpPr>
          <p:cNvPr id="35854" name="AutoShape 49"/>
          <p:cNvSpPr>
            <a:spLocks noChangeArrowheads="1"/>
          </p:cNvSpPr>
          <p:nvPr/>
        </p:nvSpPr>
        <p:spPr bwMode="auto">
          <a:xfrm>
            <a:off x="2057400" y="48768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55" name="Text Box 50"/>
          <p:cNvSpPr txBox="1">
            <a:spLocks noChangeArrowheads="1"/>
          </p:cNvSpPr>
          <p:nvPr/>
        </p:nvSpPr>
        <p:spPr bwMode="auto">
          <a:xfrm>
            <a:off x="3895725" y="4800600"/>
            <a:ext cx="574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31</a:t>
            </a:r>
          </a:p>
        </p:txBody>
      </p:sp>
      <p:sp>
        <p:nvSpPr>
          <p:cNvPr id="1199158" name="Text Box 54"/>
          <p:cNvSpPr txBox="1">
            <a:spLocks noChangeArrowheads="1"/>
          </p:cNvSpPr>
          <p:nvPr/>
        </p:nvSpPr>
        <p:spPr bwMode="auto">
          <a:xfrm>
            <a:off x="1219200" y="5562600"/>
            <a:ext cx="6172200" cy="461963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>
                <a:ea typeface="宋体" charset="-122"/>
              </a:rPr>
              <a:t>文档</a:t>
            </a:r>
            <a:r>
              <a:rPr lang="en-US" altLang="zh-CN">
                <a:ea typeface="宋体" charset="-122"/>
              </a:rPr>
              <a:t>14</a:t>
            </a:r>
            <a:r>
              <a:rPr lang="zh-CN" altLang="en-US">
                <a:ea typeface="宋体" charset="-122"/>
              </a:rPr>
              <a:t>中加入单词</a:t>
            </a:r>
            <a:r>
              <a:rPr lang="en-US" altLang="zh-CN" b="1" i="1">
                <a:ea typeface="宋体" charset="-122"/>
              </a:rPr>
              <a:t>Caesar</a:t>
            </a:r>
            <a:r>
              <a:rPr lang="zh-CN" altLang="en-US" b="1">
                <a:ea typeface="宋体" charset="-122"/>
              </a:rPr>
              <a:t>时该如何处理</a:t>
            </a:r>
            <a:r>
              <a:rPr lang="en-US" altLang="zh-CN">
                <a:ea typeface="宋体" charset="-122"/>
              </a:rPr>
              <a:t>? </a:t>
            </a:r>
          </a:p>
        </p:txBody>
      </p:sp>
      <p:sp>
        <p:nvSpPr>
          <p:cNvPr id="35857" name="Text Box 46"/>
          <p:cNvSpPr txBox="1">
            <a:spLocks noChangeArrowheads="1"/>
          </p:cNvSpPr>
          <p:nvPr/>
        </p:nvSpPr>
        <p:spPr bwMode="auto">
          <a:xfrm>
            <a:off x="7467600" y="3733800"/>
            <a:ext cx="76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174</a:t>
            </a:r>
          </a:p>
        </p:txBody>
      </p:sp>
      <p:sp>
        <p:nvSpPr>
          <p:cNvPr id="35858" name="Text Box 50"/>
          <p:cNvSpPr txBox="1">
            <a:spLocks noChangeArrowheads="1"/>
          </p:cNvSpPr>
          <p:nvPr/>
        </p:nvSpPr>
        <p:spPr bwMode="auto">
          <a:xfrm>
            <a:off x="4606925" y="4800600"/>
            <a:ext cx="574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54</a:t>
            </a:r>
          </a:p>
        </p:txBody>
      </p:sp>
      <p:sp>
        <p:nvSpPr>
          <p:cNvPr id="35859" name="Text Box 50"/>
          <p:cNvSpPr txBox="1">
            <a:spLocks noChangeArrowheads="1"/>
          </p:cNvSpPr>
          <p:nvPr/>
        </p:nvSpPr>
        <p:spPr bwMode="auto">
          <a:xfrm>
            <a:off x="5029200" y="4800600"/>
            <a:ext cx="76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157016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15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倒排索引</a:t>
            </a:r>
            <a:r>
              <a:rPr lang="en-US" altLang="zh-CN" smtClean="0"/>
              <a:t>(</a:t>
            </a:r>
            <a:r>
              <a:rPr lang="zh-CN" altLang="en-US" smtClean="0"/>
              <a:t>续</a:t>
            </a:r>
            <a:r>
              <a:rPr lang="en-US" altLang="zh-CN" smtClean="0"/>
              <a:t>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通常采用变长表方式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磁盘上，顺序存储方式比较好，便于快速读取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内存中，采用链表或者可变长数组方式</a:t>
            </a:r>
            <a:endParaRPr lang="en-US" altLang="zh-CN" smtClean="0">
              <a:ea typeface="宋体" charset="-122"/>
            </a:endParaRPr>
          </a:p>
          <a:p>
            <a:pPr lvl="2"/>
            <a:r>
              <a:rPr lang="zh-CN" altLang="en-US" smtClean="0">
                <a:ea typeface="宋体" charset="-122"/>
              </a:rPr>
              <a:t>存储空间</a:t>
            </a:r>
            <a:r>
              <a:rPr lang="en-US" altLang="zh-CN" smtClean="0">
                <a:ea typeface="宋体" charset="-122"/>
              </a:rPr>
              <a:t>/</a:t>
            </a:r>
            <a:r>
              <a:rPr lang="zh-CN" altLang="en-US" smtClean="0">
                <a:ea typeface="宋体" charset="-122"/>
              </a:rPr>
              <a:t>易插入之间需要平衡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69413C31-F8CB-4EDF-8871-ED4BF091B214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14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304800" y="3971925"/>
            <a:ext cx="1666875" cy="2398713"/>
            <a:chOff x="192" y="2502"/>
            <a:chExt cx="1050" cy="1511"/>
          </a:xfrm>
        </p:grpSpPr>
        <p:sp>
          <p:nvSpPr>
            <p:cNvPr id="36926" name="AutoShape 46"/>
            <p:cNvSpPr>
              <a:spLocks/>
            </p:cNvSpPr>
            <p:nvPr/>
          </p:nvSpPr>
          <p:spPr bwMode="auto">
            <a:xfrm>
              <a:off x="192" y="2502"/>
              <a:ext cx="144" cy="960"/>
            </a:xfrm>
            <a:prstGeom prst="leftBrace">
              <a:avLst>
                <a:gd name="adj1" fmla="val 55556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3838" name="Text Box 47"/>
            <p:cNvSpPr txBox="1">
              <a:spLocks noChangeArrowheads="1"/>
            </p:cNvSpPr>
            <p:nvPr/>
          </p:nvSpPr>
          <p:spPr bwMode="auto">
            <a:xfrm>
              <a:off x="278" y="3725"/>
              <a:ext cx="964" cy="28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i="1">
                  <a:latin typeface="Tahoma" charset="0"/>
                  <a:ea typeface="Arial Unicode MS" charset="0"/>
                  <a:cs typeface="Arial Unicode MS" charset="0"/>
                </a:rPr>
                <a:t>Dictionary</a:t>
              </a:r>
            </a:p>
          </p:txBody>
        </p:sp>
        <p:cxnSp>
          <p:nvCxnSpPr>
            <p:cNvPr id="36928" name="AutoShape 48"/>
            <p:cNvCxnSpPr>
              <a:cxnSpLocks noChangeShapeType="1"/>
              <a:stCxn id="33838" idx="1"/>
              <a:endCxn id="36926" idx="1"/>
            </p:cNvCxnSpPr>
            <p:nvPr/>
          </p:nvCxnSpPr>
          <p:spPr bwMode="auto">
            <a:xfrm rot="10800000">
              <a:off x="192" y="2982"/>
              <a:ext cx="86" cy="889"/>
            </a:xfrm>
            <a:prstGeom prst="curvedConnector3">
              <a:avLst>
                <a:gd name="adj1" fmla="val 26744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3657600" y="5495925"/>
            <a:ext cx="5334000" cy="803275"/>
            <a:chOff x="2352" y="3600"/>
            <a:chExt cx="3360" cy="506"/>
          </a:xfrm>
        </p:grpSpPr>
        <p:sp>
          <p:nvSpPr>
            <p:cNvPr id="36924" name="AutoShape 51"/>
            <p:cNvSpPr>
              <a:spLocks/>
            </p:cNvSpPr>
            <p:nvPr/>
          </p:nvSpPr>
          <p:spPr bwMode="auto">
            <a:xfrm rot="-5400000">
              <a:off x="3924" y="2028"/>
              <a:ext cx="216" cy="3360"/>
            </a:xfrm>
            <a:prstGeom prst="leftBrace">
              <a:avLst>
                <a:gd name="adj1" fmla="val 129630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6925" name="Text Box 52"/>
            <p:cNvSpPr txBox="1">
              <a:spLocks noChangeArrowheads="1"/>
            </p:cNvSpPr>
            <p:nvPr/>
          </p:nvSpPr>
          <p:spPr bwMode="auto">
            <a:xfrm>
              <a:off x="3600" y="3815"/>
              <a:ext cx="880" cy="291"/>
            </a:xfrm>
            <a:prstGeom prst="rect">
              <a:avLst/>
            </a:prstGeom>
            <a:solidFill>
              <a:srgbClr val="83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 i="1">
                  <a:latin typeface="Tahoma" pitchFamily="34" charset="0"/>
                  <a:ea typeface="宋体" charset="-122"/>
                </a:rPr>
                <a:t>Postings</a:t>
              </a:r>
            </a:p>
          </p:txBody>
        </p:sp>
      </p:grpSp>
      <p:sp>
        <p:nvSpPr>
          <p:cNvPr id="1200183" name="Text Box 55"/>
          <p:cNvSpPr txBox="1">
            <a:spLocks noChangeArrowheads="1"/>
          </p:cNvSpPr>
          <p:nvPr/>
        </p:nvSpPr>
        <p:spPr bwMode="auto">
          <a:xfrm>
            <a:off x="3124200" y="6284913"/>
            <a:ext cx="4110038" cy="4619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>
                <a:ea typeface="宋体" charset="-122"/>
              </a:rPr>
              <a:t>按</a:t>
            </a:r>
            <a:r>
              <a:rPr lang="en-US" altLang="zh-CN">
                <a:ea typeface="宋体" charset="-122"/>
              </a:rPr>
              <a:t>docID</a:t>
            </a:r>
            <a:r>
              <a:rPr lang="zh-CN" altLang="en-US">
                <a:ea typeface="宋体" charset="-122"/>
              </a:rPr>
              <a:t>排序</a:t>
            </a:r>
            <a:r>
              <a:rPr lang="en-US" altLang="zh-CN">
                <a:ea typeface="宋体" charset="-122"/>
              </a:rPr>
              <a:t> (</a:t>
            </a:r>
            <a:r>
              <a:rPr lang="zh-CN" altLang="en-US">
                <a:ea typeface="宋体" charset="-122"/>
              </a:rPr>
              <a:t>原因后面再讲</a:t>
            </a:r>
            <a:r>
              <a:rPr lang="en-US" altLang="zh-CN">
                <a:ea typeface="宋体" charset="-122"/>
              </a:rPr>
              <a:t>)</a:t>
            </a:r>
          </a:p>
        </p:txBody>
      </p:sp>
      <p:sp>
        <p:nvSpPr>
          <p:cNvPr id="22568" name="Rectangle 73"/>
          <p:cNvSpPr>
            <a:spLocks noChangeArrowheads="1"/>
          </p:cNvSpPr>
          <p:nvPr/>
        </p:nvSpPr>
        <p:spPr bwMode="auto">
          <a:xfrm>
            <a:off x="7467600" y="3048000"/>
            <a:ext cx="1143000" cy="406400"/>
          </a:xfrm>
          <a:prstGeom prst="rect">
            <a:avLst/>
          </a:prstGeom>
          <a:gradFill rotWithShape="1">
            <a:gsLst>
              <a:gs pos="0">
                <a:srgbClr val="FFE5E5"/>
              </a:gs>
              <a:gs pos="64999">
                <a:srgbClr val="FFBEBD"/>
              </a:gs>
              <a:gs pos="100000">
                <a:srgbClr val="FFA2A1"/>
              </a:gs>
            </a:gsLst>
            <a:lin ang="5400000" scaled="1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000" i="1" dirty="0">
                <a:solidFill>
                  <a:srgbClr val="000000"/>
                </a:solidFill>
                <a:latin typeface="+mn-lt"/>
                <a:ea typeface="Arial Unicode MS" charset="0"/>
                <a:cs typeface="Arial Unicode MS" charset="0"/>
              </a:rPr>
              <a:t>Posting</a:t>
            </a:r>
          </a:p>
        </p:txBody>
      </p:sp>
      <p:sp>
        <p:nvSpPr>
          <p:cNvPr id="36873" name="Line 75"/>
          <p:cNvSpPr>
            <a:spLocks noChangeShapeType="1"/>
          </p:cNvSpPr>
          <p:nvPr/>
        </p:nvSpPr>
        <p:spPr bwMode="auto">
          <a:xfrm flipH="1">
            <a:off x="7620000" y="35052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755650" y="3886200"/>
            <a:ext cx="10922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Brutus</a:t>
            </a: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755650" y="4943475"/>
            <a:ext cx="14906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Calpurnia</a:t>
            </a:r>
          </a:p>
        </p:txBody>
      </p:sp>
      <p:sp>
        <p:nvSpPr>
          <p:cNvPr id="56" name="Text Box 6"/>
          <p:cNvSpPr txBox="1">
            <a:spLocks noChangeArrowheads="1"/>
          </p:cNvSpPr>
          <p:nvPr/>
        </p:nvSpPr>
        <p:spPr bwMode="auto">
          <a:xfrm>
            <a:off x="755650" y="4419600"/>
            <a:ext cx="11493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Caesar</a:t>
            </a:r>
          </a:p>
        </p:txBody>
      </p:sp>
      <p:sp>
        <p:nvSpPr>
          <p:cNvPr id="36877" name="AutoShape 7"/>
          <p:cNvSpPr>
            <a:spLocks noChangeArrowheads="1"/>
          </p:cNvSpPr>
          <p:nvPr/>
        </p:nvSpPr>
        <p:spPr bwMode="auto">
          <a:xfrm>
            <a:off x="2432050" y="39624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6878" name="AutoShape 8"/>
          <p:cNvSpPr>
            <a:spLocks noChangeArrowheads="1"/>
          </p:cNvSpPr>
          <p:nvPr/>
        </p:nvSpPr>
        <p:spPr bwMode="auto">
          <a:xfrm>
            <a:off x="2432050" y="44958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36879" name="Group 26"/>
          <p:cNvGrpSpPr>
            <a:grpSpLocks/>
          </p:cNvGrpSpPr>
          <p:nvPr/>
        </p:nvGrpSpPr>
        <p:grpSpPr bwMode="auto">
          <a:xfrm>
            <a:off x="3651250" y="5029200"/>
            <a:ext cx="4876800" cy="304800"/>
            <a:chOff x="2064" y="2448"/>
            <a:chExt cx="3072" cy="192"/>
          </a:xfrm>
        </p:grpSpPr>
        <p:sp>
          <p:nvSpPr>
            <p:cNvPr id="36919" name="Rectangle 27"/>
            <p:cNvSpPr>
              <a:spLocks noChangeArrowheads="1"/>
            </p:cNvSpPr>
            <p:nvPr/>
          </p:nvSpPr>
          <p:spPr bwMode="auto">
            <a:xfrm>
              <a:off x="2064" y="2448"/>
              <a:ext cx="3072" cy="1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6920" name="Rectangle 28"/>
            <p:cNvSpPr>
              <a:spLocks noChangeArrowheads="1"/>
            </p:cNvSpPr>
            <p:nvPr/>
          </p:nvSpPr>
          <p:spPr bwMode="auto">
            <a:xfrm>
              <a:off x="2448" y="2448"/>
              <a:ext cx="2304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6921" name="Rectangle 29"/>
            <p:cNvSpPr>
              <a:spLocks noChangeArrowheads="1"/>
            </p:cNvSpPr>
            <p:nvPr/>
          </p:nvSpPr>
          <p:spPr bwMode="auto">
            <a:xfrm>
              <a:off x="2832" y="2448"/>
              <a:ext cx="153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6922" name="Rectangle 30"/>
            <p:cNvSpPr>
              <a:spLocks noChangeArrowheads="1"/>
            </p:cNvSpPr>
            <p:nvPr/>
          </p:nvSpPr>
          <p:spPr bwMode="auto">
            <a:xfrm>
              <a:off x="3216" y="2448"/>
              <a:ext cx="768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6923" name="Line 31"/>
            <p:cNvSpPr>
              <a:spLocks noChangeShapeType="1"/>
            </p:cNvSpPr>
            <p:nvPr/>
          </p:nvSpPr>
          <p:spPr bwMode="auto">
            <a:xfrm>
              <a:off x="3600" y="24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6880" name="Group 51"/>
          <p:cNvGrpSpPr>
            <a:grpSpLocks/>
          </p:cNvGrpSpPr>
          <p:nvPr/>
        </p:nvGrpSpPr>
        <p:grpSpPr bwMode="auto">
          <a:xfrm>
            <a:off x="3651250" y="4419600"/>
            <a:ext cx="4959350" cy="461963"/>
            <a:chOff x="2064" y="2688"/>
            <a:chExt cx="3124" cy="291"/>
          </a:xfrm>
        </p:grpSpPr>
        <p:grpSp>
          <p:nvGrpSpPr>
            <p:cNvPr id="36905" name="Group 20"/>
            <p:cNvGrpSpPr>
              <a:grpSpLocks/>
            </p:cNvGrpSpPr>
            <p:nvPr/>
          </p:nvGrpSpPr>
          <p:grpSpPr bwMode="auto">
            <a:xfrm>
              <a:off x="2064" y="2736"/>
              <a:ext cx="3072" cy="192"/>
              <a:chOff x="2064" y="2448"/>
              <a:chExt cx="3072" cy="192"/>
            </a:xfrm>
          </p:grpSpPr>
          <p:sp>
            <p:nvSpPr>
              <p:cNvPr id="36914" name="Rectangle 21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15" name="Rectangle 22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16" name="Rectangle 23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17" name="Rectangle 24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18" name="Line 25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906" name="Text Box 32"/>
            <p:cNvSpPr txBox="1">
              <a:spLocks noChangeArrowheads="1"/>
            </p:cNvSpPr>
            <p:nvPr/>
          </p:nvSpPr>
          <p:spPr bwMode="auto">
            <a:xfrm>
              <a:off x="2150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36907" name="Text Box 33"/>
            <p:cNvSpPr txBox="1">
              <a:spLocks noChangeArrowheads="1"/>
            </p:cNvSpPr>
            <p:nvPr/>
          </p:nvSpPr>
          <p:spPr bwMode="auto">
            <a:xfrm>
              <a:off x="2582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36908" name="Text Box 34"/>
            <p:cNvSpPr txBox="1">
              <a:spLocks noChangeArrowheads="1"/>
            </p:cNvSpPr>
            <p:nvPr/>
          </p:nvSpPr>
          <p:spPr bwMode="auto">
            <a:xfrm>
              <a:off x="2945" y="2688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36909" name="Text Box 35"/>
            <p:cNvSpPr txBox="1">
              <a:spLocks noChangeArrowheads="1"/>
            </p:cNvSpPr>
            <p:nvPr/>
          </p:nvSpPr>
          <p:spPr bwMode="auto">
            <a:xfrm>
              <a:off x="3312" y="26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</a:t>
              </a:r>
            </a:p>
          </p:txBody>
        </p:sp>
        <p:sp>
          <p:nvSpPr>
            <p:cNvPr id="36910" name="Text Box 36"/>
            <p:cNvSpPr txBox="1">
              <a:spLocks noChangeArrowheads="1"/>
            </p:cNvSpPr>
            <p:nvPr/>
          </p:nvSpPr>
          <p:spPr bwMode="auto">
            <a:xfrm>
              <a:off x="3665" y="2688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6</a:t>
              </a:r>
            </a:p>
          </p:txBody>
        </p:sp>
        <p:sp>
          <p:nvSpPr>
            <p:cNvPr id="36911" name="Text Box 37"/>
            <p:cNvSpPr txBox="1">
              <a:spLocks noChangeArrowheads="1"/>
            </p:cNvSpPr>
            <p:nvPr/>
          </p:nvSpPr>
          <p:spPr bwMode="auto">
            <a:xfrm>
              <a:off x="4049" y="2688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36912" name="Text Box 38"/>
            <p:cNvSpPr txBox="1">
              <a:spLocks noChangeArrowheads="1"/>
            </p:cNvSpPr>
            <p:nvPr/>
          </p:nvSpPr>
          <p:spPr bwMode="auto">
            <a:xfrm>
              <a:off x="4416" y="2688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57</a:t>
              </a:r>
            </a:p>
          </p:txBody>
        </p:sp>
        <p:sp>
          <p:nvSpPr>
            <p:cNvPr id="36913" name="Text Box 39"/>
            <p:cNvSpPr txBox="1">
              <a:spLocks noChangeArrowheads="1"/>
            </p:cNvSpPr>
            <p:nvPr/>
          </p:nvSpPr>
          <p:spPr bwMode="auto">
            <a:xfrm>
              <a:off x="4704" y="2688"/>
              <a:ext cx="48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132</a:t>
              </a:r>
            </a:p>
          </p:txBody>
        </p:sp>
      </p:grpSp>
      <p:grpSp>
        <p:nvGrpSpPr>
          <p:cNvPr id="36881" name="Group 52"/>
          <p:cNvGrpSpPr>
            <a:grpSpLocks/>
          </p:cNvGrpSpPr>
          <p:nvPr/>
        </p:nvGrpSpPr>
        <p:grpSpPr bwMode="auto">
          <a:xfrm>
            <a:off x="3651250" y="3886200"/>
            <a:ext cx="4876800" cy="461963"/>
            <a:chOff x="2064" y="2400"/>
            <a:chExt cx="3072" cy="291"/>
          </a:xfrm>
        </p:grpSpPr>
        <p:grpSp>
          <p:nvGrpSpPr>
            <p:cNvPr id="36891" name="Group 19"/>
            <p:cNvGrpSpPr>
              <a:grpSpLocks/>
            </p:cNvGrpSpPr>
            <p:nvPr/>
          </p:nvGrpSpPr>
          <p:grpSpPr bwMode="auto">
            <a:xfrm>
              <a:off x="2064" y="2448"/>
              <a:ext cx="3072" cy="192"/>
              <a:chOff x="2064" y="2448"/>
              <a:chExt cx="3072" cy="192"/>
            </a:xfrm>
          </p:grpSpPr>
          <p:sp>
            <p:nvSpPr>
              <p:cNvPr id="36900" name="Rectangle 11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01" name="Rectangle 13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02" name="Rectangle 15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03" name="Rectangle 16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36904" name="Line 18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892" name="Text Box 40"/>
            <p:cNvSpPr txBox="1">
              <a:spLocks noChangeArrowheads="1"/>
            </p:cNvSpPr>
            <p:nvPr/>
          </p:nvSpPr>
          <p:spPr bwMode="auto">
            <a:xfrm>
              <a:off x="2160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36893" name="Text Box 41"/>
            <p:cNvSpPr txBox="1">
              <a:spLocks noChangeArrowheads="1"/>
            </p:cNvSpPr>
            <p:nvPr/>
          </p:nvSpPr>
          <p:spPr bwMode="auto">
            <a:xfrm>
              <a:off x="2513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36894" name="Text Box 42"/>
            <p:cNvSpPr txBox="1">
              <a:spLocks noChangeArrowheads="1"/>
            </p:cNvSpPr>
            <p:nvPr/>
          </p:nvSpPr>
          <p:spPr bwMode="auto">
            <a:xfrm>
              <a:off x="2928" y="2400"/>
              <a:ext cx="23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36895" name="Text Box 43"/>
            <p:cNvSpPr txBox="1">
              <a:spLocks noChangeArrowheads="1"/>
            </p:cNvSpPr>
            <p:nvPr/>
          </p:nvSpPr>
          <p:spPr bwMode="auto">
            <a:xfrm>
              <a:off x="3264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11</a:t>
              </a:r>
            </a:p>
          </p:txBody>
        </p:sp>
        <p:sp>
          <p:nvSpPr>
            <p:cNvPr id="36896" name="Text Box 44"/>
            <p:cNvSpPr txBox="1">
              <a:spLocks noChangeArrowheads="1"/>
            </p:cNvSpPr>
            <p:nvPr/>
          </p:nvSpPr>
          <p:spPr bwMode="auto">
            <a:xfrm>
              <a:off x="3665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31</a:t>
              </a:r>
            </a:p>
          </p:txBody>
        </p:sp>
        <p:sp>
          <p:nvSpPr>
            <p:cNvPr id="36897" name="Text Box 45"/>
            <p:cNvSpPr txBox="1">
              <a:spLocks noChangeArrowheads="1"/>
            </p:cNvSpPr>
            <p:nvPr/>
          </p:nvSpPr>
          <p:spPr bwMode="auto">
            <a:xfrm>
              <a:off x="4049" y="2400"/>
              <a:ext cx="3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45</a:t>
              </a:r>
            </a:p>
          </p:txBody>
        </p:sp>
        <p:sp>
          <p:nvSpPr>
            <p:cNvPr id="36898" name="Text Box 46"/>
            <p:cNvSpPr txBox="1">
              <a:spLocks noChangeArrowheads="1"/>
            </p:cNvSpPr>
            <p:nvPr/>
          </p:nvSpPr>
          <p:spPr bwMode="auto">
            <a:xfrm>
              <a:off x="4320" y="2400"/>
              <a:ext cx="48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173</a:t>
              </a:r>
            </a:p>
          </p:txBody>
        </p:sp>
        <p:sp>
          <p:nvSpPr>
            <p:cNvPr id="36899" name="Text Box 47"/>
            <p:cNvSpPr txBox="1">
              <a:spLocks noChangeArrowheads="1"/>
            </p:cNvSpPr>
            <p:nvPr/>
          </p:nvSpPr>
          <p:spPr bwMode="auto">
            <a:xfrm>
              <a:off x="4747" y="2400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</p:grpSp>
      <p:sp>
        <p:nvSpPr>
          <p:cNvPr id="36882" name="Text Box 48"/>
          <p:cNvSpPr txBox="1">
            <a:spLocks noChangeArrowheads="1"/>
          </p:cNvSpPr>
          <p:nvPr/>
        </p:nvSpPr>
        <p:spPr bwMode="auto">
          <a:xfrm>
            <a:off x="3651250" y="4953000"/>
            <a:ext cx="379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2</a:t>
            </a:r>
          </a:p>
        </p:txBody>
      </p:sp>
      <p:sp>
        <p:nvSpPr>
          <p:cNvPr id="36883" name="AutoShape 49"/>
          <p:cNvSpPr>
            <a:spLocks noChangeArrowheads="1"/>
          </p:cNvSpPr>
          <p:nvPr/>
        </p:nvSpPr>
        <p:spPr bwMode="auto">
          <a:xfrm>
            <a:off x="2432050" y="50292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6884" name="Text Box 50"/>
          <p:cNvSpPr txBox="1">
            <a:spLocks noChangeArrowheads="1"/>
          </p:cNvSpPr>
          <p:nvPr/>
        </p:nvSpPr>
        <p:spPr bwMode="auto">
          <a:xfrm>
            <a:off x="4270375" y="4953000"/>
            <a:ext cx="573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31</a:t>
            </a:r>
          </a:p>
        </p:txBody>
      </p:sp>
      <p:sp>
        <p:nvSpPr>
          <p:cNvPr id="36885" name="Text Box 46"/>
          <p:cNvSpPr txBox="1">
            <a:spLocks noChangeArrowheads="1"/>
          </p:cNvSpPr>
          <p:nvPr/>
        </p:nvSpPr>
        <p:spPr bwMode="auto">
          <a:xfrm>
            <a:off x="7842250" y="3886200"/>
            <a:ext cx="76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174</a:t>
            </a:r>
          </a:p>
        </p:txBody>
      </p:sp>
      <p:sp>
        <p:nvSpPr>
          <p:cNvPr id="36886" name="Text Box 50"/>
          <p:cNvSpPr txBox="1">
            <a:spLocks noChangeArrowheads="1"/>
          </p:cNvSpPr>
          <p:nvPr/>
        </p:nvSpPr>
        <p:spPr bwMode="auto">
          <a:xfrm>
            <a:off x="4981575" y="4953000"/>
            <a:ext cx="574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54</a:t>
            </a:r>
          </a:p>
        </p:txBody>
      </p:sp>
      <p:sp>
        <p:nvSpPr>
          <p:cNvPr id="36887" name="Text Box 50"/>
          <p:cNvSpPr txBox="1">
            <a:spLocks noChangeArrowheads="1"/>
          </p:cNvSpPr>
          <p:nvPr/>
        </p:nvSpPr>
        <p:spPr bwMode="auto">
          <a:xfrm>
            <a:off x="5403850" y="4953000"/>
            <a:ext cx="76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101</a:t>
            </a:r>
          </a:p>
        </p:txBody>
      </p:sp>
      <p:sp>
        <p:nvSpPr>
          <p:cNvPr id="36888" name="Rectangle 63"/>
          <p:cNvSpPr>
            <a:spLocks noChangeArrowheads="1"/>
          </p:cNvSpPr>
          <p:nvPr/>
        </p:nvSpPr>
        <p:spPr bwMode="auto">
          <a:xfrm>
            <a:off x="898525" y="64008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/>
              <a:t>词典</a:t>
            </a:r>
          </a:p>
        </p:txBody>
      </p:sp>
      <p:sp>
        <p:nvSpPr>
          <p:cNvPr id="36889" name="Rectangle 64"/>
          <p:cNvSpPr>
            <a:spLocks noChangeArrowheads="1"/>
          </p:cNvSpPr>
          <p:nvPr/>
        </p:nvSpPr>
        <p:spPr bwMode="auto">
          <a:xfrm>
            <a:off x="6988175" y="5791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/>
              <a:t>倒排</a:t>
            </a:r>
            <a:r>
              <a:rPr lang="en-US" altLang="zh-CN"/>
              <a:t>(</a:t>
            </a:r>
            <a:r>
              <a:rPr lang="zh-CN" altLang="en-US"/>
              <a:t>记录</a:t>
            </a:r>
            <a:r>
              <a:rPr lang="en-US" altLang="zh-CN"/>
              <a:t>)</a:t>
            </a:r>
            <a:r>
              <a:rPr lang="zh-CN" altLang="en-US"/>
              <a:t>表</a:t>
            </a:r>
          </a:p>
        </p:txBody>
      </p:sp>
      <p:sp>
        <p:nvSpPr>
          <p:cNvPr id="36890" name="Rectangle 64"/>
          <p:cNvSpPr>
            <a:spLocks noChangeArrowheads="1"/>
          </p:cNvSpPr>
          <p:nvPr/>
        </p:nvSpPr>
        <p:spPr bwMode="auto">
          <a:xfrm>
            <a:off x="7391400" y="25146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/>
              <a:t>倒排记录</a:t>
            </a:r>
          </a:p>
        </p:txBody>
      </p:sp>
    </p:spTree>
    <p:extLst>
      <p:ext uri="{BB962C8B-B14F-4D97-AF65-F5344CB8AC3E}">
        <p14:creationId xmlns:p14="http://schemas.microsoft.com/office/powerpoint/2010/main" val="120057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018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746125" y="2743200"/>
            <a:ext cx="8285163" cy="1143000"/>
            <a:chOff x="470" y="1728"/>
            <a:chExt cx="5219" cy="720"/>
          </a:xfrm>
        </p:grpSpPr>
        <p:sp>
          <p:nvSpPr>
            <p:cNvPr id="37938" name="AutoShape 13"/>
            <p:cNvSpPr>
              <a:spLocks noChangeArrowheads="1"/>
            </p:cNvSpPr>
            <p:nvPr/>
          </p:nvSpPr>
          <p:spPr bwMode="auto">
            <a:xfrm>
              <a:off x="2031" y="1728"/>
              <a:ext cx="1075" cy="314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ea typeface="宋体" charset="-122"/>
                </a:rPr>
                <a:t>Tokenizer</a:t>
              </a:r>
            </a:p>
          </p:txBody>
        </p:sp>
        <p:sp>
          <p:nvSpPr>
            <p:cNvPr id="37939" name="AutoShape 17"/>
            <p:cNvSpPr>
              <a:spLocks noChangeArrowheads="1"/>
            </p:cNvSpPr>
            <p:nvPr/>
          </p:nvSpPr>
          <p:spPr bwMode="auto">
            <a:xfrm>
              <a:off x="2496" y="2064"/>
              <a:ext cx="192" cy="38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7940" name="Text Box 20"/>
            <p:cNvSpPr txBox="1">
              <a:spLocks noChangeArrowheads="1"/>
            </p:cNvSpPr>
            <p:nvPr/>
          </p:nvSpPr>
          <p:spPr bwMode="auto">
            <a:xfrm>
              <a:off x="470" y="2119"/>
              <a:ext cx="6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zh-CN" altLang="en-US" sz="2000">
                  <a:ea typeface="宋体" charset="-122"/>
                </a:rPr>
                <a:t>词条流</a:t>
              </a:r>
              <a:endParaRPr lang="en-US" altLang="zh-CN" sz="2000">
                <a:ea typeface="宋体" charset="-122"/>
              </a:endParaRPr>
            </a:p>
          </p:txBody>
        </p:sp>
        <p:sp>
          <p:nvSpPr>
            <p:cNvPr id="37941" name="Rectangle 26"/>
            <p:cNvSpPr>
              <a:spLocks noChangeArrowheads="1"/>
            </p:cNvSpPr>
            <p:nvPr/>
          </p:nvSpPr>
          <p:spPr bwMode="auto">
            <a:xfrm>
              <a:off x="3009" y="2100"/>
              <a:ext cx="69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Friends</a:t>
              </a:r>
            </a:p>
          </p:txBody>
        </p:sp>
        <p:sp>
          <p:nvSpPr>
            <p:cNvPr id="37942" name="Rectangle 27"/>
            <p:cNvSpPr>
              <a:spLocks noChangeArrowheads="1"/>
            </p:cNvSpPr>
            <p:nvPr/>
          </p:nvSpPr>
          <p:spPr bwMode="auto">
            <a:xfrm>
              <a:off x="3761" y="2106"/>
              <a:ext cx="751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Romans</a:t>
              </a:r>
            </a:p>
          </p:txBody>
        </p:sp>
        <p:sp>
          <p:nvSpPr>
            <p:cNvPr id="37943" name="Rectangle 28"/>
            <p:cNvSpPr>
              <a:spLocks noChangeArrowheads="1"/>
            </p:cNvSpPr>
            <p:nvPr/>
          </p:nvSpPr>
          <p:spPr bwMode="auto">
            <a:xfrm>
              <a:off x="4608" y="2106"/>
              <a:ext cx="1081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Countrymen</a:t>
              </a:r>
            </a:p>
          </p:txBody>
        </p:sp>
      </p:grp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倒排索引构建</a:t>
            </a:r>
            <a:endParaRPr lang="en-US" altLang="zh-CN" smtClean="0"/>
          </a:p>
        </p:txBody>
      </p:sp>
      <p:sp>
        <p:nvSpPr>
          <p:cNvPr id="37892" name="图表占位符 62"/>
          <p:cNvSpPr>
            <a:spLocks noGrp="1" noTextEdit="1"/>
          </p:cNvSpPr>
          <p:nvPr>
            <p:ph type="chart" idx="1"/>
          </p:nvPr>
        </p:nvSpPr>
        <p:spPr/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762000" y="3800475"/>
            <a:ext cx="8272463" cy="1381125"/>
            <a:chOff x="480" y="2394"/>
            <a:chExt cx="5211" cy="870"/>
          </a:xfrm>
        </p:grpSpPr>
        <p:sp>
          <p:nvSpPr>
            <p:cNvPr id="37932" name="AutoShape 14"/>
            <p:cNvSpPr>
              <a:spLocks noChangeArrowheads="1"/>
            </p:cNvSpPr>
            <p:nvPr/>
          </p:nvSpPr>
          <p:spPr bwMode="auto">
            <a:xfrm>
              <a:off x="1680" y="2394"/>
              <a:ext cx="1824" cy="562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ea typeface="宋体" charset="-122"/>
                </a:rPr>
                <a:t>Linguistic modules</a:t>
              </a:r>
            </a:p>
          </p:txBody>
        </p:sp>
        <p:sp>
          <p:nvSpPr>
            <p:cNvPr id="37933" name="AutoShape 18"/>
            <p:cNvSpPr>
              <a:spLocks noChangeArrowheads="1"/>
            </p:cNvSpPr>
            <p:nvPr/>
          </p:nvSpPr>
          <p:spPr bwMode="auto">
            <a:xfrm>
              <a:off x="2496" y="2928"/>
              <a:ext cx="192" cy="336"/>
            </a:xfrm>
            <a:prstGeom prst="downArrow">
              <a:avLst>
                <a:gd name="adj1" fmla="val 50000"/>
                <a:gd name="adj2" fmla="val 43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7934" name="Text Box 21"/>
            <p:cNvSpPr txBox="1">
              <a:spLocks noChangeArrowheads="1"/>
            </p:cNvSpPr>
            <p:nvPr/>
          </p:nvSpPr>
          <p:spPr bwMode="auto">
            <a:xfrm>
              <a:off x="480" y="2935"/>
              <a:ext cx="108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zh-CN" altLang="en-US" sz="2000">
                  <a:ea typeface="宋体" charset="-122"/>
                </a:rPr>
                <a:t>修改后的词条</a:t>
              </a:r>
              <a:endParaRPr lang="en-US" altLang="zh-CN" sz="2000">
                <a:ea typeface="宋体" charset="-122"/>
              </a:endParaRPr>
            </a:p>
          </p:txBody>
        </p:sp>
        <p:sp>
          <p:nvSpPr>
            <p:cNvPr id="37935" name="Rectangle 29"/>
            <p:cNvSpPr>
              <a:spLocks noChangeArrowheads="1"/>
            </p:cNvSpPr>
            <p:nvPr/>
          </p:nvSpPr>
          <p:spPr bwMode="auto">
            <a:xfrm>
              <a:off x="3092" y="2868"/>
              <a:ext cx="580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friend</a:t>
              </a:r>
            </a:p>
          </p:txBody>
        </p:sp>
        <p:sp>
          <p:nvSpPr>
            <p:cNvPr id="37936" name="Rectangle 30"/>
            <p:cNvSpPr>
              <a:spLocks noChangeArrowheads="1"/>
            </p:cNvSpPr>
            <p:nvPr/>
          </p:nvSpPr>
          <p:spPr bwMode="auto">
            <a:xfrm>
              <a:off x="3854" y="2874"/>
              <a:ext cx="612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roman</a:t>
              </a:r>
            </a:p>
          </p:txBody>
        </p:sp>
        <p:sp>
          <p:nvSpPr>
            <p:cNvPr id="37937" name="Rectangle 31"/>
            <p:cNvSpPr>
              <a:spLocks noChangeArrowheads="1"/>
            </p:cNvSpPr>
            <p:nvPr/>
          </p:nvSpPr>
          <p:spPr bwMode="auto">
            <a:xfrm>
              <a:off x="4653" y="2874"/>
              <a:ext cx="103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latin typeface="Times New Roman" pitchFamily="18" charset="0"/>
                  <a:ea typeface="宋体" charset="-122"/>
                </a:rPr>
                <a:t>countryman</a:t>
              </a:r>
            </a:p>
          </p:txBody>
        </p:sp>
      </p:grp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762000" y="5172075"/>
            <a:ext cx="8350250" cy="1604963"/>
            <a:chOff x="480" y="3258"/>
            <a:chExt cx="5260" cy="1011"/>
          </a:xfrm>
        </p:grpSpPr>
        <p:sp>
          <p:nvSpPr>
            <p:cNvPr id="37910" name="AutoShape 15"/>
            <p:cNvSpPr>
              <a:spLocks noChangeArrowheads="1"/>
            </p:cNvSpPr>
            <p:nvPr/>
          </p:nvSpPr>
          <p:spPr bwMode="auto">
            <a:xfrm>
              <a:off x="2155" y="3258"/>
              <a:ext cx="850" cy="314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algn="ctr" eaLnBrk="1" hangingPunct="1"/>
              <a:r>
                <a:rPr lang="en-US" altLang="zh-CN">
                  <a:ea typeface="宋体" charset="-122"/>
                </a:rPr>
                <a:t>Indexer</a:t>
              </a:r>
            </a:p>
          </p:txBody>
        </p:sp>
        <p:sp>
          <p:nvSpPr>
            <p:cNvPr id="37911" name="AutoShape 22"/>
            <p:cNvSpPr>
              <a:spLocks noChangeArrowheads="1"/>
            </p:cNvSpPr>
            <p:nvPr/>
          </p:nvSpPr>
          <p:spPr bwMode="auto">
            <a:xfrm>
              <a:off x="2496" y="3594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37912" name="Text Box 23"/>
            <p:cNvSpPr txBox="1">
              <a:spLocks noChangeArrowheads="1"/>
            </p:cNvSpPr>
            <p:nvPr/>
          </p:nvSpPr>
          <p:spPr bwMode="auto">
            <a:xfrm>
              <a:off x="480" y="3728"/>
              <a:ext cx="76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zh-CN" altLang="en-US" sz="2000">
                  <a:ea typeface="宋体" charset="-122"/>
                </a:rPr>
                <a:t>倒排索引</a:t>
              </a:r>
              <a:endParaRPr lang="en-US" altLang="zh-CN" sz="2000">
                <a:ea typeface="宋体" charset="-122"/>
              </a:endParaRPr>
            </a:p>
          </p:txBody>
        </p:sp>
        <p:grpSp>
          <p:nvGrpSpPr>
            <p:cNvPr id="37913" name="Group 71"/>
            <p:cNvGrpSpPr>
              <a:grpSpLocks/>
            </p:cNvGrpSpPr>
            <p:nvPr/>
          </p:nvGrpSpPr>
          <p:grpSpPr bwMode="auto">
            <a:xfrm>
              <a:off x="3024" y="3258"/>
              <a:ext cx="2716" cy="1011"/>
              <a:chOff x="3024" y="3258"/>
              <a:chExt cx="2716" cy="1011"/>
            </a:xfrm>
          </p:grpSpPr>
          <p:grpSp>
            <p:nvGrpSpPr>
              <p:cNvPr id="37914" name="Group 32"/>
              <p:cNvGrpSpPr>
                <a:grpSpLocks/>
              </p:cNvGrpSpPr>
              <p:nvPr/>
            </p:nvGrpSpPr>
            <p:grpSpPr bwMode="auto">
              <a:xfrm>
                <a:off x="3024" y="3306"/>
                <a:ext cx="1776" cy="963"/>
                <a:chOff x="528" y="2634"/>
                <a:chExt cx="1776" cy="963"/>
              </a:xfrm>
            </p:grpSpPr>
            <p:sp>
              <p:nvSpPr>
                <p:cNvPr id="34852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28" y="2634"/>
                  <a:ext cx="647" cy="29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b="1" i="1" dirty="0">
                      <a:latin typeface="+mn-lt"/>
                      <a:ea typeface="Arial Unicode MS" charset="0"/>
                      <a:cs typeface="Arial Unicode MS" charset="0"/>
                    </a:rPr>
                    <a:t>friend</a:t>
                  </a:r>
                </a:p>
              </p:txBody>
            </p:sp>
            <p:sp>
              <p:nvSpPr>
                <p:cNvPr id="34853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528" y="2970"/>
                  <a:ext cx="694" cy="29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b="1" i="1" dirty="0">
                      <a:latin typeface="+mn-lt"/>
                      <a:ea typeface="Arial Unicode MS" charset="0"/>
                      <a:cs typeface="Arial Unicode MS" charset="0"/>
                    </a:rPr>
                    <a:t>roman</a:t>
                  </a:r>
                </a:p>
              </p:txBody>
            </p:sp>
            <p:sp>
              <p:nvSpPr>
                <p:cNvPr id="34854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28" y="3306"/>
                  <a:ext cx="1134" cy="291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b="1" i="1" dirty="0">
                      <a:latin typeface="+mn-lt"/>
                      <a:ea typeface="Arial Unicode MS" charset="0"/>
                      <a:cs typeface="Arial Unicode MS" charset="0"/>
                    </a:rPr>
                    <a:t>countryman</a:t>
                  </a:r>
                </a:p>
              </p:txBody>
            </p:sp>
            <p:sp>
              <p:nvSpPr>
                <p:cNvPr id="37929" name="AutoShape 36"/>
                <p:cNvSpPr>
                  <a:spLocks noChangeArrowheads="1"/>
                </p:cNvSpPr>
                <p:nvPr/>
              </p:nvSpPr>
              <p:spPr bwMode="auto">
                <a:xfrm>
                  <a:off x="1584" y="2682"/>
                  <a:ext cx="720" cy="14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60 w 21600"/>
                    <a:gd name="T13" fmla="*/ 5400 h 21600"/>
                    <a:gd name="T14" fmla="*/ 18900 w 21600"/>
                    <a:gd name="T15" fmla="*/ 162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930" name="AutoShape 37"/>
                <p:cNvSpPr>
                  <a:spLocks noChangeArrowheads="1"/>
                </p:cNvSpPr>
                <p:nvPr/>
              </p:nvSpPr>
              <p:spPr bwMode="auto">
                <a:xfrm>
                  <a:off x="1584" y="3018"/>
                  <a:ext cx="720" cy="14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60 w 21600"/>
                    <a:gd name="T13" fmla="*/ 5400 h 21600"/>
                    <a:gd name="T14" fmla="*/ 18900 w 21600"/>
                    <a:gd name="T15" fmla="*/ 162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931" name="AutoShape 38"/>
                <p:cNvSpPr>
                  <a:spLocks noChangeArrowheads="1"/>
                </p:cNvSpPr>
                <p:nvPr/>
              </p:nvSpPr>
              <p:spPr bwMode="auto">
                <a:xfrm>
                  <a:off x="1584" y="3354"/>
                  <a:ext cx="720" cy="14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360 w 21600"/>
                    <a:gd name="T13" fmla="*/ 5400 h 21600"/>
                    <a:gd name="T14" fmla="*/ 18900 w 21600"/>
                    <a:gd name="T15" fmla="*/ 162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7915" name="Text Box 39"/>
              <p:cNvSpPr txBox="1">
                <a:spLocks noChangeArrowheads="1"/>
              </p:cNvSpPr>
              <p:nvPr/>
            </p:nvSpPr>
            <p:spPr bwMode="auto">
              <a:xfrm>
                <a:off x="4883" y="3258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2</a:t>
                </a:r>
              </a:p>
            </p:txBody>
          </p:sp>
          <p:sp>
            <p:nvSpPr>
              <p:cNvPr id="37916" name="Text Box 40"/>
              <p:cNvSpPr txBox="1">
                <a:spLocks noChangeArrowheads="1"/>
              </p:cNvSpPr>
              <p:nvPr/>
            </p:nvSpPr>
            <p:spPr bwMode="auto">
              <a:xfrm>
                <a:off x="5291" y="3258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4</a:t>
                </a:r>
              </a:p>
            </p:txBody>
          </p:sp>
          <p:sp>
            <p:nvSpPr>
              <p:cNvPr id="37917" name="Text Box 41"/>
              <p:cNvSpPr txBox="1">
                <a:spLocks noChangeArrowheads="1"/>
              </p:cNvSpPr>
              <p:nvPr/>
            </p:nvSpPr>
            <p:spPr bwMode="auto">
              <a:xfrm>
                <a:off x="5304" y="3594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2</a:t>
                </a:r>
              </a:p>
            </p:txBody>
          </p:sp>
          <p:sp>
            <p:nvSpPr>
              <p:cNvPr id="37918" name="Text Box 42"/>
              <p:cNvSpPr txBox="1">
                <a:spLocks noChangeArrowheads="1"/>
              </p:cNvSpPr>
              <p:nvPr/>
            </p:nvSpPr>
            <p:spPr bwMode="auto">
              <a:xfrm>
                <a:off x="4848" y="3936"/>
                <a:ext cx="384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13</a:t>
                </a:r>
              </a:p>
            </p:txBody>
          </p:sp>
          <p:sp>
            <p:nvSpPr>
              <p:cNvPr id="37919" name="Text Box 43"/>
              <p:cNvSpPr txBox="1">
                <a:spLocks noChangeArrowheads="1"/>
              </p:cNvSpPr>
              <p:nvPr/>
            </p:nvSpPr>
            <p:spPr bwMode="auto">
              <a:xfrm>
                <a:off x="5376" y="3930"/>
                <a:ext cx="364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16</a:t>
                </a:r>
              </a:p>
            </p:txBody>
          </p:sp>
          <p:cxnSp>
            <p:nvCxnSpPr>
              <p:cNvPr id="37920" name="AutoShape 44"/>
              <p:cNvCxnSpPr>
                <a:cxnSpLocks noChangeShapeType="1"/>
                <a:stCxn id="37915" idx="3"/>
                <a:endCxn id="37916" idx="1"/>
              </p:cNvCxnSpPr>
              <p:nvPr/>
            </p:nvCxnSpPr>
            <p:spPr bwMode="auto">
              <a:xfrm>
                <a:off x="5112" y="3405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921" name="AutoShape 45"/>
              <p:cNvCxnSpPr>
                <a:cxnSpLocks noChangeShapeType="1"/>
                <a:stCxn id="37916" idx="3"/>
              </p:cNvCxnSpPr>
              <p:nvPr/>
            </p:nvCxnSpPr>
            <p:spPr bwMode="auto">
              <a:xfrm>
                <a:off x="5534" y="3405"/>
                <a:ext cx="192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7922" name="Text Box 46"/>
              <p:cNvSpPr txBox="1">
                <a:spLocks noChangeArrowheads="1"/>
              </p:cNvSpPr>
              <p:nvPr/>
            </p:nvSpPr>
            <p:spPr bwMode="auto">
              <a:xfrm>
                <a:off x="4896" y="3594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ea typeface="宋体" charset="-122"/>
                  </a:rPr>
                  <a:t>1</a:t>
                </a:r>
              </a:p>
            </p:txBody>
          </p:sp>
          <p:cxnSp>
            <p:nvCxnSpPr>
              <p:cNvPr id="37923" name="AutoShape 47"/>
              <p:cNvCxnSpPr>
                <a:cxnSpLocks noChangeShapeType="1"/>
                <a:stCxn id="37922" idx="3"/>
                <a:endCxn id="37917" idx="1"/>
              </p:cNvCxnSpPr>
              <p:nvPr/>
            </p:nvCxnSpPr>
            <p:spPr bwMode="auto">
              <a:xfrm>
                <a:off x="5125" y="3741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924" name="AutoShape 48"/>
              <p:cNvCxnSpPr>
                <a:cxnSpLocks noChangeShapeType="1"/>
                <a:stCxn id="37917" idx="3"/>
              </p:cNvCxnSpPr>
              <p:nvPr/>
            </p:nvCxnSpPr>
            <p:spPr bwMode="auto">
              <a:xfrm>
                <a:off x="5547" y="3741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925" name="AutoShape 49"/>
              <p:cNvCxnSpPr>
                <a:cxnSpLocks noChangeShapeType="1"/>
                <a:stCxn id="37918" idx="3"/>
                <a:endCxn id="37919" idx="1"/>
              </p:cNvCxnSpPr>
              <p:nvPr/>
            </p:nvCxnSpPr>
            <p:spPr bwMode="auto">
              <a:xfrm flipV="1">
                <a:off x="5232" y="4077"/>
                <a:ext cx="144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" name="Group 68"/>
          <p:cNvGrpSpPr>
            <a:grpSpLocks/>
          </p:cNvGrpSpPr>
          <p:nvPr/>
        </p:nvGrpSpPr>
        <p:grpSpPr bwMode="auto">
          <a:xfrm>
            <a:off x="60325" y="2992438"/>
            <a:ext cx="3232150" cy="1568450"/>
            <a:chOff x="38" y="1885"/>
            <a:chExt cx="2036" cy="988"/>
          </a:xfrm>
          <a:solidFill>
            <a:srgbClr val="83ADC1"/>
          </a:solidFill>
        </p:grpSpPr>
        <p:cxnSp>
          <p:nvCxnSpPr>
            <p:cNvPr id="34836" name="AutoShape 57"/>
            <p:cNvCxnSpPr>
              <a:cxnSpLocks noChangeShapeType="1"/>
              <a:stCxn id="34838" idx="3"/>
            </p:cNvCxnSpPr>
            <p:nvPr/>
          </p:nvCxnSpPr>
          <p:spPr bwMode="auto">
            <a:xfrm flipV="1">
              <a:off x="1077" y="1885"/>
              <a:ext cx="997" cy="764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8" name="Group 60"/>
            <p:cNvGrpSpPr>
              <a:grpSpLocks/>
            </p:cNvGrpSpPr>
            <p:nvPr/>
          </p:nvGrpSpPr>
          <p:grpSpPr bwMode="auto">
            <a:xfrm>
              <a:off x="38" y="2425"/>
              <a:ext cx="1664" cy="448"/>
              <a:chOff x="220" y="2424"/>
              <a:chExt cx="1460" cy="433"/>
            </a:xfrm>
            <a:grpFill/>
          </p:grpSpPr>
          <p:sp>
            <p:nvSpPr>
              <p:cNvPr id="34838" name="Rectangle 55"/>
              <p:cNvSpPr>
                <a:spLocks noChangeArrowheads="1"/>
              </p:cNvSpPr>
              <p:nvPr/>
            </p:nvSpPr>
            <p:spPr bwMode="auto">
              <a:xfrm>
                <a:off x="220" y="2424"/>
                <a:ext cx="912" cy="433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>
                  <a:defRPr/>
                </a:pPr>
                <a:r>
                  <a:rPr lang="en-US" sz="2000" i="1">
                    <a:latin typeface="Lucida Sans" pitchFamily="-65" charset="0"/>
                    <a:ea typeface="Arial Unicode MS" pitchFamily="-65" charset="0"/>
                    <a:cs typeface="Arial Unicode MS" pitchFamily="-65" charset="0"/>
                  </a:rPr>
                  <a:t>More on</a:t>
                </a:r>
              </a:p>
              <a:p>
                <a:pPr algn="ctr">
                  <a:defRPr/>
                </a:pPr>
                <a:r>
                  <a:rPr lang="en-US" sz="2000" i="1">
                    <a:latin typeface="Lucida Sans" pitchFamily="-65" charset="0"/>
                    <a:ea typeface="Arial Unicode MS" pitchFamily="-65" charset="0"/>
                    <a:cs typeface="Arial Unicode MS" pitchFamily="-65" charset="0"/>
                  </a:rPr>
                  <a:t>these later.</a:t>
                </a:r>
              </a:p>
            </p:txBody>
          </p:sp>
          <p:cxnSp>
            <p:nvCxnSpPr>
              <p:cNvPr id="34839" name="AutoShape 58"/>
              <p:cNvCxnSpPr>
                <a:cxnSpLocks noChangeShapeType="1"/>
                <a:stCxn id="34838" idx="3"/>
              </p:cNvCxnSpPr>
              <p:nvPr/>
            </p:nvCxnSpPr>
            <p:spPr bwMode="auto">
              <a:xfrm>
                <a:off x="1132" y="2640"/>
                <a:ext cx="548" cy="35"/>
              </a:xfrm>
              <a:prstGeom prst="straightConnector1">
                <a:avLst/>
              </a:prstGeom>
              <a:grp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</p:grpSp>
      </p:grpSp>
      <p:grpSp>
        <p:nvGrpSpPr>
          <p:cNvPr id="37896" name="Group 4"/>
          <p:cNvGrpSpPr>
            <a:grpSpLocks/>
          </p:cNvGrpSpPr>
          <p:nvPr/>
        </p:nvGrpSpPr>
        <p:grpSpPr bwMode="auto">
          <a:xfrm>
            <a:off x="3451225" y="1752600"/>
            <a:ext cx="1196975" cy="406400"/>
            <a:chOff x="399" y="1488"/>
            <a:chExt cx="849" cy="288"/>
          </a:xfrm>
        </p:grpSpPr>
        <p:pic>
          <p:nvPicPr>
            <p:cNvPr id="3790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" y="1488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3790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536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3790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" y="1584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37908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" y="1536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37909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" y="1488"/>
              <a:ext cx="180" cy="1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37897" name="AutoShape 16"/>
          <p:cNvSpPr>
            <a:spLocks noChangeArrowheads="1"/>
          </p:cNvSpPr>
          <p:nvPr/>
        </p:nvSpPr>
        <p:spPr bwMode="auto">
          <a:xfrm>
            <a:off x="3962400" y="2209800"/>
            <a:ext cx="304800" cy="533400"/>
          </a:xfrm>
          <a:prstGeom prst="down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  <p:sp>
        <p:nvSpPr>
          <p:cNvPr id="37898" name="Text Box 19"/>
          <p:cNvSpPr txBox="1">
            <a:spLocks noChangeArrowheads="1"/>
          </p:cNvSpPr>
          <p:nvPr/>
        </p:nvSpPr>
        <p:spPr bwMode="auto">
          <a:xfrm>
            <a:off x="746125" y="1687513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2000">
                <a:ea typeface="宋体" charset="-122"/>
              </a:rPr>
              <a:t>待索引文档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37899" name="Rectangle 24"/>
          <p:cNvSpPr>
            <a:spLocks noChangeArrowheads="1"/>
          </p:cNvSpPr>
          <p:nvPr/>
        </p:nvSpPr>
        <p:spPr bwMode="auto">
          <a:xfrm>
            <a:off x="4940300" y="1747838"/>
            <a:ext cx="3941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itchFamily="18" charset="0"/>
                <a:ea typeface="宋体" charset="-122"/>
              </a:rPr>
              <a:t>Friends, Romans, countrymen.</a:t>
            </a:r>
          </a:p>
        </p:txBody>
      </p:sp>
      <p:sp>
        <p:nvSpPr>
          <p:cNvPr id="37900" name="Oval 62"/>
          <p:cNvSpPr>
            <a:spLocks noChangeArrowheads="1"/>
          </p:cNvSpPr>
          <p:nvPr/>
        </p:nvSpPr>
        <p:spPr bwMode="auto">
          <a:xfrm>
            <a:off x="6858000" y="2286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  <p:sp>
        <p:nvSpPr>
          <p:cNvPr id="37901" name="Oval 63"/>
          <p:cNvSpPr>
            <a:spLocks noChangeArrowheads="1"/>
          </p:cNvSpPr>
          <p:nvPr/>
        </p:nvSpPr>
        <p:spPr bwMode="auto">
          <a:xfrm>
            <a:off x="6858000" y="2438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  <p:sp>
        <p:nvSpPr>
          <p:cNvPr id="37902" name="Oval 64"/>
          <p:cNvSpPr>
            <a:spLocks noChangeArrowheads="1"/>
          </p:cNvSpPr>
          <p:nvPr/>
        </p:nvSpPr>
        <p:spPr bwMode="auto">
          <a:xfrm>
            <a:off x="6858000" y="2590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  <p:sp>
        <p:nvSpPr>
          <p:cNvPr id="37903" name="Rectangle 54"/>
          <p:cNvSpPr>
            <a:spLocks noChangeArrowheads="1"/>
          </p:cNvSpPr>
          <p:nvPr/>
        </p:nvSpPr>
        <p:spPr bwMode="auto">
          <a:xfrm>
            <a:off x="5105400" y="2743200"/>
            <a:ext cx="170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/>
              <a:t>词条化工具</a:t>
            </a:r>
          </a:p>
        </p:txBody>
      </p:sp>
      <p:sp>
        <p:nvSpPr>
          <p:cNvPr id="37904" name="Rectangle 54"/>
          <p:cNvSpPr>
            <a:spLocks noChangeArrowheads="1"/>
          </p:cNvSpPr>
          <p:nvPr/>
        </p:nvSpPr>
        <p:spPr bwMode="auto">
          <a:xfrm>
            <a:off x="5629275" y="3960813"/>
            <a:ext cx="203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/>
              <a:t>语言分析工具</a:t>
            </a:r>
          </a:p>
        </p:txBody>
      </p:sp>
    </p:spTree>
    <p:extLst>
      <p:ext uri="{BB962C8B-B14F-4D97-AF65-F5344CB8AC3E}">
        <p14:creationId xmlns:p14="http://schemas.microsoft.com/office/powerpoint/2010/main" val="34870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索引构建过程</a:t>
            </a:r>
            <a:r>
              <a:rPr lang="en-US" altLang="zh-CN" smtClean="0"/>
              <a:t>: </a:t>
            </a:r>
            <a:r>
              <a:rPr lang="zh-CN" altLang="en-US" smtClean="0"/>
              <a:t>词条序列</a:t>
            </a:r>
            <a:endParaRPr lang="en-US" altLang="zh-CN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ea typeface="宋体" charset="-122"/>
              </a:rPr>
              <a:t>&lt;</a:t>
            </a:r>
            <a:r>
              <a:rPr lang="zh-CN" altLang="en-US" smtClean="0">
                <a:ea typeface="宋体" charset="-122"/>
              </a:rPr>
              <a:t>词条，</a:t>
            </a:r>
            <a:r>
              <a:rPr lang="en-US" altLang="zh-CN" smtClean="0">
                <a:ea typeface="宋体" charset="-122"/>
              </a:rPr>
              <a:t>docID&gt;</a:t>
            </a:r>
            <a:r>
              <a:rPr lang="zh-CN" altLang="en-US" smtClean="0">
                <a:ea typeface="宋体" charset="-122"/>
              </a:rPr>
              <a:t>二元组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104775" y="4324350"/>
            <a:ext cx="2838450" cy="15621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I did enact Julius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Caesar I was killed 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i' the Capitol; 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Brutus killed me.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1295400" y="3581400"/>
            <a:ext cx="920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  <a:ea typeface="宋体" charset="-122"/>
              </a:rPr>
              <a:t>Doc 1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3165475" y="4400550"/>
            <a:ext cx="3195638" cy="15621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So let it be with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Caesar. The noble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Brutus hath told you</a:t>
            </a:r>
          </a:p>
          <a:p>
            <a:pPr algn="ctr" eaLnBrk="1" hangingPunct="1"/>
            <a:r>
              <a:rPr lang="en-US" altLang="zh-CN">
                <a:latin typeface="Arial" charset="0"/>
                <a:ea typeface="宋体" charset="-122"/>
              </a:rPr>
              <a:t>Caesar was ambitious</a:t>
            </a:r>
          </a:p>
        </p:txBody>
      </p:sp>
      <p:sp>
        <p:nvSpPr>
          <p:cNvPr id="4104" name="Text Box 6"/>
          <p:cNvSpPr txBox="1">
            <a:spLocks noChangeArrowheads="1"/>
          </p:cNvSpPr>
          <p:nvPr/>
        </p:nvSpPr>
        <p:spPr bwMode="auto">
          <a:xfrm>
            <a:off x="3886200" y="3581400"/>
            <a:ext cx="920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" charset="0"/>
                <a:ea typeface="宋体" charset="-122"/>
              </a:rPr>
              <a:t>Doc 2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327900" y="1782763"/>
          <a:ext cx="1319213" cy="492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Worksheet" r:id="rId3" imgW="1358900" imgH="5080000" progId="Excel.Sheet.8">
                  <p:embed/>
                </p:oleObj>
              </mc:Choice>
              <mc:Fallback>
                <p:oleObj name="Worksheet" r:id="rId3" imgW="1358900" imgH="50800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7900" y="1782763"/>
                        <a:ext cx="1319213" cy="4929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4" name="Line 8"/>
          <p:cNvSpPr>
            <a:spLocks noChangeShapeType="1"/>
          </p:cNvSpPr>
          <p:nvPr/>
        </p:nvSpPr>
        <p:spPr bwMode="auto">
          <a:xfrm>
            <a:off x="5867400" y="38862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3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索引构建过程</a:t>
            </a:r>
            <a:r>
              <a:rPr lang="en-US" altLang="zh-CN" smtClean="0"/>
              <a:t>: </a:t>
            </a:r>
            <a:r>
              <a:rPr lang="zh-CN" altLang="en-US" smtClean="0"/>
              <a:t>排序</a:t>
            </a:r>
            <a:endParaRPr lang="en-US" altLang="zh-CN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按词项排序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然后每个词项按</a:t>
            </a:r>
            <a:r>
              <a:rPr lang="en-US" altLang="zh-CN" smtClean="0">
                <a:ea typeface="宋体" charset="-122"/>
              </a:rPr>
              <a:t>docID</a:t>
            </a:r>
            <a:r>
              <a:rPr lang="zh-CN" altLang="en-US" smtClean="0">
                <a:ea typeface="宋体" charset="-122"/>
              </a:rPr>
              <a:t>排序</a:t>
            </a:r>
            <a:r>
              <a:rPr lang="en-US" altLang="zh-CN" smtClean="0">
                <a:ea typeface="宋体" charset="-122"/>
              </a:rPr>
              <a:t> 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562850" y="1782763"/>
          <a:ext cx="1217613" cy="492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Worksheet" r:id="rId3" imgW="1358900" imgH="5422900" progId="Excel.Sheet.8">
                  <p:embed/>
                </p:oleObj>
              </mc:Choice>
              <mc:Fallback>
                <p:oleObj name="Worksheet" r:id="rId3" imgW="1358900" imgH="54229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2850" y="1782763"/>
                        <a:ext cx="1217613" cy="4922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7162800" y="3886200"/>
            <a:ext cx="381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5880100" y="1733550"/>
          <a:ext cx="1352550" cy="504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Worksheet" r:id="rId5" imgW="1358900" imgH="5041900" progId="Excel.Sheet.8">
                  <p:embed/>
                </p:oleObj>
              </mc:Choice>
              <mc:Fallback>
                <p:oleObj name="Worksheet" r:id="rId5" imgW="1358900" imgH="50419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0100" y="1733550"/>
                        <a:ext cx="1352550" cy="504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65163" y="3124200"/>
            <a:ext cx="3430587" cy="781050"/>
          </a:xfrm>
          <a:prstGeom prst="upArrowCallout">
            <a:avLst>
              <a:gd name="adj1" fmla="val 105252"/>
              <a:gd name="adj2" fmla="val 105272"/>
              <a:gd name="adj3" fmla="val 16667"/>
              <a:gd name="adj4" fmla="val 66667"/>
            </a:avLst>
          </a:prstGeom>
          <a:solidFill>
            <a:srgbClr val="83AD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Calibri" pitchFamily="34" charset="0"/>
                <a:ea typeface="宋体" charset="-122"/>
              </a:rPr>
              <a:t>索引构建的核心步骤</a:t>
            </a:r>
            <a:endParaRPr lang="en-US" altLang="zh-CN" sz="2800" b="1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71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索引构建过程</a:t>
            </a:r>
            <a:r>
              <a:rPr lang="en-US" altLang="zh-CN" smtClean="0"/>
              <a:t>: </a:t>
            </a:r>
            <a:r>
              <a:rPr lang="zh-CN" altLang="en-US" smtClean="0"/>
              <a:t>词典</a:t>
            </a:r>
            <a:r>
              <a:rPr lang="en-US" altLang="zh-CN" smtClean="0"/>
              <a:t> &amp; </a:t>
            </a:r>
            <a:r>
              <a:rPr lang="zh-CN" altLang="en-US" smtClean="0"/>
              <a:t>倒排记录表</a:t>
            </a:r>
            <a:endParaRPr lang="en-US" altLang="zh-CN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某个词项在单篇文档中的多次出现会被合并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拆分成词典和倒排记录表两部分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每个词项出现的文档数目</a:t>
            </a:r>
            <a:r>
              <a:rPr lang="en-US" altLang="zh-CN" smtClean="0">
                <a:ea typeface="宋体" charset="-122"/>
              </a:rPr>
              <a:t>(doc.  frequency, DF)</a:t>
            </a:r>
            <a:r>
              <a:rPr lang="zh-CN" altLang="en-US" smtClean="0">
                <a:ea typeface="宋体" charset="-122"/>
              </a:rPr>
              <a:t>会被加入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6149" name="Line 4"/>
          <p:cNvSpPr>
            <a:spLocks noChangeShapeType="1"/>
          </p:cNvSpPr>
          <p:nvPr/>
        </p:nvSpPr>
        <p:spPr bwMode="auto">
          <a:xfrm>
            <a:off x="5334000" y="3657600"/>
            <a:ext cx="68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146" name="Object 35"/>
          <p:cNvGraphicFramePr>
            <a:graphicFrameLocks noChangeAspect="1"/>
          </p:cNvGraphicFramePr>
          <p:nvPr/>
        </p:nvGraphicFramePr>
        <p:xfrm>
          <a:off x="3962400" y="1827213"/>
          <a:ext cx="1217613" cy="492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3" name="Worksheet" r:id="rId3" imgW="1358900" imgH="5422900" progId="Excel.Sheet.8">
                  <p:embed/>
                </p:oleObj>
              </mc:Choice>
              <mc:Fallback>
                <p:oleObj name="Worksheet" r:id="rId3" imgW="1358900" imgH="542290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827213"/>
                        <a:ext cx="1217613" cy="492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71" name="AutoShape 7"/>
          <p:cNvSpPr>
            <a:spLocks noChangeArrowheads="1"/>
          </p:cNvSpPr>
          <p:nvPr/>
        </p:nvSpPr>
        <p:spPr bwMode="auto">
          <a:xfrm>
            <a:off x="212725" y="5588000"/>
            <a:ext cx="3263900" cy="688975"/>
          </a:xfrm>
          <a:prstGeom prst="upArrowCallout">
            <a:avLst>
              <a:gd name="adj1" fmla="val 57858"/>
              <a:gd name="adj2" fmla="val 57858"/>
              <a:gd name="adj3" fmla="val 16667"/>
              <a:gd name="adj4" fmla="val 66667"/>
            </a:avLst>
          </a:prstGeom>
          <a:solidFill>
            <a:srgbClr val="83ADC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zh-CN" altLang="en-US" dirty="0">
                <a:latin typeface="+mn-lt"/>
                <a:ea typeface="Arial Unicode MS" charset="0"/>
                <a:cs typeface="Arial Unicode MS" charset="0"/>
              </a:rPr>
              <a:t>为什么加入？后面会讲</a:t>
            </a:r>
            <a:endParaRPr lang="en-US" dirty="0">
              <a:latin typeface="+mn-lt"/>
              <a:ea typeface="Arial Unicode MS" charset="0"/>
              <a:cs typeface="Arial Unicode MS" charset="0"/>
            </a:endParaRPr>
          </a:p>
        </p:txBody>
      </p:sp>
      <p:pic>
        <p:nvPicPr>
          <p:cNvPr id="6151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00200"/>
            <a:ext cx="280193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87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11367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0"/>
            <a:ext cx="280193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存储开销计算</a:t>
            </a:r>
            <a:endParaRPr lang="en-US" altLang="zh-CN" smtClean="0"/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B570F0AE-E864-4617-B7F5-854E90F750B4}" type="slidenum">
              <a:rPr lang="zh-CN" altLang="en-US" sz="1200" smtClean="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19</a:t>
            </a:fld>
            <a:endParaRPr lang="en-US" altLang="zh-CN" sz="1200" smtClean="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8917" name="AutoShape 32"/>
          <p:cNvSpPr>
            <a:spLocks noChangeArrowheads="1"/>
          </p:cNvSpPr>
          <p:nvPr/>
        </p:nvSpPr>
        <p:spPr bwMode="auto">
          <a:xfrm>
            <a:off x="3581400" y="5867400"/>
            <a:ext cx="1189038" cy="914400"/>
          </a:xfrm>
          <a:prstGeom prst="upArrowCallout">
            <a:avLst>
              <a:gd name="adj1" fmla="val 32509"/>
              <a:gd name="adj2" fmla="val 32509"/>
              <a:gd name="adj3" fmla="val 16667"/>
              <a:gd name="adj4" fmla="val 6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>
                <a:latin typeface="Arial" charset="0"/>
                <a:ea typeface="宋体" charset="-122"/>
              </a:rPr>
              <a:t>指针</a:t>
            </a:r>
            <a:endParaRPr lang="en-US" altLang="zh-CN">
              <a:latin typeface="Arial" charset="0"/>
              <a:ea typeface="宋体" charset="-122"/>
            </a:endParaRPr>
          </a:p>
        </p:txBody>
      </p:sp>
      <p:sp>
        <p:nvSpPr>
          <p:cNvPr id="38918" name="AutoShape 33"/>
          <p:cNvSpPr>
            <a:spLocks noChangeArrowheads="1"/>
          </p:cNvSpPr>
          <p:nvPr/>
        </p:nvSpPr>
        <p:spPr bwMode="auto">
          <a:xfrm>
            <a:off x="838200" y="2890838"/>
            <a:ext cx="1752600" cy="1200150"/>
          </a:xfrm>
          <a:prstGeom prst="rightArrowCallout">
            <a:avLst>
              <a:gd name="adj1" fmla="val 25000"/>
              <a:gd name="adj2" fmla="val 25000"/>
              <a:gd name="adj3" fmla="val 37509"/>
              <a:gd name="adj4" fmla="val 6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zh-CN" altLang="en-US">
                <a:latin typeface="Calibri" pitchFamily="34" charset="0"/>
                <a:ea typeface="宋体" charset="-122"/>
              </a:rPr>
              <a:t>词项及文档频率</a:t>
            </a:r>
            <a:endParaRPr lang="en-US" altLang="zh-CN">
              <a:latin typeface="Calibri" pitchFamily="34" charset="0"/>
              <a:ea typeface="宋体" charset="-122"/>
            </a:endParaRPr>
          </a:p>
        </p:txBody>
      </p:sp>
      <p:sp>
        <p:nvSpPr>
          <p:cNvPr id="38920" name="TextBox 36"/>
          <p:cNvSpPr txBox="1">
            <a:spLocks noChangeArrowheads="1"/>
          </p:cNvSpPr>
          <p:nvPr/>
        </p:nvSpPr>
        <p:spPr bwMode="auto">
          <a:xfrm>
            <a:off x="7620000" y="-33338"/>
            <a:ext cx="1004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BFCFF"/>
                </a:solidFill>
                <a:ea typeface="宋体" charset="-122"/>
              </a:rPr>
              <a:t>倒排索引</a:t>
            </a:r>
            <a:endParaRPr lang="en-US" altLang="zh-CN" sz="1600">
              <a:solidFill>
                <a:srgbClr val="FBFCFF"/>
              </a:solidFill>
              <a:ea typeface="宋体" charset="-122"/>
            </a:endParaRPr>
          </a:p>
        </p:txBody>
      </p:sp>
      <p:sp>
        <p:nvSpPr>
          <p:cNvPr id="40" name="AutoShape 5"/>
          <p:cNvSpPr>
            <a:spLocks noChangeArrowheads="1"/>
          </p:cNvSpPr>
          <p:nvPr/>
        </p:nvSpPr>
        <p:spPr bwMode="auto">
          <a:xfrm>
            <a:off x="5257800" y="2090738"/>
            <a:ext cx="1905000" cy="460375"/>
          </a:xfrm>
          <a:prstGeom prst="leftArrowCallout">
            <a:avLst>
              <a:gd name="adj1" fmla="val 25000"/>
              <a:gd name="adj2" fmla="val 25000"/>
              <a:gd name="adj3" fmla="val 41303"/>
              <a:gd name="adj4" fmla="val 6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 eaLnBrk="1" hangingPunct="1"/>
            <a:r>
              <a:rPr lang="en-US" altLang="zh-CN">
                <a:latin typeface="Calibri" pitchFamily="34" charset="0"/>
                <a:ea typeface="宋体" charset="-122"/>
              </a:rPr>
              <a:t>docID</a:t>
            </a:r>
            <a:r>
              <a:rPr lang="zh-CN" altLang="en-US">
                <a:latin typeface="Calibri" pitchFamily="34" charset="0"/>
                <a:ea typeface="宋体" charset="-122"/>
              </a:rPr>
              <a:t>表</a:t>
            </a:r>
            <a:endParaRPr lang="en-US" altLang="zh-CN">
              <a:latin typeface="Calibri" pitchFamily="34" charset="0"/>
              <a:ea typeface="宋体" charset="-122"/>
            </a:endParaRPr>
          </a:p>
        </p:txBody>
      </p:sp>
      <p:sp>
        <p:nvSpPr>
          <p:cNvPr id="38922" name="TextBox 6"/>
          <p:cNvSpPr txBox="1">
            <a:spLocks noChangeArrowheads="1"/>
          </p:cNvSpPr>
          <p:nvPr/>
        </p:nvSpPr>
        <p:spPr bwMode="auto">
          <a:xfrm>
            <a:off x="0" y="-20638"/>
            <a:ext cx="449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BFCFF"/>
                </a:solidFill>
                <a:ea typeface="宋体" charset="-122"/>
              </a:rPr>
              <a:t>第一讲：布尔检索</a:t>
            </a:r>
            <a:endParaRPr lang="en-US" altLang="zh-CN" sz="1600">
              <a:solidFill>
                <a:srgbClr val="FBFCFF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302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提纲</a:t>
            </a:r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310F23E8-6C4C-4BB2-8433-A82FACF6473B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25603" name="内容占位符 2"/>
          <p:cNvSpPr>
            <a:spLocks noGrp="1"/>
          </p:cNvSpPr>
          <p:nvPr>
            <p:ph type="body" sz="quarter" idx="13"/>
          </p:nvPr>
        </p:nvSpPr>
        <p:spPr>
          <a:xfrm>
            <a:off x="468313" y="1916113"/>
            <a:ext cx="8207375" cy="4321175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倒排索引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布尔查询的处理</a:t>
            </a:r>
          </a:p>
        </p:txBody>
      </p:sp>
    </p:spTree>
    <p:extLst>
      <p:ext uri="{BB962C8B-B14F-4D97-AF65-F5344CB8AC3E}">
        <p14:creationId xmlns:p14="http://schemas.microsoft.com/office/powerpoint/2010/main" val="23637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提纲</a:t>
            </a:r>
          </a:p>
        </p:txBody>
      </p:sp>
      <p:sp>
        <p:nvSpPr>
          <p:cNvPr id="39939" name="灯片编号占位符 3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ABFEAC63-2F23-4303-B7DA-EE9E3D9F5D07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20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38915" name="内容占位符 2"/>
          <p:cNvSpPr>
            <a:spLocks noGrp="1"/>
          </p:cNvSpPr>
          <p:nvPr>
            <p:ph type="body" sz="quarter" idx="13"/>
          </p:nvPr>
        </p:nvSpPr>
        <p:spPr>
          <a:xfrm>
            <a:off x="468313" y="1916113"/>
            <a:ext cx="8207375" cy="4321175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倒排索引</a:t>
            </a:r>
            <a:endParaRPr lang="en-US" altLang="zh-CN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r>
              <a:rPr lang="zh-CN" altLang="en-US" dirty="0" smtClean="0"/>
              <a:t>布尔查询的处理 （继续）</a:t>
            </a:r>
          </a:p>
        </p:txBody>
      </p:sp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0" y="-20638"/>
            <a:ext cx="449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BFCFF"/>
                </a:solidFill>
                <a:ea typeface="宋体" charset="-122"/>
              </a:rPr>
              <a:t>第一讲：布尔检索</a:t>
            </a:r>
            <a:endParaRPr lang="en-US" altLang="zh-CN" sz="1600">
              <a:solidFill>
                <a:srgbClr val="FBFCFF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67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假定索引已经构建好</a:t>
            </a:r>
            <a:endParaRPr lang="en-US" altLang="zh-CN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如何利用该索引来处理查询</a:t>
            </a:r>
            <a:r>
              <a:rPr lang="en-US" altLang="zh-CN" dirty="0" smtClean="0">
                <a:ea typeface="宋体" charset="-122"/>
              </a:rPr>
              <a:t>?</a:t>
            </a:r>
          </a:p>
          <a:p>
            <a:pPr lvl="1"/>
            <a:endParaRPr lang="en-US" altLang="zh-CN" dirty="0" smtClean="0">
              <a:ea typeface="宋体" charset="-122"/>
            </a:endParaRPr>
          </a:p>
        </p:txBody>
      </p:sp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3B8F95CA-A68D-4495-8338-144228169B58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21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40966" name="TextBox 6"/>
          <p:cNvSpPr txBox="1">
            <a:spLocks noChangeArrowheads="1"/>
          </p:cNvSpPr>
          <p:nvPr/>
        </p:nvSpPr>
        <p:spPr bwMode="auto">
          <a:xfrm>
            <a:off x="0" y="-20638"/>
            <a:ext cx="449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BFCFF"/>
                </a:solidFill>
                <a:ea typeface="宋体" charset="-122"/>
              </a:rPr>
              <a:t>第一讲：布尔检索</a:t>
            </a:r>
            <a:endParaRPr lang="en-US" altLang="zh-CN" sz="1600">
              <a:solidFill>
                <a:srgbClr val="FBFCFF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55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布尔检索</a:t>
            </a:r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zh-CN" altLang="en-US" dirty="0" smtClean="0">
                <a:ea typeface="宋体" charset="-122"/>
              </a:rPr>
              <a:t>针对布尔查询的检索，布尔查询是指利用</a:t>
            </a:r>
            <a:r>
              <a:rPr lang="en-US" altLang="zh-CN" dirty="0" smtClean="0">
                <a:ea typeface="宋体" charset="-122"/>
              </a:rPr>
              <a:t> AND, OR </a:t>
            </a:r>
            <a:r>
              <a:rPr lang="zh-CN" altLang="en-US" dirty="0" smtClean="0">
                <a:ea typeface="宋体" charset="-122"/>
              </a:rPr>
              <a:t>或者</a:t>
            </a:r>
            <a:r>
              <a:rPr lang="en-US" altLang="zh-CN" dirty="0" smtClean="0">
                <a:ea typeface="宋体" charset="-122"/>
              </a:rPr>
              <a:t> NOT</a:t>
            </a:r>
            <a:r>
              <a:rPr lang="zh-CN" altLang="en-US" dirty="0" smtClean="0">
                <a:ea typeface="宋体" charset="-122"/>
              </a:rPr>
              <a:t>操作符将词项</a:t>
            </a:r>
            <a:r>
              <a:rPr lang="en-US" altLang="zh-CN" dirty="0" smtClean="0">
                <a:ea typeface="宋体" charset="-122"/>
              </a:rPr>
              <a:t> </a:t>
            </a:r>
            <a:r>
              <a:rPr lang="zh-CN" altLang="en-US" dirty="0" smtClean="0">
                <a:ea typeface="宋体" charset="-122"/>
              </a:rPr>
              <a:t>连接起来的查询</a:t>
            </a:r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ea typeface="宋体" charset="-122"/>
              </a:rPr>
              <a:t>信息  </a:t>
            </a:r>
            <a:r>
              <a:rPr lang="en-US" altLang="zh-CN" dirty="0" smtClean="0">
                <a:ea typeface="宋体" charset="-122"/>
              </a:rPr>
              <a:t>AND </a:t>
            </a:r>
            <a:r>
              <a:rPr lang="zh-CN" altLang="en-US" dirty="0" smtClean="0">
                <a:ea typeface="宋体" charset="-122"/>
              </a:rPr>
              <a:t>检索</a:t>
            </a:r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ea typeface="宋体" charset="-122"/>
              </a:rPr>
              <a:t>信息 </a:t>
            </a:r>
            <a:r>
              <a:rPr lang="en-US" altLang="zh-CN" dirty="0" smtClean="0">
                <a:ea typeface="宋体" charset="-122"/>
              </a:rPr>
              <a:t>OR </a:t>
            </a:r>
            <a:r>
              <a:rPr lang="zh-CN" altLang="en-US" dirty="0" smtClean="0">
                <a:ea typeface="宋体" charset="-122"/>
              </a:rPr>
              <a:t>检索</a:t>
            </a:r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ea typeface="宋体" charset="-122"/>
              </a:rPr>
              <a:t>信息 </a:t>
            </a:r>
            <a:r>
              <a:rPr lang="en-US" altLang="zh-CN" dirty="0" smtClean="0">
                <a:ea typeface="宋体" charset="-122"/>
              </a:rPr>
              <a:t>AND </a:t>
            </a:r>
            <a:r>
              <a:rPr lang="zh-CN" altLang="en-US" dirty="0" smtClean="0">
                <a:ea typeface="宋体" charset="-122"/>
              </a:rPr>
              <a:t>检索  </a:t>
            </a:r>
            <a:r>
              <a:rPr lang="en-US" altLang="zh-CN" dirty="0" smtClean="0">
                <a:ea typeface="宋体" charset="-122"/>
              </a:rPr>
              <a:t>AND NOT </a:t>
            </a:r>
            <a:r>
              <a:rPr lang="zh-CN" altLang="en-US" dirty="0" smtClean="0">
                <a:ea typeface="宋体" charset="-122"/>
              </a:rPr>
              <a:t>教材</a:t>
            </a:r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9FF2F410-E2C5-4A36-8DA0-E07E26509B39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22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51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AND</a:t>
            </a:r>
            <a:r>
              <a:rPr lang="zh-CN" altLang="en-US" smtClean="0"/>
              <a:t>查询的处理</a:t>
            </a:r>
            <a:endParaRPr lang="en-US" altLang="zh-CN" smtClean="0"/>
          </a:p>
        </p:txBody>
      </p:sp>
      <p:sp>
        <p:nvSpPr>
          <p:cNvPr id="41987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考虑如下查询（从简单的布尔表达式入手）</a:t>
            </a:r>
            <a:r>
              <a:rPr lang="en-US" altLang="zh-CN" smtClean="0">
                <a:ea typeface="宋体" charset="-122"/>
              </a:rPr>
              <a:t>:</a:t>
            </a:r>
          </a:p>
          <a:p>
            <a:pPr lvl="1"/>
            <a:r>
              <a:rPr lang="en-US" altLang="zh-CN" smtClean="0">
                <a:ea typeface="宋体" charset="-122"/>
              </a:rPr>
              <a:t>Brutus AND Caesar</a:t>
            </a:r>
          </a:p>
          <a:p>
            <a:pPr lvl="1"/>
            <a:r>
              <a:rPr lang="zh-CN" altLang="en-US" smtClean="0">
                <a:ea typeface="宋体" charset="-122"/>
              </a:rPr>
              <a:t>在词典中定位</a:t>
            </a:r>
            <a:r>
              <a:rPr lang="en-US" altLang="zh-CN" smtClean="0">
                <a:ea typeface="宋体" charset="-122"/>
              </a:rPr>
              <a:t> Brutus</a:t>
            </a:r>
          </a:p>
          <a:p>
            <a:pPr lvl="2"/>
            <a:r>
              <a:rPr lang="zh-CN" altLang="en-US" smtClean="0">
                <a:ea typeface="宋体" charset="-122"/>
              </a:rPr>
              <a:t>返回对应倒排记录表</a:t>
            </a:r>
            <a:r>
              <a:rPr lang="en-US" altLang="zh-CN" smtClean="0">
                <a:ea typeface="宋体" charset="-122"/>
              </a:rPr>
              <a:t>(</a:t>
            </a:r>
            <a:r>
              <a:rPr lang="zh-CN" altLang="en-US" smtClean="0">
                <a:ea typeface="宋体" charset="-122"/>
              </a:rPr>
              <a:t>对应的</a:t>
            </a:r>
            <a:r>
              <a:rPr lang="en-US" altLang="zh-CN" smtClean="0">
                <a:ea typeface="宋体" charset="-122"/>
              </a:rPr>
              <a:t>docID)</a:t>
            </a:r>
          </a:p>
          <a:p>
            <a:pPr lvl="1"/>
            <a:r>
              <a:rPr lang="zh-CN" altLang="en-US" smtClean="0">
                <a:ea typeface="宋体" charset="-122"/>
              </a:rPr>
              <a:t>在词典中定位</a:t>
            </a:r>
            <a:r>
              <a:rPr lang="en-US" altLang="zh-CN" smtClean="0">
                <a:ea typeface="宋体" charset="-122"/>
              </a:rPr>
              <a:t>Caesar</a:t>
            </a:r>
          </a:p>
          <a:p>
            <a:pPr lvl="2"/>
            <a:r>
              <a:rPr lang="zh-CN" altLang="en-US" smtClean="0">
                <a:ea typeface="宋体" charset="-122"/>
              </a:rPr>
              <a:t>再返回对应倒排记录表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合并</a:t>
            </a:r>
            <a:r>
              <a:rPr lang="en-US" altLang="zh-CN" smtClean="0">
                <a:ea typeface="宋体" charset="-122"/>
              </a:rPr>
              <a:t>(Merge)</a:t>
            </a:r>
            <a:r>
              <a:rPr lang="zh-CN" altLang="en-US" smtClean="0">
                <a:ea typeface="宋体" charset="-122"/>
              </a:rPr>
              <a:t>两个倒排记录表，即求交集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491FAF48-3248-4E5F-8FCD-8C35C1F6483D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23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41989" name="Text Box 2058"/>
          <p:cNvSpPr txBox="1">
            <a:spLocks noChangeArrowheads="1"/>
          </p:cNvSpPr>
          <p:nvPr/>
        </p:nvSpPr>
        <p:spPr bwMode="auto">
          <a:xfrm>
            <a:off x="6624638" y="5629275"/>
            <a:ext cx="7032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 Unicode MS" pitchFamily="34" charset="-122"/>
                <a:ea typeface="宋体" charset="-122"/>
              </a:rPr>
              <a:t>128</a:t>
            </a:r>
          </a:p>
        </p:txBody>
      </p:sp>
      <p:sp>
        <p:nvSpPr>
          <p:cNvPr id="41990" name="Text Box 2065"/>
          <p:cNvSpPr txBox="1">
            <a:spLocks noChangeArrowheads="1"/>
          </p:cNvSpPr>
          <p:nvPr/>
        </p:nvSpPr>
        <p:spPr bwMode="auto">
          <a:xfrm>
            <a:off x="6929438" y="6162675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 Unicode MS" pitchFamily="34" charset="-122"/>
                <a:ea typeface="宋体" charset="-122"/>
              </a:rPr>
              <a:t>34</a:t>
            </a:r>
          </a:p>
        </p:txBody>
      </p:sp>
      <p:grpSp>
        <p:nvGrpSpPr>
          <p:cNvPr id="41991" name="Group 2083"/>
          <p:cNvGrpSpPr>
            <a:grpSpLocks/>
          </p:cNvGrpSpPr>
          <p:nvPr/>
        </p:nvGrpSpPr>
        <p:grpSpPr bwMode="auto">
          <a:xfrm>
            <a:off x="2260600" y="5629275"/>
            <a:ext cx="647700" cy="466725"/>
            <a:chOff x="1584" y="3162"/>
            <a:chExt cx="408" cy="294"/>
          </a:xfrm>
        </p:grpSpPr>
        <p:sp>
          <p:nvSpPr>
            <p:cNvPr id="42031" name="Text Box 2052"/>
            <p:cNvSpPr txBox="1">
              <a:spLocks noChangeArrowheads="1"/>
            </p:cNvSpPr>
            <p:nvPr/>
          </p:nvSpPr>
          <p:spPr bwMode="auto">
            <a:xfrm>
              <a:off x="1584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</a:t>
              </a:r>
            </a:p>
          </p:txBody>
        </p:sp>
        <p:cxnSp>
          <p:nvCxnSpPr>
            <p:cNvPr id="42032" name="AutoShape 2066"/>
            <p:cNvCxnSpPr>
              <a:cxnSpLocks noChangeShapeType="1"/>
              <a:stCxn id="42031" idx="3"/>
              <a:endCxn id="42029" idx="1"/>
            </p:cNvCxnSpPr>
            <p:nvPr/>
          </p:nvCxnSpPr>
          <p:spPr bwMode="auto">
            <a:xfrm>
              <a:off x="1813" y="3309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2" name="Group 2084"/>
          <p:cNvGrpSpPr>
            <a:grpSpLocks/>
          </p:cNvGrpSpPr>
          <p:nvPr/>
        </p:nvGrpSpPr>
        <p:grpSpPr bwMode="auto">
          <a:xfrm>
            <a:off x="2908300" y="5629275"/>
            <a:ext cx="668338" cy="466725"/>
            <a:chOff x="1992" y="3162"/>
            <a:chExt cx="421" cy="294"/>
          </a:xfrm>
        </p:grpSpPr>
        <p:sp>
          <p:nvSpPr>
            <p:cNvPr id="42029" name="Text Box 2053"/>
            <p:cNvSpPr txBox="1">
              <a:spLocks noChangeArrowheads="1"/>
            </p:cNvSpPr>
            <p:nvPr/>
          </p:nvSpPr>
          <p:spPr bwMode="auto">
            <a:xfrm>
              <a:off x="1992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4</a:t>
              </a:r>
            </a:p>
          </p:txBody>
        </p:sp>
        <p:cxnSp>
          <p:nvCxnSpPr>
            <p:cNvPr id="42030" name="AutoShape 2067"/>
            <p:cNvCxnSpPr>
              <a:cxnSpLocks noChangeShapeType="1"/>
              <a:stCxn id="42029" idx="3"/>
              <a:endCxn id="42027" idx="1"/>
            </p:cNvCxnSpPr>
            <p:nvPr/>
          </p:nvCxnSpPr>
          <p:spPr bwMode="auto">
            <a:xfrm>
              <a:off x="2221" y="3309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3" name="Group 2085"/>
          <p:cNvGrpSpPr>
            <a:grpSpLocks/>
          </p:cNvGrpSpPr>
          <p:nvPr/>
        </p:nvGrpSpPr>
        <p:grpSpPr bwMode="auto">
          <a:xfrm>
            <a:off x="3576638" y="5629275"/>
            <a:ext cx="609600" cy="466725"/>
            <a:chOff x="2413" y="3162"/>
            <a:chExt cx="384" cy="294"/>
          </a:xfrm>
        </p:grpSpPr>
        <p:sp>
          <p:nvSpPr>
            <p:cNvPr id="42027" name="Text Box 2054"/>
            <p:cNvSpPr txBox="1">
              <a:spLocks noChangeArrowheads="1"/>
            </p:cNvSpPr>
            <p:nvPr/>
          </p:nvSpPr>
          <p:spPr bwMode="auto">
            <a:xfrm>
              <a:off x="2413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8</a:t>
              </a:r>
            </a:p>
          </p:txBody>
        </p:sp>
        <p:cxnSp>
          <p:nvCxnSpPr>
            <p:cNvPr id="42028" name="AutoShape 2068"/>
            <p:cNvCxnSpPr>
              <a:cxnSpLocks noChangeShapeType="1"/>
              <a:stCxn id="42027" idx="3"/>
              <a:endCxn id="42025" idx="1"/>
            </p:cNvCxnSpPr>
            <p:nvPr/>
          </p:nvCxnSpPr>
          <p:spPr bwMode="auto">
            <a:xfrm>
              <a:off x="2642" y="3309"/>
              <a:ext cx="15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4" name="Group 2086"/>
          <p:cNvGrpSpPr>
            <a:grpSpLocks/>
          </p:cNvGrpSpPr>
          <p:nvPr/>
        </p:nvGrpSpPr>
        <p:grpSpPr bwMode="auto">
          <a:xfrm>
            <a:off x="4186238" y="5629275"/>
            <a:ext cx="762000" cy="466725"/>
            <a:chOff x="2797" y="3162"/>
            <a:chExt cx="480" cy="294"/>
          </a:xfrm>
        </p:grpSpPr>
        <p:sp>
          <p:nvSpPr>
            <p:cNvPr id="42025" name="Text Box 2055"/>
            <p:cNvSpPr txBox="1">
              <a:spLocks noChangeArrowheads="1"/>
            </p:cNvSpPr>
            <p:nvPr/>
          </p:nvSpPr>
          <p:spPr bwMode="auto">
            <a:xfrm>
              <a:off x="2797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16</a:t>
              </a:r>
            </a:p>
          </p:txBody>
        </p:sp>
        <p:cxnSp>
          <p:nvCxnSpPr>
            <p:cNvPr id="42026" name="AutoShape 2069"/>
            <p:cNvCxnSpPr>
              <a:cxnSpLocks noChangeShapeType="1"/>
              <a:stCxn id="42025" idx="3"/>
              <a:endCxn id="42023" idx="1"/>
            </p:cNvCxnSpPr>
            <p:nvPr/>
          </p:nvCxnSpPr>
          <p:spPr bwMode="auto">
            <a:xfrm>
              <a:off x="3133" y="3309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5" name="Group 2087"/>
          <p:cNvGrpSpPr>
            <a:grpSpLocks/>
          </p:cNvGrpSpPr>
          <p:nvPr/>
        </p:nvGrpSpPr>
        <p:grpSpPr bwMode="auto">
          <a:xfrm>
            <a:off x="4948238" y="5629275"/>
            <a:ext cx="838200" cy="466725"/>
            <a:chOff x="3277" y="3162"/>
            <a:chExt cx="528" cy="294"/>
          </a:xfrm>
        </p:grpSpPr>
        <p:sp>
          <p:nvSpPr>
            <p:cNvPr id="42023" name="Text Box 2056"/>
            <p:cNvSpPr txBox="1">
              <a:spLocks noChangeArrowheads="1"/>
            </p:cNvSpPr>
            <p:nvPr/>
          </p:nvSpPr>
          <p:spPr bwMode="auto">
            <a:xfrm>
              <a:off x="3277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32</a:t>
              </a:r>
            </a:p>
          </p:txBody>
        </p:sp>
        <p:cxnSp>
          <p:nvCxnSpPr>
            <p:cNvPr id="42024" name="AutoShape 2070"/>
            <p:cNvCxnSpPr>
              <a:cxnSpLocks noChangeShapeType="1"/>
              <a:stCxn id="42023" idx="3"/>
              <a:endCxn id="42021" idx="1"/>
            </p:cNvCxnSpPr>
            <p:nvPr/>
          </p:nvCxnSpPr>
          <p:spPr bwMode="auto">
            <a:xfrm>
              <a:off x="3613" y="3309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6" name="Group 2088"/>
          <p:cNvGrpSpPr>
            <a:grpSpLocks/>
          </p:cNvGrpSpPr>
          <p:nvPr/>
        </p:nvGrpSpPr>
        <p:grpSpPr bwMode="auto">
          <a:xfrm>
            <a:off x="5786448" y="5629275"/>
            <a:ext cx="903289" cy="466725"/>
            <a:chOff x="3805" y="3162"/>
            <a:chExt cx="569" cy="294"/>
          </a:xfrm>
        </p:grpSpPr>
        <p:sp>
          <p:nvSpPr>
            <p:cNvPr id="42021" name="Text Box 2057"/>
            <p:cNvSpPr txBox="1">
              <a:spLocks noChangeArrowheads="1"/>
            </p:cNvSpPr>
            <p:nvPr/>
          </p:nvSpPr>
          <p:spPr bwMode="auto">
            <a:xfrm>
              <a:off x="3805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64</a:t>
              </a:r>
            </a:p>
          </p:txBody>
        </p:sp>
        <p:cxnSp>
          <p:nvCxnSpPr>
            <p:cNvPr id="42022" name="AutoShape 2071"/>
            <p:cNvCxnSpPr>
              <a:cxnSpLocks noChangeShapeType="1"/>
              <a:stCxn id="42021" idx="3"/>
              <a:endCxn id="41989" idx="1"/>
            </p:cNvCxnSpPr>
            <p:nvPr/>
          </p:nvCxnSpPr>
          <p:spPr bwMode="auto">
            <a:xfrm>
              <a:off x="4141" y="3309"/>
              <a:ext cx="23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7" name="Group 2089"/>
          <p:cNvGrpSpPr>
            <a:grpSpLocks/>
          </p:cNvGrpSpPr>
          <p:nvPr/>
        </p:nvGrpSpPr>
        <p:grpSpPr bwMode="auto">
          <a:xfrm>
            <a:off x="2281238" y="6162675"/>
            <a:ext cx="647700" cy="466725"/>
            <a:chOff x="1597" y="3498"/>
            <a:chExt cx="408" cy="294"/>
          </a:xfrm>
        </p:grpSpPr>
        <p:sp>
          <p:nvSpPr>
            <p:cNvPr id="42019" name="Text Box 2072"/>
            <p:cNvSpPr txBox="1">
              <a:spLocks noChangeArrowheads="1"/>
            </p:cNvSpPr>
            <p:nvPr/>
          </p:nvSpPr>
          <p:spPr bwMode="auto">
            <a:xfrm>
              <a:off x="1597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1</a:t>
              </a:r>
            </a:p>
          </p:txBody>
        </p:sp>
        <p:cxnSp>
          <p:nvCxnSpPr>
            <p:cNvPr id="42020" name="AutoShape 2073"/>
            <p:cNvCxnSpPr>
              <a:cxnSpLocks noChangeShapeType="1"/>
              <a:stCxn id="42019" idx="3"/>
              <a:endCxn id="42017" idx="1"/>
            </p:cNvCxnSpPr>
            <p:nvPr/>
          </p:nvCxnSpPr>
          <p:spPr bwMode="auto">
            <a:xfrm>
              <a:off x="1826" y="3645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8" name="Group 2090"/>
          <p:cNvGrpSpPr>
            <a:grpSpLocks/>
          </p:cNvGrpSpPr>
          <p:nvPr/>
        </p:nvGrpSpPr>
        <p:grpSpPr bwMode="auto">
          <a:xfrm>
            <a:off x="2928938" y="6162675"/>
            <a:ext cx="647700" cy="466725"/>
            <a:chOff x="2005" y="3498"/>
            <a:chExt cx="408" cy="294"/>
          </a:xfrm>
        </p:grpSpPr>
        <p:sp>
          <p:nvSpPr>
            <p:cNvPr id="42017" name="Text Box 2059"/>
            <p:cNvSpPr txBox="1">
              <a:spLocks noChangeArrowheads="1"/>
            </p:cNvSpPr>
            <p:nvPr/>
          </p:nvSpPr>
          <p:spPr bwMode="auto">
            <a:xfrm>
              <a:off x="2005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</a:t>
              </a:r>
            </a:p>
          </p:txBody>
        </p:sp>
        <p:cxnSp>
          <p:nvCxnSpPr>
            <p:cNvPr id="42018" name="AutoShape 2074"/>
            <p:cNvCxnSpPr>
              <a:cxnSpLocks noChangeShapeType="1"/>
              <a:stCxn id="42017" idx="3"/>
              <a:endCxn id="42015" idx="1"/>
            </p:cNvCxnSpPr>
            <p:nvPr/>
          </p:nvCxnSpPr>
          <p:spPr bwMode="auto">
            <a:xfrm>
              <a:off x="2234" y="3645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999" name="Group 2091"/>
          <p:cNvGrpSpPr>
            <a:grpSpLocks/>
          </p:cNvGrpSpPr>
          <p:nvPr/>
        </p:nvGrpSpPr>
        <p:grpSpPr bwMode="auto">
          <a:xfrm>
            <a:off x="3576638" y="6162675"/>
            <a:ext cx="630237" cy="466725"/>
            <a:chOff x="2413" y="3498"/>
            <a:chExt cx="397" cy="294"/>
          </a:xfrm>
        </p:grpSpPr>
        <p:sp>
          <p:nvSpPr>
            <p:cNvPr id="42015" name="Text Box 2060"/>
            <p:cNvSpPr txBox="1">
              <a:spLocks noChangeArrowheads="1"/>
            </p:cNvSpPr>
            <p:nvPr/>
          </p:nvSpPr>
          <p:spPr bwMode="auto">
            <a:xfrm>
              <a:off x="2413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3</a:t>
              </a:r>
            </a:p>
          </p:txBody>
        </p:sp>
        <p:cxnSp>
          <p:nvCxnSpPr>
            <p:cNvPr id="42016" name="AutoShape 2075"/>
            <p:cNvCxnSpPr>
              <a:cxnSpLocks noChangeShapeType="1"/>
              <a:stCxn id="42015" idx="3"/>
              <a:endCxn id="42013" idx="1"/>
            </p:cNvCxnSpPr>
            <p:nvPr/>
          </p:nvCxnSpPr>
          <p:spPr bwMode="auto">
            <a:xfrm>
              <a:off x="2642" y="3645"/>
              <a:ext cx="16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000" name="Group 2092"/>
          <p:cNvGrpSpPr>
            <a:grpSpLocks/>
          </p:cNvGrpSpPr>
          <p:nvPr/>
        </p:nvGrpSpPr>
        <p:grpSpPr bwMode="auto">
          <a:xfrm>
            <a:off x="4206875" y="6162675"/>
            <a:ext cx="606425" cy="466725"/>
            <a:chOff x="2810" y="3498"/>
            <a:chExt cx="382" cy="294"/>
          </a:xfrm>
        </p:grpSpPr>
        <p:sp>
          <p:nvSpPr>
            <p:cNvPr id="42013" name="Text Box 2061"/>
            <p:cNvSpPr txBox="1">
              <a:spLocks noChangeArrowheads="1"/>
            </p:cNvSpPr>
            <p:nvPr/>
          </p:nvSpPr>
          <p:spPr bwMode="auto">
            <a:xfrm>
              <a:off x="2810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5</a:t>
              </a:r>
            </a:p>
          </p:txBody>
        </p:sp>
        <p:cxnSp>
          <p:nvCxnSpPr>
            <p:cNvPr id="42014" name="AutoShape 2076"/>
            <p:cNvCxnSpPr>
              <a:cxnSpLocks noChangeShapeType="1"/>
              <a:stCxn id="42013" idx="3"/>
              <a:endCxn id="42011" idx="1"/>
            </p:cNvCxnSpPr>
            <p:nvPr/>
          </p:nvCxnSpPr>
          <p:spPr bwMode="auto">
            <a:xfrm>
              <a:off x="3039" y="3645"/>
              <a:ext cx="15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001" name="Group 2093"/>
          <p:cNvGrpSpPr>
            <a:grpSpLocks/>
          </p:cNvGrpSpPr>
          <p:nvPr/>
        </p:nvGrpSpPr>
        <p:grpSpPr bwMode="auto">
          <a:xfrm>
            <a:off x="4813300" y="6162675"/>
            <a:ext cx="592138" cy="466725"/>
            <a:chOff x="3192" y="3498"/>
            <a:chExt cx="373" cy="294"/>
          </a:xfrm>
        </p:grpSpPr>
        <p:sp>
          <p:nvSpPr>
            <p:cNvPr id="42011" name="Text Box 2062"/>
            <p:cNvSpPr txBox="1">
              <a:spLocks noChangeArrowheads="1"/>
            </p:cNvSpPr>
            <p:nvPr/>
          </p:nvSpPr>
          <p:spPr bwMode="auto">
            <a:xfrm>
              <a:off x="3192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8</a:t>
              </a:r>
            </a:p>
          </p:txBody>
        </p:sp>
        <p:cxnSp>
          <p:nvCxnSpPr>
            <p:cNvPr id="42012" name="AutoShape 2077"/>
            <p:cNvCxnSpPr>
              <a:cxnSpLocks noChangeShapeType="1"/>
              <a:stCxn id="42011" idx="3"/>
              <a:endCxn id="42009" idx="1"/>
            </p:cNvCxnSpPr>
            <p:nvPr/>
          </p:nvCxnSpPr>
          <p:spPr bwMode="auto">
            <a:xfrm>
              <a:off x="3421" y="3645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002" name="Group 2094"/>
          <p:cNvGrpSpPr>
            <a:grpSpLocks/>
          </p:cNvGrpSpPr>
          <p:nvPr/>
        </p:nvGrpSpPr>
        <p:grpSpPr bwMode="auto">
          <a:xfrm>
            <a:off x="5405438" y="6162675"/>
            <a:ext cx="762000" cy="466725"/>
            <a:chOff x="3565" y="3498"/>
            <a:chExt cx="480" cy="294"/>
          </a:xfrm>
        </p:grpSpPr>
        <p:sp>
          <p:nvSpPr>
            <p:cNvPr id="42009" name="Text Box 2063"/>
            <p:cNvSpPr txBox="1">
              <a:spLocks noChangeArrowheads="1"/>
            </p:cNvSpPr>
            <p:nvPr/>
          </p:nvSpPr>
          <p:spPr bwMode="auto">
            <a:xfrm>
              <a:off x="3565" y="3498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 dirty="0">
                  <a:latin typeface="Arial Unicode MS" pitchFamily="34" charset="-122"/>
                  <a:ea typeface="宋体" charset="-122"/>
                </a:rPr>
                <a:t>13</a:t>
              </a:r>
            </a:p>
          </p:txBody>
        </p:sp>
        <p:cxnSp>
          <p:nvCxnSpPr>
            <p:cNvPr id="42010" name="AutoShape 2078"/>
            <p:cNvCxnSpPr>
              <a:cxnSpLocks noChangeShapeType="1"/>
              <a:stCxn id="42009" idx="3"/>
              <a:endCxn id="42007" idx="1"/>
            </p:cNvCxnSpPr>
            <p:nvPr/>
          </p:nvCxnSpPr>
          <p:spPr bwMode="auto">
            <a:xfrm>
              <a:off x="3901" y="3645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003" name="Group 2095"/>
          <p:cNvGrpSpPr>
            <a:grpSpLocks/>
          </p:cNvGrpSpPr>
          <p:nvPr/>
        </p:nvGrpSpPr>
        <p:grpSpPr bwMode="auto">
          <a:xfrm>
            <a:off x="6167450" y="6162675"/>
            <a:ext cx="827089" cy="466725"/>
            <a:chOff x="4045" y="3498"/>
            <a:chExt cx="521" cy="294"/>
          </a:xfrm>
        </p:grpSpPr>
        <p:sp>
          <p:nvSpPr>
            <p:cNvPr id="42007" name="Text Box 2064"/>
            <p:cNvSpPr txBox="1">
              <a:spLocks noChangeArrowheads="1"/>
            </p:cNvSpPr>
            <p:nvPr/>
          </p:nvSpPr>
          <p:spPr bwMode="auto">
            <a:xfrm>
              <a:off x="4045" y="3498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21</a:t>
              </a:r>
            </a:p>
          </p:txBody>
        </p:sp>
        <p:cxnSp>
          <p:nvCxnSpPr>
            <p:cNvPr id="42008" name="AutoShape 2079"/>
            <p:cNvCxnSpPr>
              <a:cxnSpLocks noChangeShapeType="1"/>
              <a:stCxn id="42007" idx="3"/>
              <a:endCxn id="41990" idx="1"/>
            </p:cNvCxnSpPr>
            <p:nvPr/>
          </p:nvCxnSpPr>
          <p:spPr bwMode="auto">
            <a:xfrm>
              <a:off x="4381" y="3645"/>
              <a:ext cx="18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2004" name="Text Box 2080"/>
          <p:cNvSpPr txBox="1">
            <a:spLocks noChangeArrowheads="1"/>
          </p:cNvSpPr>
          <p:nvPr/>
        </p:nvSpPr>
        <p:spPr bwMode="auto">
          <a:xfrm>
            <a:off x="7518400" y="5648325"/>
            <a:ext cx="1065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latin typeface="Arial Unicode MS" pitchFamily="34" charset="-122"/>
                <a:ea typeface="宋体" charset="-122"/>
              </a:rPr>
              <a:t>Brutus</a:t>
            </a:r>
          </a:p>
        </p:txBody>
      </p:sp>
      <p:sp>
        <p:nvSpPr>
          <p:cNvPr id="42005" name="Text Box 2081"/>
          <p:cNvSpPr txBox="1">
            <a:spLocks noChangeArrowheads="1"/>
          </p:cNvSpPr>
          <p:nvPr/>
        </p:nvSpPr>
        <p:spPr bwMode="auto">
          <a:xfrm>
            <a:off x="7518400" y="6105525"/>
            <a:ext cx="116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latin typeface="Arial Unicode MS" pitchFamily="34" charset="-122"/>
                <a:ea typeface="宋体" charset="-122"/>
              </a:rPr>
              <a:t>Caesar</a:t>
            </a:r>
          </a:p>
        </p:txBody>
      </p:sp>
      <p:sp>
        <p:nvSpPr>
          <p:cNvPr id="42006" name="AutoShape 2082"/>
          <p:cNvSpPr>
            <a:spLocks noChangeArrowheads="1"/>
          </p:cNvSpPr>
          <p:nvPr/>
        </p:nvSpPr>
        <p:spPr bwMode="auto">
          <a:xfrm rot="10800000">
            <a:off x="1208088" y="5915025"/>
            <a:ext cx="976312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合并过程</a:t>
            </a:r>
            <a:endParaRPr lang="en-US" altLang="zh-CN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每个倒排记录表都有一个定位指针，两个指针同时从前往后扫描</a:t>
            </a:r>
            <a:r>
              <a:rPr lang="en-US" altLang="zh-CN" smtClean="0">
                <a:ea typeface="宋体" charset="-122"/>
              </a:rPr>
              <a:t>, </a:t>
            </a:r>
            <a:r>
              <a:rPr lang="zh-CN" altLang="en-US" smtClean="0">
                <a:ea typeface="宋体" charset="-122"/>
              </a:rPr>
              <a:t>每次比较当前指针对应倒排记录，然后移动某个或两个指针。合并时间为两个表长之和的线性时间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3628E0A0-265D-4FCD-B904-5893E17AD87B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24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grpSp>
        <p:nvGrpSpPr>
          <p:cNvPr id="43013" name="Group 99"/>
          <p:cNvGrpSpPr>
            <a:grpSpLocks/>
          </p:cNvGrpSpPr>
          <p:nvPr/>
        </p:nvGrpSpPr>
        <p:grpSpPr bwMode="auto">
          <a:xfrm>
            <a:off x="2514600" y="3429000"/>
            <a:ext cx="5202238" cy="1009650"/>
            <a:chOff x="1584" y="3264"/>
            <a:chExt cx="3277" cy="636"/>
          </a:xfrm>
        </p:grpSpPr>
        <p:sp>
          <p:nvSpPr>
            <p:cNvPr id="43064" name="Text Box 54"/>
            <p:cNvSpPr txBox="1">
              <a:spLocks noChangeArrowheads="1"/>
            </p:cNvSpPr>
            <p:nvPr/>
          </p:nvSpPr>
          <p:spPr bwMode="auto">
            <a:xfrm>
              <a:off x="4525" y="3600"/>
              <a:ext cx="336" cy="294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B2B2B2"/>
                  </a:solidFill>
                  <a:latin typeface="Arial Unicode MS" pitchFamily="34" charset="-122"/>
                  <a:ea typeface="宋体" charset="-122"/>
                </a:rPr>
                <a:t>34</a:t>
              </a:r>
            </a:p>
          </p:txBody>
        </p:sp>
        <p:grpSp>
          <p:nvGrpSpPr>
            <p:cNvPr id="43065" name="Group 96"/>
            <p:cNvGrpSpPr>
              <a:grpSpLocks/>
            </p:cNvGrpSpPr>
            <p:nvPr/>
          </p:nvGrpSpPr>
          <p:grpSpPr bwMode="auto">
            <a:xfrm>
              <a:off x="1584" y="3264"/>
              <a:ext cx="3179" cy="300"/>
              <a:chOff x="1584" y="3060"/>
              <a:chExt cx="3179" cy="300"/>
            </a:xfrm>
          </p:grpSpPr>
          <p:sp>
            <p:nvSpPr>
              <p:cNvPr id="43086" name="Text Box 53"/>
              <p:cNvSpPr txBox="1">
                <a:spLocks noChangeArrowheads="1"/>
              </p:cNvSpPr>
              <p:nvPr/>
            </p:nvSpPr>
            <p:spPr bwMode="auto">
              <a:xfrm>
                <a:off x="4320" y="3060"/>
                <a:ext cx="443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128</a:t>
                </a:r>
              </a:p>
            </p:txBody>
          </p:sp>
          <p:grpSp>
            <p:nvGrpSpPr>
              <p:cNvPr id="43087" name="Group 55"/>
              <p:cNvGrpSpPr>
                <a:grpSpLocks/>
              </p:cNvGrpSpPr>
              <p:nvPr/>
            </p:nvGrpSpPr>
            <p:grpSpPr bwMode="auto">
              <a:xfrm>
                <a:off x="1584" y="3060"/>
                <a:ext cx="408" cy="294"/>
                <a:chOff x="1584" y="3162"/>
                <a:chExt cx="408" cy="294"/>
              </a:xfrm>
            </p:grpSpPr>
            <p:sp>
              <p:nvSpPr>
                <p:cNvPr id="43103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584" y="3162"/>
                  <a:ext cx="229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2</a:t>
                  </a:r>
                </a:p>
              </p:txBody>
            </p:sp>
            <p:cxnSp>
              <p:nvCxnSpPr>
                <p:cNvPr id="43104" name="AutoShape 57"/>
                <p:cNvCxnSpPr>
                  <a:cxnSpLocks noChangeShapeType="1"/>
                  <a:stCxn id="43103" idx="3"/>
                  <a:endCxn id="43101" idx="1"/>
                </p:cNvCxnSpPr>
                <p:nvPr/>
              </p:nvCxnSpPr>
              <p:spPr bwMode="auto">
                <a:xfrm>
                  <a:off x="1813" y="3309"/>
                  <a:ext cx="179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3088" name="Group 58"/>
              <p:cNvGrpSpPr>
                <a:grpSpLocks/>
              </p:cNvGrpSpPr>
              <p:nvPr/>
            </p:nvGrpSpPr>
            <p:grpSpPr bwMode="auto">
              <a:xfrm>
                <a:off x="1992" y="3060"/>
                <a:ext cx="421" cy="294"/>
                <a:chOff x="1992" y="3162"/>
                <a:chExt cx="421" cy="294"/>
              </a:xfrm>
            </p:grpSpPr>
            <p:sp>
              <p:nvSpPr>
                <p:cNvPr id="43101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1992" y="3162"/>
                  <a:ext cx="229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4</a:t>
                  </a:r>
                </a:p>
              </p:txBody>
            </p:sp>
            <p:cxnSp>
              <p:nvCxnSpPr>
                <p:cNvPr id="43102" name="AutoShape 60"/>
                <p:cNvCxnSpPr>
                  <a:cxnSpLocks noChangeShapeType="1"/>
                  <a:stCxn id="43101" idx="3"/>
                  <a:endCxn id="43099" idx="1"/>
                </p:cNvCxnSpPr>
                <p:nvPr/>
              </p:nvCxnSpPr>
              <p:spPr bwMode="auto">
                <a:xfrm>
                  <a:off x="2221" y="3309"/>
                  <a:ext cx="19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3089" name="Group 61"/>
              <p:cNvGrpSpPr>
                <a:grpSpLocks/>
              </p:cNvGrpSpPr>
              <p:nvPr/>
            </p:nvGrpSpPr>
            <p:grpSpPr bwMode="auto">
              <a:xfrm>
                <a:off x="2413" y="3060"/>
                <a:ext cx="384" cy="294"/>
                <a:chOff x="2413" y="3162"/>
                <a:chExt cx="384" cy="294"/>
              </a:xfrm>
            </p:grpSpPr>
            <p:sp>
              <p:nvSpPr>
                <p:cNvPr id="43099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2413" y="3162"/>
                  <a:ext cx="229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8</a:t>
                  </a:r>
                </a:p>
              </p:txBody>
            </p:sp>
            <p:cxnSp>
              <p:nvCxnSpPr>
                <p:cNvPr id="43100" name="AutoShape 63"/>
                <p:cNvCxnSpPr>
                  <a:cxnSpLocks noChangeShapeType="1"/>
                  <a:stCxn id="43099" idx="3"/>
                  <a:endCxn id="43097" idx="1"/>
                </p:cNvCxnSpPr>
                <p:nvPr/>
              </p:nvCxnSpPr>
              <p:spPr bwMode="auto">
                <a:xfrm>
                  <a:off x="2642" y="3309"/>
                  <a:ext cx="15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3090" name="Group 64"/>
              <p:cNvGrpSpPr>
                <a:grpSpLocks/>
              </p:cNvGrpSpPr>
              <p:nvPr/>
            </p:nvGrpSpPr>
            <p:grpSpPr bwMode="auto">
              <a:xfrm>
                <a:off x="2797" y="3060"/>
                <a:ext cx="480" cy="294"/>
                <a:chOff x="2797" y="3162"/>
                <a:chExt cx="480" cy="294"/>
              </a:xfrm>
            </p:grpSpPr>
            <p:sp>
              <p:nvSpPr>
                <p:cNvPr id="43097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797" y="3162"/>
                  <a:ext cx="336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16</a:t>
                  </a:r>
                </a:p>
              </p:txBody>
            </p:sp>
            <p:cxnSp>
              <p:nvCxnSpPr>
                <p:cNvPr id="43098" name="AutoShape 66"/>
                <p:cNvCxnSpPr>
                  <a:cxnSpLocks noChangeShapeType="1"/>
                  <a:stCxn id="43097" idx="3"/>
                  <a:endCxn id="43095" idx="1"/>
                </p:cNvCxnSpPr>
                <p:nvPr/>
              </p:nvCxnSpPr>
              <p:spPr bwMode="auto">
                <a:xfrm>
                  <a:off x="3133" y="3309"/>
                  <a:ext cx="1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3091" name="Group 67"/>
              <p:cNvGrpSpPr>
                <a:grpSpLocks/>
              </p:cNvGrpSpPr>
              <p:nvPr/>
            </p:nvGrpSpPr>
            <p:grpSpPr bwMode="auto">
              <a:xfrm>
                <a:off x="3277" y="3066"/>
                <a:ext cx="528" cy="294"/>
                <a:chOff x="3277" y="3162"/>
                <a:chExt cx="528" cy="294"/>
              </a:xfrm>
            </p:grpSpPr>
            <p:sp>
              <p:nvSpPr>
                <p:cNvPr id="43095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3277" y="3162"/>
                  <a:ext cx="336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32</a:t>
                  </a:r>
                </a:p>
              </p:txBody>
            </p:sp>
            <p:cxnSp>
              <p:nvCxnSpPr>
                <p:cNvPr id="43096" name="AutoShape 69"/>
                <p:cNvCxnSpPr>
                  <a:cxnSpLocks noChangeShapeType="1"/>
                  <a:stCxn id="43095" idx="3"/>
                  <a:endCxn id="43093" idx="1"/>
                </p:cNvCxnSpPr>
                <p:nvPr/>
              </p:nvCxnSpPr>
              <p:spPr bwMode="auto">
                <a:xfrm>
                  <a:off x="3613" y="3309"/>
                  <a:ext cx="19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43092" name="Group 70"/>
              <p:cNvGrpSpPr>
                <a:grpSpLocks/>
              </p:cNvGrpSpPr>
              <p:nvPr/>
            </p:nvGrpSpPr>
            <p:grpSpPr bwMode="auto">
              <a:xfrm>
                <a:off x="3805" y="3066"/>
                <a:ext cx="528" cy="294"/>
                <a:chOff x="3805" y="3162"/>
                <a:chExt cx="528" cy="294"/>
              </a:xfrm>
            </p:grpSpPr>
            <p:sp>
              <p:nvSpPr>
                <p:cNvPr id="43093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3805" y="3162"/>
                  <a:ext cx="336" cy="294"/>
                </a:xfrm>
                <a:prstGeom prst="rect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Lucida Sans" pitchFamily="34" charset="0"/>
                      <a:ea typeface="Arial Unicode MS" pitchFamily="34" charset="-122"/>
                      <a:cs typeface="Arial Unicode MS" pitchFamily="34" charset="-122"/>
                    </a:defRPr>
                  </a:lvl9pPr>
                </a:lstStyle>
                <a:p>
                  <a:pPr eaLnBrk="1" hangingPunct="1"/>
                  <a:r>
                    <a:rPr lang="en-US" altLang="zh-CN">
                      <a:solidFill>
                        <a:srgbClr val="B2B2B2"/>
                      </a:solidFill>
                      <a:latin typeface="Arial Unicode MS" pitchFamily="34" charset="-122"/>
                      <a:ea typeface="宋体" charset="-122"/>
                    </a:rPr>
                    <a:t>64</a:t>
                  </a:r>
                </a:p>
              </p:txBody>
            </p:sp>
            <p:cxnSp>
              <p:nvCxnSpPr>
                <p:cNvPr id="43094" name="AutoShape 72"/>
                <p:cNvCxnSpPr>
                  <a:cxnSpLocks noChangeShapeType="1"/>
                  <a:stCxn id="43093" idx="3"/>
                  <a:endCxn id="43086" idx="1"/>
                </p:cNvCxnSpPr>
                <p:nvPr/>
              </p:nvCxnSpPr>
              <p:spPr bwMode="auto">
                <a:xfrm>
                  <a:off x="4141" y="3309"/>
                  <a:ext cx="19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C0C0C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43066" name="Group 73"/>
            <p:cNvGrpSpPr>
              <a:grpSpLocks/>
            </p:cNvGrpSpPr>
            <p:nvPr/>
          </p:nvGrpSpPr>
          <p:grpSpPr bwMode="auto">
            <a:xfrm>
              <a:off x="1597" y="3600"/>
              <a:ext cx="408" cy="294"/>
              <a:chOff x="1597" y="3498"/>
              <a:chExt cx="408" cy="294"/>
            </a:xfrm>
          </p:grpSpPr>
          <p:sp>
            <p:nvSpPr>
              <p:cNvPr id="43084" name="Text Box 74"/>
              <p:cNvSpPr txBox="1">
                <a:spLocks noChangeArrowheads="1"/>
              </p:cNvSpPr>
              <p:nvPr/>
            </p:nvSpPr>
            <p:spPr bwMode="auto">
              <a:xfrm>
                <a:off x="1597" y="3498"/>
                <a:ext cx="229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1</a:t>
                </a:r>
              </a:p>
            </p:txBody>
          </p:sp>
          <p:cxnSp>
            <p:nvCxnSpPr>
              <p:cNvPr id="43085" name="AutoShape 75"/>
              <p:cNvCxnSpPr>
                <a:cxnSpLocks noChangeShapeType="1"/>
                <a:stCxn id="43084" idx="3"/>
                <a:endCxn id="43082" idx="1"/>
              </p:cNvCxnSpPr>
              <p:nvPr/>
            </p:nvCxnSpPr>
            <p:spPr bwMode="auto">
              <a:xfrm>
                <a:off x="1826" y="3645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067" name="Group 76"/>
            <p:cNvGrpSpPr>
              <a:grpSpLocks/>
            </p:cNvGrpSpPr>
            <p:nvPr/>
          </p:nvGrpSpPr>
          <p:grpSpPr bwMode="auto">
            <a:xfrm>
              <a:off x="2005" y="3600"/>
              <a:ext cx="408" cy="294"/>
              <a:chOff x="2005" y="3498"/>
              <a:chExt cx="408" cy="294"/>
            </a:xfrm>
          </p:grpSpPr>
          <p:sp>
            <p:nvSpPr>
              <p:cNvPr id="43082" name="Text Box 77"/>
              <p:cNvSpPr txBox="1">
                <a:spLocks noChangeArrowheads="1"/>
              </p:cNvSpPr>
              <p:nvPr/>
            </p:nvSpPr>
            <p:spPr bwMode="auto">
              <a:xfrm>
                <a:off x="2005" y="3498"/>
                <a:ext cx="229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2</a:t>
                </a:r>
              </a:p>
            </p:txBody>
          </p:sp>
          <p:cxnSp>
            <p:nvCxnSpPr>
              <p:cNvPr id="43083" name="AutoShape 78"/>
              <p:cNvCxnSpPr>
                <a:cxnSpLocks noChangeShapeType="1"/>
                <a:stCxn id="43082" idx="3"/>
                <a:endCxn id="43080" idx="1"/>
              </p:cNvCxnSpPr>
              <p:nvPr/>
            </p:nvCxnSpPr>
            <p:spPr bwMode="auto">
              <a:xfrm>
                <a:off x="2234" y="3645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068" name="Group 79"/>
            <p:cNvGrpSpPr>
              <a:grpSpLocks/>
            </p:cNvGrpSpPr>
            <p:nvPr/>
          </p:nvGrpSpPr>
          <p:grpSpPr bwMode="auto">
            <a:xfrm>
              <a:off x="2413" y="3606"/>
              <a:ext cx="397" cy="294"/>
              <a:chOff x="2413" y="3498"/>
              <a:chExt cx="397" cy="294"/>
            </a:xfrm>
          </p:grpSpPr>
          <p:sp>
            <p:nvSpPr>
              <p:cNvPr id="43080" name="Text Box 80"/>
              <p:cNvSpPr txBox="1">
                <a:spLocks noChangeArrowheads="1"/>
              </p:cNvSpPr>
              <p:nvPr/>
            </p:nvSpPr>
            <p:spPr bwMode="auto">
              <a:xfrm>
                <a:off x="2413" y="3498"/>
                <a:ext cx="229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3</a:t>
                </a:r>
              </a:p>
            </p:txBody>
          </p:sp>
          <p:cxnSp>
            <p:nvCxnSpPr>
              <p:cNvPr id="43081" name="AutoShape 81"/>
              <p:cNvCxnSpPr>
                <a:cxnSpLocks noChangeShapeType="1"/>
                <a:stCxn id="43080" idx="3"/>
                <a:endCxn id="43078" idx="1"/>
              </p:cNvCxnSpPr>
              <p:nvPr/>
            </p:nvCxnSpPr>
            <p:spPr bwMode="auto">
              <a:xfrm>
                <a:off x="2642" y="3645"/>
                <a:ext cx="168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069" name="Group 82"/>
            <p:cNvGrpSpPr>
              <a:grpSpLocks/>
            </p:cNvGrpSpPr>
            <p:nvPr/>
          </p:nvGrpSpPr>
          <p:grpSpPr bwMode="auto">
            <a:xfrm>
              <a:off x="2810" y="3600"/>
              <a:ext cx="382" cy="294"/>
              <a:chOff x="2810" y="3498"/>
              <a:chExt cx="382" cy="294"/>
            </a:xfrm>
          </p:grpSpPr>
          <p:sp>
            <p:nvSpPr>
              <p:cNvPr id="43078" name="Text Box 83"/>
              <p:cNvSpPr txBox="1">
                <a:spLocks noChangeArrowheads="1"/>
              </p:cNvSpPr>
              <p:nvPr/>
            </p:nvSpPr>
            <p:spPr bwMode="auto">
              <a:xfrm>
                <a:off x="2810" y="3498"/>
                <a:ext cx="229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5</a:t>
                </a:r>
              </a:p>
            </p:txBody>
          </p:sp>
          <p:cxnSp>
            <p:nvCxnSpPr>
              <p:cNvPr id="43079" name="AutoShape 84"/>
              <p:cNvCxnSpPr>
                <a:cxnSpLocks noChangeShapeType="1"/>
                <a:stCxn id="43078" idx="3"/>
                <a:endCxn id="43076" idx="1"/>
              </p:cNvCxnSpPr>
              <p:nvPr/>
            </p:nvCxnSpPr>
            <p:spPr bwMode="auto">
              <a:xfrm>
                <a:off x="3039" y="3645"/>
                <a:ext cx="153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070" name="Group 85"/>
            <p:cNvGrpSpPr>
              <a:grpSpLocks/>
            </p:cNvGrpSpPr>
            <p:nvPr/>
          </p:nvGrpSpPr>
          <p:grpSpPr bwMode="auto">
            <a:xfrm>
              <a:off x="3192" y="3600"/>
              <a:ext cx="373" cy="294"/>
              <a:chOff x="3192" y="3498"/>
              <a:chExt cx="373" cy="294"/>
            </a:xfrm>
          </p:grpSpPr>
          <p:sp>
            <p:nvSpPr>
              <p:cNvPr id="43076" name="Text Box 86"/>
              <p:cNvSpPr txBox="1">
                <a:spLocks noChangeArrowheads="1"/>
              </p:cNvSpPr>
              <p:nvPr/>
            </p:nvSpPr>
            <p:spPr bwMode="auto">
              <a:xfrm>
                <a:off x="3192" y="3498"/>
                <a:ext cx="229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8</a:t>
                </a:r>
              </a:p>
            </p:txBody>
          </p:sp>
          <p:cxnSp>
            <p:nvCxnSpPr>
              <p:cNvPr id="43077" name="AutoShape 87"/>
              <p:cNvCxnSpPr>
                <a:cxnSpLocks noChangeShapeType="1"/>
                <a:stCxn id="43076" idx="3"/>
                <a:endCxn id="43071" idx="1"/>
              </p:cNvCxnSpPr>
              <p:nvPr/>
            </p:nvCxnSpPr>
            <p:spPr bwMode="auto">
              <a:xfrm>
                <a:off x="3421" y="3645"/>
                <a:ext cx="144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3071" name="Text Box 89"/>
            <p:cNvSpPr txBox="1">
              <a:spLocks noChangeArrowheads="1"/>
            </p:cNvSpPr>
            <p:nvPr/>
          </p:nvSpPr>
          <p:spPr bwMode="auto">
            <a:xfrm>
              <a:off x="3565" y="3600"/>
              <a:ext cx="371" cy="294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B2B2B2"/>
                  </a:solidFill>
                  <a:latin typeface="Arial Unicode MS" pitchFamily="34" charset="-122"/>
                  <a:ea typeface="宋体" charset="-122"/>
                </a:rPr>
                <a:t>13</a:t>
              </a:r>
            </a:p>
          </p:txBody>
        </p:sp>
        <p:cxnSp>
          <p:nvCxnSpPr>
            <p:cNvPr id="43072" name="AutoShape 90"/>
            <p:cNvCxnSpPr>
              <a:cxnSpLocks noChangeShapeType="1"/>
              <a:stCxn id="43071" idx="3"/>
              <a:endCxn id="43074" idx="1"/>
            </p:cNvCxnSpPr>
            <p:nvPr/>
          </p:nvCxnSpPr>
          <p:spPr bwMode="auto">
            <a:xfrm>
              <a:off x="3936" y="3747"/>
              <a:ext cx="109" cy="0"/>
            </a:xfrm>
            <a:prstGeom prst="straightConnector1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3073" name="Group 91"/>
            <p:cNvGrpSpPr>
              <a:grpSpLocks/>
            </p:cNvGrpSpPr>
            <p:nvPr/>
          </p:nvGrpSpPr>
          <p:grpSpPr bwMode="auto">
            <a:xfrm>
              <a:off x="4045" y="3600"/>
              <a:ext cx="480" cy="294"/>
              <a:chOff x="4045" y="3498"/>
              <a:chExt cx="480" cy="294"/>
            </a:xfrm>
          </p:grpSpPr>
          <p:sp>
            <p:nvSpPr>
              <p:cNvPr id="43074" name="Text Box 92"/>
              <p:cNvSpPr txBox="1">
                <a:spLocks noChangeArrowheads="1"/>
              </p:cNvSpPr>
              <p:nvPr/>
            </p:nvSpPr>
            <p:spPr bwMode="auto">
              <a:xfrm>
                <a:off x="4045" y="3498"/>
                <a:ext cx="336" cy="294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B2B2B2"/>
                    </a:solidFill>
                    <a:latin typeface="Arial Unicode MS" pitchFamily="34" charset="-122"/>
                    <a:ea typeface="宋体" charset="-122"/>
                  </a:rPr>
                  <a:t>21</a:t>
                </a:r>
              </a:p>
            </p:txBody>
          </p:sp>
          <p:cxnSp>
            <p:nvCxnSpPr>
              <p:cNvPr id="43075" name="AutoShape 93"/>
              <p:cNvCxnSpPr>
                <a:cxnSpLocks noChangeShapeType="1"/>
                <a:stCxn id="43074" idx="3"/>
                <a:endCxn id="43064" idx="1"/>
              </p:cNvCxnSpPr>
              <p:nvPr/>
            </p:nvCxnSpPr>
            <p:spPr bwMode="auto">
              <a:xfrm>
                <a:off x="4381" y="3645"/>
                <a:ext cx="144" cy="0"/>
              </a:xfrm>
              <a:prstGeom prst="straightConnector1">
                <a:avLst/>
              </a:prstGeom>
              <a:noFill/>
              <a:ln w="9525">
                <a:solidFill>
                  <a:srgbClr val="C0C0C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211396" name="Text Box 4"/>
          <p:cNvSpPr txBox="1">
            <a:spLocks noChangeArrowheads="1"/>
          </p:cNvSpPr>
          <p:nvPr/>
        </p:nvSpPr>
        <p:spPr bwMode="auto">
          <a:xfrm>
            <a:off x="6878638" y="3429000"/>
            <a:ext cx="7032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 Unicode MS" pitchFamily="34" charset="-122"/>
                <a:ea typeface="宋体" charset="-122"/>
              </a:rPr>
              <a:t>128</a:t>
            </a:r>
          </a:p>
        </p:txBody>
      </p:sp>
      <p:sp>
        <p:nvSpPr>
          <p:cNvPr id="1211397" name="Text Box 5"/>
          <p:cNvSpPr txBox="1">
            <a:spLocks noChangeArrowheads="1"/>
          </p:cNvSpPr>
          <p:nvPr/>
        </p:nvSpPr>
        <p:spPr bwMode="auto">
          <a:xfrm>
            <a:off x="7183438" y="3962400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 Unicode MS" pitchFamily="34" charset="-122"/>
                <a:ea typeface="宋体" charset="-122"/>
              </a:rPr>
              <a:t>34</a:t>
            </a:r>
          </a:p>
        </p:txBody>
      </p:sp>
      <p:grpSp>
        <p:nvGrpSpPr>
          <p:cNvPr id="16" name="Group 6"/>
          <p:cNvGrpSpPr>
            <a:grpSpLocks/>
          </p:cNvGrpSpPr>
          <p:nvPr/>
        </p:nvGrpSpPr>
        <p:grpSpPr bwMode="auto">
          <a:xfrm>
            <a:off x="2514600" y="3429000"/>
            <a:ext cx="647700" cy="466725"/>
            <a:chOff x="1584" y="3162"/>
            <a:chExt cx="408" cy="294"/>
          </a:xfrm>
        </p:grpSpPr>
        <p:sp>
          <p:nvSpPr>
            <p:cNvPr id="43062" name="Text Box 7"/>
            <p:cNvSpPr txBox="1">
              <a:spLocks noChangeArrowheads="1"/>
            </p:cNvSpPr>
            <p:nvPr/>
          </p:nvSpPr>
          <p:spPr bwMode="auto">
            <a:xfrm>
              <a:off x="1584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</a:t>
              </a:r>
            </a:p>
          </p:txBody>
        </p:sp>
        <p:cxnSp>
          <p:nvCxnSpPr>
            <p:cNvPr id="43063" name="AutoShape 8"/>
            <p:cNvCxnSpPr>
              <a:cxnSpLocks noChangeShapeType="1"/>
              <a:stCxn id="43062" idx="3"/>
              <a:endCxn id="43060" idx="1"/>
            </p:cNvCxnSpPr>
            <p:nvPr/>
          </p:nvCxnSpPr>
          <p:spPr bwMode="auto">
            <a:xfrm>
              <a:off x="1813" y="3309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3162300" y="3429000"/>
            <a:ext cx="668338" cy="466725"/>
            <a:chOff x="1992" y="3162"/>
            <a:chExt cx="421" cy="294"/>
          </a:xfrm>
        </p:grpSpPr>
        <p:sp>
          <p:nvSpPr>
            <p:cNvPr id="43060" name="Text Box 10"/>
            <p:cNvSpPr txBox="1">
              <a:spLocks noChangeArrowheads="1"/>
            </p:cNvSpPr>
            <p:nvPr/>
          </p:nvSpPr>
          <p:spPr bwMode="auto">
            <a:xfrm>
              <a:off x="1992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4</a:t>
              </a:r>
            </a:p>
          </p:txBody>
        </p:sp>
        <p:cxnSp>
          <p:nvCxnSpPr>
            <p:cNvPr id="43061" name="AutoShape 11"/>
            <p:cNvCxnSpPr>
              <a:cxnSpLocks noChangeShapeType="1"/>
              <a:stCxn id="43060" idx="3"/>
              <a:endCxn id="43058" idx="1"/>
            </p:cNvCxnSpPr>
            <p:nvPr/>
          </p:nvCxnSpPr>
          <p:spPr bwMode="auto">
            <a:xfrm>
              <a:off x="2221" y="3309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" name="Group 12"/>
          <p:cNvGrpSpPr>
            <a:grpSpLocks/>
          </p:cNvGrpSpPr>
          <p:nvPr/>
        </p:nvGrpSpPr>
        <p:grpSpPr bwMode="auto">
          <a:xfrm>
            <a:off x="3830638" y="3429000"/>
            <a:ext cx="609600" cy="466725"/>
            <a:chOff x="2413" y="3162"/>
            <a:chExt cx="384" cy="294"/>
          </a:xfrm>
        </p:grpSpPr>
        <p:sp>
          <p:nvSpPr>
            <p:cNvPr id="43058" name="Text Box 13"/>
            <p:cNvSpPr txBox="1">
              <a:spLocks noChangeArrowheads="1"/>
            </p:cNvSpPr>
            <p:nvPr/>
          </p:nvSpPr>
          <p:spPr bwMode="auto">
            <a:xfrm>
              <a:off x="2413" y="3162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8</a:t>
              </a:r>
            </a:p>
          </p:txBody>
        </p:sp>
        <p:cxnSp>
          <p:nvCxnSpPr>
            <p:cNvPr id="43059" name="AutoShape 14"/>
            <p:cNvCxnSpPr>
              <a:cxnSpLocks noChangeShapeType="1"/>
              <a:stCxn id="43058" idx="3"/>
              <a:endCxn id="43056" idx="1"/>
            </p:cNvCxnSpPr>
            <p:nvPr/>
          </p:nvCxnSpPr>
          <p:spPr bwMode="auto">
            <a:xfrm>
              <a:off x="2642" y="3309"/>
              <a:ext cx="15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" name="Group 15"/>
          <p:cNvGrpSpPr>
            <a:grpSpLocks/>
          </p:cNvGrpSpPr>
          <p:nvPr/>
        </p:nvGrpSpPr>
        <p:grpSpPr bwMode="auto">
          <a:xfrm>
            <a:off x="4440238" y="3429000"/>
            <a:ext cx="762000" cy="466725"/>
            <a:chOff x="2797" y="3162"/>
            <a:chExt cx="480" cy="294"/>
          </a:xfrm>
        </p:grpSpPr>
        <p:sp>
          <p:nvSpPr>
            <p:cNvPr id="43056" name="Text Box 16"/>
            <p:cNvSpPr txBox="1">
              <a:spLocks noChangeArrowheads="1"/>
            </p:cNvSpPr>
            <p:nvPr/>
          </p:nvSpPr>
          <p:spPr bwMode="auto">
            <a:xfrm>
              <a:off x="2797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16</a:t>
              </a:r>
            </a:p>
          </p:txBody>
        </p:sp>
        <p:cxnSp>
          <p:nvCxnSpPr>
            <p:cNvPr id="43057" name="AutoShape 17"/>
            <p:cNvCxnSpPr>
              <a:cxnSpLocks noChangeShapeType="1"/>
              <a:stCxn id="43056" idx="3"/>
              <a:endCxn id="43054" idx="1"/>
            </p:cNvCxnSpPr>
            <p:nvPr/>
          </p:nvCxnSpPr>
          <p:spPr bwMode="auto">
            <a:xfrm>
              <a:off x="3133" y="3309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" name="Group 18"/>
          <p:cNvGrpSpPr>
            <a:grpSpLocks/>
          </p:cNvGrpSpPr>
          <p:nvPr/>
        </p:nvGrpSpPr>
        <p:grpSpPr bwMode="auto">
          <a:xfrm>
            <a:off x="5202238" y="3429000"/>
            <a:ext cx="838200" cy="466725"/>
            <a:chOff x="3277" y="3162"/>
            <a:chExt cx="528" cy="294"/>
          </a:xfrm>
        </p:grpSpPr>
        <p:sp>
          <p:nvSpPr>
            <p:cNvPr id="43054" name="Text Box 19"/>
            <p:cNvSpPr txBox="1">
              <a:spLocks noChangeArrowheads="1"/>
            </p:cNvSpPr>
            <p:nvPr/>
          </p:nvSpPr>
          <p:spPr bwMode="auto">
            <a:xfrm>
              <a:off x="3277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32</a:t>
              </a:r>
            </a:p>
          </p:txBody>
        </p:sp>
        <p:cxnSp>
          <p:nvCxnSpPr>
            <p:cNvPr id="43055" name="AutoShape 20"/>
            <p:cNvCxnSpPr>
              <a:cxnSpLocks noChangeShapeType="1"/>
              <a:stCxn id="43054" idx="3"/>
              <a:endCxn id="43052" idx="1"/>
            </p:cNvCxnSpPr>
            <p:nvPr/>
          </p:nvCxnSpPr>
          <p:spPr bwMode="auto">
            <a:xfrm>
              <a:off x="3613" y="3309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6040438" y="3429000"/>
            <a:ext cx="838200" cy="466725"/>
            <a:chOff x="3805" y="3162"/>
            <a:chExt cx="528" cy="294"/>
          </a:xfrm>
        </p:grpSpPr>
        <p:sp>
          <p:nvSpPr>
            <p:cNvPr id="43052" name="Text Box 22"/>
            <p:cNvSpPr txBox="1">
              <a:spLocks noChangeArrowheads="1"/>
            </p:cNvSpPr>
            <p:nvPr/>
          </p:nvSpPr>
          <p:spPr bwMode="auto">
            <a:xfrm>
              <a:off x="3805" y="316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64</a:t>
              </a:r>
            </a:p>
          </p:txBody>
        </p:sp>
        <p:cxnSp>
          <p:nvCxnSpPr>
            <p:cNvPr id="43053" name="AutoShape 23"/>
            <p:cNvCxnSpPr>
              <a:cxnSpLocks noChangeShapeType="1"/>
              <a:stCxn id="43052" idx="3"/>
              <a:endCxn id="1211396" idx="1"/>
            </p:cNvCxnSpPr>
            <p:nvPr/>
          </p:nvCxnSpPr>
          <p:spPr bwMode="auto">
            <a:xfrm>
              <a:off x="4141" y="3309"/>
              <a:ext cx="19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2535238" y="3962400"/>
            <a:ext cx="647700" cy="466725"/>
            <a:chOff x="1597" y="3498"/>
            <a:chExt cx="408" cy="294"/>
          </a:xfrm>
        </p:grpSpPr>
        <p:sp>
          <p:nvSpPr>
            <p:cNvPr id="43050" name="Text Box 25"/>
            <p:cNvSpPr txBox="1">
              <a:spLocks noChangeArrowheads="1"/>
            </p:cNvSpPr>
            <p:nvPr/>
          </p:nvSpPr>
          <p:spPr bwMode="auto">
            <a:xfrm>
              <a:off x="1597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1</a:t>
              </a:r>
            </a:p>
          </p:txBody>
        </p:sp>
        <p:cxnSp>
          <p:nvCxnSpPr>
            <p:cNvPr id="43051" name="AutoShape 26"/>
            <p:cNvCxnSpPr>
              <a:cxnSpLocks noChangeShapeType="1"/>
              <a:stCxn id="43050" idx="3"/>
              <a:endCxn id="43048" idx="1"/>
            </p:cNvCxnSpPr>
            <p:nvPr/>
          </p:nvCxnSpPr>
          <p:spPr bwMode="auto">
            <a:xfrm>
              <a:off x="1826" y="3645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Group 27"/>
          <p:cNvGrpSpPr>
            <a:grpSpLocks/>
          </p:cNvGrpSpPr>
          <p:nvPr/>
        </p:nvGrpSpPr>
        <p:grpSpPr bwMode="auto">
          <a:xfrm>
            <a:off x="3182938" y="3962400"/>
            <a:ext cx="647700" cy="466725"/>
            <a:chOff x="2005" y="3498"/>
            <a:chExt cx="408" cy="294"/>
          </a:xfrm>
        </p:grpSpPr>
        <p:sp>
          <p:nvSpPr>
            <p:cNvPr id="43048" name="Text Box 28"/>
            <p:cNvSpPr txBox="1">
              <a:spLocks noChangeArrowheads="1"/>
            </p:cNvSpPr>
            <p:nvPr/>
          </p:nvSpPr>
          <p:spPr bwMode="auto">
            <a:xfrm>
              <a:off x="2005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</a:t>
              </a:r>
            </a:p>
          </p:txBody>
        </p:sp>
        <p:cxnSp>
          <p:nvCxnSpPr>
            <p:cNvPr id="43049" name="AutoShape 29"/>
            <p:cNvCxnSpPr>
              <a:cxnSpLocks noChangeShapeType="1"/>
              <a:stCxn id="43048" idx="3"/>
              <a:endCxn id="43046" idx="1"/>
            </p:cNvCxnSpPr>
            <p:nvPr/>
          </p:nvCxnSpPr>
          <p:spPr bwMode="auto">
            <a:xfrm>
              <a:off x="2234" y="3645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3830638" y="3962400"/>
            <a:ext cx="630237" cy="466725"/>
            <a:chOff x="2413" y="3498"/>
            <a:chExt cx="397" cy="294"/>
          </a:xfrm>
        </p:grpSpPr>
        <p:sp>
          <p:nvSpPr>
            <p:cNvPr id="43046" name="Text Box 31"/>
            <p:cNvSpPr txBox="1">
              <a:spLocks noChangeArrowheads="1"/>
            </p:cNvSpPr>
            <p:nvPr/>
          </p:nvSpPr>
          <p:spPr bwMode="auto">
            <a:xfrm>
              <a:off x="2413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3</a:t>
              </a:r>
            </a:p>
          </p:txBody>
        </p:sp>
        <p:cxnSp>
          <p:nvCxnSpPr>
            <p:cNvPr id="43047" name="AutoShape 32"/>
            <p:cNvCxnSpPr>
              <a:cxnSpLocks noChangeShapeType="1"/>
              <a:stCxn id="43046" idx="3"/>
              <a:endCxn id="43044" idx="1"/>
            </p:cNvCxnSpPr>
            <p:nvPr/>
          </p:nvCxnSpPr>
          <p:spPr bwMode="auto">
            <a:xfrm>
              <a:off x="2642" y="3645"/>
              <a:ext cx="16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" name="Group 33"/>
          <p:cNvGrpSpPr>
            <a:grpSpLocks/>
          </p:cNvGrpSpPr>
          <p:nvPr/>
        </p:nvGrpSpPr>
        <p:grpSpPr bwMode="auto">
          <a:xfrm>
            <a:off x="4460875" y="3962400"/>
            <a:ext cx="606425" cy="466725"/>
            <a:chOff x="2810" y="3498"/>
            <a:chExt cx="382" cy="294"/>
          </a:xfrm>
        </p:grpSpPr>
        <p:sp>
          <p:nvSpPr>
            <p:cNvPr id="43044" name="Text Box 34"/>
            <p:cNvSpPr txBox="1">
              <a:spLocks noChangeArrowheads="1"/>
            </p:cNvSpPr>
            <p:nvPr/>
          </p:nvSpPr>
          <p:spPr bwMode="auto">
            <a:xfrm>
              <a:off x="2810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5</a:t>
              </a:r>
            </a:p>
          </p:txBody>
        </p:sp>
        <p:cxnSp>
          <p:nvCxnSpPr>
            <p:cNvPr id="43045" name="AutoShape 35"/>
            <p:cNvCxnSpPr>
              <a:cxnSpLocks noChangeShapeType="1"/>
              <a:stCxn id="43044" idx="3"/>
              <a:endCxn id="43042" idx="1"/>
            </p:cNvCxnSpPr>
            <p:nvPr/>
          </p:nvCxnSpPr>
          <p:spPr bwMode="auto">
            <a:xfrm>
              <a:off x="3039" y="3645"/>
              <a:ext cx="15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6" name="Group 36"/>
          <p:cNvGrpSpPr>
            <a:grpSpLocks/>
          </p:cNvGrpSpPr>
          <p:nvPr/>
        </p:nvGrpSpPr>
        <p:grpSpPr bwMode="auto">
          <a:xfrm>
            <a:off x="5067300" y="3962400"/>
            <a:ext cx="592138" cy="466725"/>
            <a:chOff x="3192" y="3498"/>
            <a:chExt cx="373" cy="294"/>
          </a:xfrm>
        </p:grpSpPr>
        <p:sp>
          <p:nvSpPr>
            <p:cNvPr id="43042" name="Text Box 37"/>
            <p:cNvSpPr txBox="1">
              <a:spLocks noChangeArrowheads="1"/>
            </p:cNvSpPr>
            <p:nvPr/>
          </p:nvSpPr>
          <p:spPr bwMode="auto">
            <a:xfrm>
              <a:off x="3192" y="3498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8</a:t>
              </a:r>
            </a:p>
          </p:txBody>
        </p:sp>
        <p:cxnSp>
          <p:nvCxnSpPr>
            <p:cNvPr id="43043" name="AutoShape 38"/>
            <p:cNvCxnSpPr>
              <a:cxnSpLocks noChangeShapeType="1"/>
              <a:stCxn id="43042" idx="3"/>
              <a:endCxn id="43040" idx="1"/>
            </p:cNvCxnSpPr>
            <p:nvPr/>
          </p:nvCxnSpPr>
          <p:spPr bwMode="auto">
            <a:xfrm>
              <a:off x="3421" y="3645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7" name="Group 100"/>
          <p:cNvGrpSpPr>
            <a:grpSpLocks/>
          </p:cNvGrpSpPr>
          <p:nvPr/>
        </p:nvGrpSpPr>
        <p:grpSpPr bwMode="auto">
          <a:xfrm>
            <a:off x="5659438" y="3962400"/>
            <a:ext cx="762000" cy="466725"/>
            <a:chOff x="3565" y="2496"/>
            <a:chExt cx="480" cy="294"/>
          </a:xfrm>
        </p:grpSpPr>
        <p:sp>
          <p:nvSpPr>
            <p:cNvPr id="43040" name="Text Box 40"/>
            <p:cNvSpPr txBox="1">
              <a:spLocks noChangeArrowheads="1"/>
            </p:cNvSpPr>
            <p:nvPr/>
          </p:nvSpPr>
          <p:spPr bwMode="auto">
            <a:xfrm>
              <a:off x="3565" y="2496"/>
              <a:ext cx="371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13</a:t>
              </a:r>
            </a:p>
          </p:txBody>
        </p:sp>
        <p:cxnSp>
          <p:nvCxnSpPr>
            <p:cNvPr id="43041" name="AutoShape 41"/>
            <p:cNvCxnSpPr>
              <a:cxnSpLocks noChangeShapeType="1"/>
              <a:stCxn id="43040" idx="3"/>
              <a:endCxn id="43038" idx="1"/>
            </p:cNvCxnSpPr>
            <p:nvPr/>
          </p:nvCxnSpPr>
          <p:spPr bwMode="auto">
            <a:xfrm>
              <a:off x="3936" y="2643"/>
              <a:ext cx="10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8" name="Group 42"/>
          <p:cNvGrpSpPr>
            <a:grpSpLocks/>
          </p:cNvGrpSpPr>
          <p:nvPr/>
        </p:nvGrpSpPr>
        <p:grpSpPr bwMode="auto">
          <a:xfrm>
            <a:off x="6421438" y="3962400"/>
            <a:ext cx="762000" cy="466725"/>
            <a:chOff x="4045" y="3498"/>
            <a:chExt cx="480" cy="294"/>
          </a:xfrm>
        </p:grpSpPr>
        <p:sp>
          <p:nvSpPr>
            <p:cNvPr id="43038" name="Text Box 43"/>
            <p:cNvSpPr txBox="1">
              <a:spLocks noChangeArrowheads="1"/>
            </p:cNvSpPr>
            <p:nvPr/>
          </p:nvSpPr>
          <p:spPr bwMode="auto">
            <a:xfrm>
              <a:off x="4045" y="3498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21</a:t>
              </a:r>
            </a:p>
          </p:txBody>
        </p:sp>
        <p:cxnSp>
          <p:nvCxnSpPr>
            <p:cNvPr id="43039" name="AutoShape 44"/>
            <p:cNvCxnSpPr>
              <a:cxnSpLocks noChangeShapeType="1"/>
              <a:stCxn id="43038" idx="3"/>
              <a:endCxn id="1211397" idx="1"/>
            </p:cNvCxnSpPr>
            <p:nvPr/>
          </p:nvCxnSpPr>
          <p:spPr bwMode="auto">
            <a:xfrm>
              <a:off x="4381" y="3645"/>
              <a:ext cx="14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3029" name="Group 52"/>
          <p:cNvGrpSpPr>
            <a:grpSpLocks/>
          </p:cNvGrpSpPr>
          <p:nvPr/>
        </p:nvGrpSpPr>
        <p:grpSpPr bwMode="auto">
          <a:xfrm>
            <a:off x="7772400" y="3438525"/>
            <a:ext cx="1168400" cy="914400"/>
            <a:chOff x="4896" y="2172"/>
            <a:chExt cx="736" cy="576"/>
          </a:xfrm>
        </p:grpSpPr>
        <p:sp>
          <p:nvSpPr>
            <p:cNvPr id="43036" name="Text Box 45"/>
            <p:cNvSpPr txBox="1">
              <a:spLocks noChangeArrowheads="1"/>
            </p:cNvSpPr>
            <p:nvPr/>
          </p:nvSpPr>
          <p:spPr bwMode="auto">
            <a:xfrm>
              <a:off x="4896" y="2172"/>
              <a:ext cx="67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 b="1" i="1">
                  <a:latin typeface="Arial Unicode MS" pitchFamily="34" charset="-122"/>
                  <a:ea typeface="宋体" charset="-122"/>
                </a:rPr>
                <a:t>Brutus</a:t>
              </a:r>
            </a:p>
          </p:txBody>
        </p:sp>
        <p:sp>
          <p:nvSpPr>
            <p:cNvPr id="43037" name="Text Box 46"/>
            <p:cNvSpPr txBox="1">
              <a:spLocks noChangeArrowheads="1"/>
            </p:cNvSpPr>
            <p:nvPr/>
          </p:nvSpPr>
          <p:spPr bwMode="auto">
            <a:xfrm>
              <a:off x="4896" y="2460"/>
              <a:ext cx="7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 b="1" i="1">
                  <a:latin typeface="Arial Unicode MS" pitchFamily="34" charset="-122"/>
                  <a:ea typeface="宋体" charset="-122"/>
                </a:rPr>
                <a:t>Caesar</a:t>
              </a:r>
            </a:p>
          </p:txBody>
        </p:sp>
      </p:grpSp>
      <p:sp>
        <p:nvSpPr>
          <p:cNvPr id="1211439" name="AutoShape 47"/>
          <p:cNvSpPr>
            <a:spLocks noChangeArrowheads="1"/>
          </p:cNvSpPr>
          <p:nvPr/>
        </p:nvSpPr>
        <p:spPr bwMode="auto">
          <a:xfrm rot="10800000">
            <a:off x="1462088" y="3714750"/>
            <a:ext cx="976312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rgbClr val="C0504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endParaRPr lang="zh-CN" altLang="en-US">
              <a:ea typeface="宋体" charset="-122"/>
            </a:endParaRPr>
          </a:p>
        </p:txBody>
      </p:sp>
      <p:sp>
        <p:nvSpPr>
          <p:cNvPr id="1211440" name="Text Box 48"/>
          <p:cNvSpPr txBox="1">
            <a:spLocks noChangeArrowheads="1"/>
          </p:cNvSpPr>
          <p:nvPr/>
        </p:nvSpPr>
        <p:spPr bwMode="auto">
          <a:xfrm>
            <a:off x="228600" y="3733800"/>
            <a:ext cx="3635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latin typeface="Arial Unicode MS" pitchFamily="34" charset="-122"/>
                <a:ea typeface="宋体" charset="-122"/>
              </a:rPr>
              <a:t>2</a:t>
            </a:r>
          </a:p>
        </p:txBody>
      </p:sp>
      <p:grpSp>
        <p:nvGrpSpPr>
          <p:cNvPr id="30" name="Group 49"/>
          <p:cNvGrpSpPr>
            <a:grpSpLocks/>
          </p:cNvGrpSpPr>
          <p:nvPr/>
        </p:nvGrpSpPr>
        <p:grpSpPr bwMode="auto">
          <a:xfrm>
            <a:off x="592138" y="3743325"/>
            <a:ext cx="627062" cy="466725"/>
            <a:chOff x="373" y="3360"/>
            <a:chExt cx="395" cy="294"/>
          </a:xfrm>
        </p:grpSpPr>
        <p:cxnSp>
          <p:nvCxnSpPr>
            <p:cNvPr id="43034" name="AutoShape 50"/>
            <p:cNvCxnSpPr>
              <a:cxnSpLocks noChangeShapeType="1"/>
            </p:cNvCxnSpPr>
            <p:nvPr/>
          </p:nvCxnSpPr>
          <p:spPr bwMode="auto">
            <a:xfrm>
              <a:off x="373" y="3501"/>
              <a:ext cx="17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035" name="Text Box 51"/>
            <p:cNvSpPr txBox="1">
              <a:spLocks noChangeArrowheads="1"/>
            </p:cNvSpPr>
            <p:nvPr/>
          </p:nvSpPr>
          <p:spPr bwMode="auto">
            <a:xfrm>
              <a:off x="539" y="3360"/>
              <a:ext cx="229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Arial Unicode MS" pitchFamily="34" charset="-122"/>
                  <a:ea typeface="宋体" charset="-122"/>
                </a:rPr>
                <a:t>8</a:t>
              </a:r>
            </a:p>
          </p:txBody>
        </p:sp>
      </p:grpSp>
      <p:sp>
        <p:nvSpPr>
          <p:cNvPr id="1211490" name="Text Box 98"/>
          <p:cNvSpPr txBox="1">
            <a:spLocks noChangeArrowheads="1"/>
          </p:cNvSpPr>
          <p:nvPr/>
        </p:nvSpPr>
        <p:spPr bwMode="auto">
          <a:xfrm>
            <a:off x="381000" y="5221288"/>
            <a:ext cx="8501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i="1">
                <a:solidFill>
                  <a:srgbClr val="C0504D"/>
                </a:solidFill>
                <a:ea typeface="宋体" charset="-122"/>
              </a:rPr>
              <a:t>假定表长分别为</a:t>
            </a:r>
            <a:r>
              <a:rPr lang="en-US" altLang="zh-CN" i="1">
                <a:solidFill>
                  <a:srgbClr val="C0504D"/>
                </a:solidFill>
                <a:ea typeface="宋体" charset="-122"/>
              </a:rPr>
              <a:t>x</a:t>
            </a:r>
            <a:r>
              <a:rPr lang="en-US" altLang="zh-CN">
                <a:solidFill>
                  <a:srgbClr val="C0504D"/>
                </a:solidFill>
                <a:ea typeface="宋体" charset="-122"/>
              </a:rPr>
              <a:t> </a:t>
            </a:r>
            <a:r>
              <a:rPr lang="zh-CN" altLang="en-US">
                <a:solidFill>
                  <a:srgbClr val="C0504D"/>
                </a:solidFill>
                <a:ea typeface="宋体" charset="-122"/>
              </a:rPr>
              <a:t>和</a:t>
            </a:r>
            <a:r>
              <a:rPr lang="en-US" altLang="zh-CN" i="1">
                <a:solidFill>
                  <a:srgbClr val="C0504D"/>
                </a:solidFill>
                <a:ea typeface="宋体" charset="-122"/>
              </a:rPr>
              <a:t>y</a:t>
            </a:r>
            <a:r>
              <a:rPr lang="en-US" altLang="zh-CN">
                <a:solidFill>
                  <a:srgbClr val="C0504D"/>
                </a:solidFill>
                <a:ea typeface="宋体" charset="-122"/>
              </a:rPr>
              <a:t>, </a:t>
            </a:r>
            <a:r>
              <a:rPr lang="zh-CN" altLang="en-US">
                <a:solidFill>
                  <a:srgbClr val="C0504D"/>
                </a:solidFill>
                <a:ea typeface="宋体" charset="-122"/>
              </a:rPr>
              <a:t>那么上述合并算法的复杂度为</a:t>
            </a:r>
            <a:r>
              <a:rPr lang="en-US" altLang="zh-CN">
                <a:solidFill>
                  <a:srgbClr val="C0504D"/>
                </a:solidFill>
                <a:ea typeface="宋体" charset="-122"/>
              </a:rPr>
              <a:t> O(</a:t>
            </a:r>
            <a:r>
              <a:rPr lang="en-US" altLang="zh-CN" i="1">
                <a:solidFill>
                  <a:srgbClr val="C0504D"/>
                </a:solidFill>
                <a:ea typeface="宋体" charset="-122"/>
              </a:rPr>
              <a:t>x+y</a:t>
            </a:r>
            <a:r>
              <a:rPr lang="en-US" altLang="zh-CN">
                <a:solidFill>
                  <a:srgbClr val="C0504D"/>
                </a:solidFill>
                <a:ea typeface="宋体" charset="-122"/>
              </a:rPr>
              <a:t>)</a:t>
            </a:r>
          </a:p>
          <a:p>
            <a:pPr eaLnBrk="1" hangingPunct="1"/>
            <a:endParaRPr lang="en-US" altLang="zh-CN">
              <a:solidFill>
                <a:srgbClr val="C0504D"/>
              </a:solidFill>
              <a:ea typeface="宋体" charset="-122"/>
            </a:endParaRPr>
          </a:p>
          <a:p>
            <a:pPr eaLnBrk="1" hangingPunct="1"/>
            <a:r>
              <a:rPr lang="zh-CN" altLang="en-US" u="sng">
                <a:solidFill>
                  <a:srgbClr val="357E69"/>
                </a:solidFill>
                <a:ea typeface="宋体" charset="-122"/>
              </a:rPr>
              <a:t>关键原因</a:t>
            </a:r>
            <a:r>
              <a:rPr lang="en-US" altLang="zh-CN">
                <a:solidFill>
                  <a:srgbClr val="357E69"/>
                </a:solidFill>
                <a:ea typeface="宋体" charset="-122"/>
              </a:rPr>
              <a:t>: </a:t>
            </a:r>
            <a:r>
              <a:rPr lang="zh-CN" altLang="en-US">
                <a:solidFill>
                  <a:srgbClr val="357E69"/>
                </a:solidFill>
                <a:ea typeface="宋体" charset="-122"/>
              </a:rPr>
              <a:t>倒排记录表按照</a:t>
            </a:r>
            <a:r>
              <a:rPr lang="en-US" altLang="zh-CN">
                <a:solidFill>
                  <a:srgbClr val="357E69"/>
                </a:solidFill>
                <a:ea typeface="宋体" charset="-122"/>
              </a:rPr>
              <a:t>docID</a:t>
            </a:r>
            <a:r>
              <a:rPr lang="zh-CN" altLang="en-US">
                <a:solidFill>
                  <a:srgbClr val="357E69"/>
                </a:solidFill>
                <a:ea typeface="宋体" charset="-122"/>
              </a:rPr>
              <a:t>排序</a:t>
            </a:r>
            <a:endParaRPr lang="en-US" altLang="zh-CN">
              <a:solidFill>
                <a:srgbClr val="357E69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6870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1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1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11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11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11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11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11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11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1396" grpId="0" animBg="1" autoUpdateAnimBg="0"/>
      <p:bldP spid="1211397" grpId="0" animBg="1" autoUpdateAnimBg="0"/>
      <p:bldP spid="1211439" grpId="0" animBg="1"/>
      <p:bldP spid="1211440" grpId="0" animBg="1" autoUpdateAnimBg="0"/>
      <p:bldP spid="121149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其它布尔查询的处理</a:t>
            </a:r>
          </a:p>
        </p:txBody>
      </p:sp>
      <p:sp>
        <p:nvSpPr>
          <p:cNvPr id="45059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altLang="zh-CN" smtClean="0">
                <a:ea typeface="宋体" charset="-122"/>
              </a:rPr>
              <a:t>OR</a:t>
            </a:r>
            <a:r>
              <a:rPr lang="zh-CN" altLang="en-US" smtClean="0">
                <a:ea typeface="宋体" charset="-122"/>
              </a:rPr>
              <a:t>表达式：</a:t>
            </a:r>
            <a:r>
              <a:rPr lang="en-US" altLang="zh-CN" smtClean="0">
                <a:ea typeface="宋体" charset="-122"/>
              </a:rPr>
              <a:t>Brutus AND Caesar</a:t>
            </a:r>
          </a:p>
          <a:p>
            <a:pPr lvl="1"/>
            <a:r>
              <a:rPr lang="zh-CN" altLang="en-US" smtClean="0">
                <a:ea typeface="宋体" charset="-122"/>
              </a:rPr>
              <a:t>两个倒排记录表的交集</a:t>
            </a:r>
            <a:endParaRPr lang="en-US" altLang="zh-CN" smtClean="0">
              <a:ea typeface="宋体" charset="-122"/>
            </a:endParaRPr>
          </a:p>
          <a:p>
            <a:pPr lvl="1"/>
            <a:endParaRPr lang="en-US" altLang="zh-CN" smtClean="0">
              <a:ea typeface="宋体" charset="-122"/>
            </a:endParaRPr>
          </a:p>
          <a:p>
            <a:pPr lvl="1"/>
            <a:r>
              <a:rPr lang="en-US" altLang="zh-CN" smtClean="0">
                <a:ea typeface="宋体" charset="-122"/>
              </a:rPr>
              <a:t>NOT</a:t>
            </a:r>
            <a:r>
              <a:rPr lang="zh-CN" altLang="en-US" smtClean="0">
                <a:ea typeface="宋体" charset="-122"/>
              </a:rPr>
              <a:t>表达式：</a:t>
            </a:r>
            <a:r>
              <a:rPr lang="en-US" altLang="zh-CN" smtClean="0">
                <a:ea typeface="宋体" charset="-122"/>
              </a:rPr>
              <a:t> Brutus AND NOT Caesar</a:t>
            </a:r>
          </a:p>
          <a:p>
            <a:pPr lvl="1"/>
            <a:r>
              <a:rPr lang="zh-CN" altLang="en-US" smtClean="0">
                <a:ea typeface="宋体" charset="-122"/>
              </a:rPr>
              <a:t>两个倒排记录表的减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一般的布尔表达式</a:t>
            </a:r>
            <a:endParaRPr lang="en-US" altLang="zh-CN" smtClean="0">
              <a:ea typeface="宋体" charset="-122"/>
            </a:endParaRPr>
          </a:p>
          <a:p>
            <a:r>
              <a:rPr lang="en-US" altLang="zh-CN" smtClean="0">
                <a:ea typeface="宋体" charset="-122"/>
              </a:rPr>
              <a:t>(Brutus OR Caesar) AND NOT</a:t>
            </a:r>
          </a:p>
          <a:p>
            <a:r>
              <a:rPr lang="en-US" altLang="zh-CN" smtClean="0">
                <a:ea typeface="宋体" charset="-122"/>
              </a:rPr>
              <a:t>		(Antony OR Cleopatra)</a:t>
            </a:r>
          </a:p>
          <a:p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查询处理的效率问题！</a:t>
            </a: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928BC5EF-66F5-479A-8211-76791687F077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25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1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查询优化</a:t>
            </a:r>
          </a:p>
        </p:txBody>
      </p:sp>
      <p:sp>
        <p:nvSpPr>
          <p:cNvPr id="4608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查询处理中是否存在处理的顺序问题？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考虑</a:t>
            </a:r>
            <a:r>
              <a:rPr lang="en-US" altLang="zh-CN" smtClean="0">
                <a:ea typeface="宋体" charset="-122"/>
              </a:rPr>
              <a:t>n </a:t>
            </a:r>
            <a:r>
              <a:rPr lang="zh-CN" altLang="en-US" smtClean="0">
                <a:ea typeface="宋体" charset="-122"/>
              </a:rPr>
              <a:t>个词项的</a:t>
            </a:r>
            <a:r>
              <a:rPr lang="en-US" altLang="zh-CN" smtClean="0">
                <a:ea typeface="宋体" charset="-122"/>
              </a:rPr>
              <a:t> AND </a:t>
            </a:r>
          </a:p>
          <a:p>
            <a:r>
              <a:rPr lang="zh-CN" altLang="en-US" smtClean="0">
                <a:ea typeface="宋体" charset="-122"/>
              </a:rPr>
              <a:t>对每个词项，取出其倒排记录表，然后两两合并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49156" name="Text Box 1029"/>
          <p:cNvSpPr txBox="1">
            <a:spLocks noChangeArrowheads="1"/>
          </p:cNvSpPr>
          <p:nvPr/>
        </p:nvSpPr>
        <p:spPr bwMode="auto">
          <a:xfrm>
            <a:off x="390525" y="4191000"/>
            <a:ext cx="10922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Brutus</a:t>
            </a:r>
          </a:p>
        </p:txBody>
      </p:sp>
      <p:sp>
        <p:nvSpPr>
          <p:cNvPr id="46085" name="Text Box 1030"/>
          <p:cNvSpPr txBox="1">
            <a:spLocks noChangeArrowheads="1"/>
          </p:cNvSpPr>
          <p:nvPr/>
        </p:nvSpPr>
        <p:spPr bwMode="auto">
          <a:xfrm>
            <a:off x="390525" y="4724400"/>
            <a:ext cx="112395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latin typeface="Calibri" pitchFamily="34" charset="0"/>
                <a:ea typeface="宋体" charset="-122"/>
              </a:rPr>
              <a:t>Caesar</a:t>
            </a:r>
          </a:p>
        </p:txBody>
      </p:sp>
      <p:sp>
        <p:nvSpPr>
          <p:cNvPr id="49158" name="Text Box 1031"/>
          <p:cNvSpPr txBox="1">
            <a:spLocks noChangeArrowheads="1"/>
          </p:cNvSpPr>
          <p:nvPr/>
        </p:nvSpPr>
        <p:spPr bwMode="auto">
          <a:xfrm>
            <a:off x="390525" y="5257800"/>
            <a:ext cx="14906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Calpurnia</a:t>
            </a:r>
          </a:p>
        </p:txBody>
      </p:sp>
      <p:sp>
        <p:nvSpPr>
          <p:cNvPr id="46087" name="AutoShape 1032"/>
          <p:cNvSpPr>
            <a:spLocks noChangeArrowheads="1"/>
          </p:cNvSpPr>
          <p:nvPr/>
        </p:nvSpPr>
        <p:spPr bwMode="auto">
          <a:xfrm>
            <a:off x="2066925" y="42672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6088" name="AutoShape 1033"/>
          <p:cNvSpPr>
            <a:spLocks noChangeArrowheads="1"/>
          </p:cNvSpPr>
          <p:nvPr/>
        </p:nvSpPr>
        <p:spPr bwMode="auto">
          <a:xfrm>
            <a:off x="2066925" y="48006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46089" name="Group 1034"/>
          <p:cNvGrpSpPr>
            <a:grpSpLocks/>
          </p:cNvGrpSpPr>
          <p:nvPr/>
        </p:nvGrpSpPr>
        <p:grpSpPr bwMode="auto">
          <a:xfrm>
            <a:off x="3286125" y="5334000"/>
            <a:ext cx="4876800" cy="304800"/>
            <a:chOff x="2064" y="2448"/>
            <a:chExt cx="3072" cy="192"/>
          </a:xfrm>
        </p:grpSpPr>
        <p:sp>
          <p:nvSpPr>
            <p:cNvPr id="46125" name="Rectangle 1035"/>
            <p:cNvSpPr>
              <a:spLocks noChangeArrowheads="1"/>
            </p:cNvSpPr>
            <p:nvPr/>
          </p:nvSpPr>
          <p:spPr bwMode="auto">
            <a:xfrm>
              <a:off x="2064" y="2448"/>
              <a:ext cx="3072" cy="1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6126" name="Rectangle 1036"/>
            <p:cNvSpPr>
              <a:spLocks noChangeArrowheads="1"/>
            </p:cNvSpPr>
            <p:nvPr/>
          </p:nvSpPr>
          <p:spPr bwMode="auto">
            <a:xfrm>
              <a:off x="2448" y="2448"/>
              <a:ext cx="2304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6127" name="Rectangle 1037"/>
            <p:cNvSpPr>
              <a:spLocks noChangeArrowheads="1"/>
            </p:cNvSpPr>
            <p:nvPr/>
          </p:nvSpPr>
          <p:spPr bwMode="auto">
            <a:xfrm>
              <a:off x="2832" y="2448"/>
              <a:ext cx="153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6128" name="Rectangle 1038"/>
            <p:cNvSpPr>
              <a:spLocks noChangeArrowheads="1"/>
            </p:cNvSpPr>
            <p:nvPr/>
          </p:nvSpPr>
          <p:spPr bwMode="auto">
            <a:xfrm>
              <a:off x="3216" y="2448"/>
              <a:ext cx="768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6129" name="Line 1039"/>
            <p:cNvSpPr>
              <a:spLocks noChangeShapeType="1"/>
            </p:cNvSpPr>
            <p:nvPr/>
          </p:nvSpPr>
          <p:spPr bwMode="auto">
            <a:xfrm>
              <a:off x="3600" y="24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6090" name="Group 1040"/>
          <p:cNvGrpSpPr>
            <a:grpSpLocks/>
          </p:cNvGrpSpPr>
          <p:nvPr/>
        </p:nvGrpSpPr>
        <p:grpSpPr bwMode="auto">
          <a:xfrm>
            <a:off x="3286125" y="4724400"/>
            <a:ext cx="4987925" cy="457200"/>
            <a:chOff x="2064" y="2688"/>
            <a:chExt cx="3142" cy="288"/>
          </a:xfrm>
        </p:grpSpPr>
        <p:grpSp>
          <p:nvGrpSpPr>
            <p:cNvPr id="46111" name="Group 1041"/>
            <p:cNvGrpSpPr>
              <a:grpSpLocks/>
            </p:cNvGrpSpPr>
            <p:nvPr/>
          </p:nvGrpSpPr>
          <p:grpSpPr bwMode="auto">
            <a:xfrm>
              <a:off x="2064" y="2736"/>
              <a:ext cx="3072" cy="192"/>
              <a:chOff x="2064" y="2448"/>
              <a:chExt cx="3072" cy="192"/>
            </a:xfrm>
          </p:grpSpPr>
          <p:sp>
            <p:nvSpPr>
              <p:cNvPr id="46120" name="Rectangle 1042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21" name="Rectangle 1043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22" name="Rectangle 1044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23" name="Rectangle 1045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24" name="Line 1046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112" name="Text Box 1047"/>
            <p:cNvSpPr txBox="1">
              <a:spLocks noChangeArrowheads="1"/>
            </p:cNvSpPr>
            <p:nvPr/>
          </p:nvSpPr>
          <p:spPr bwMode="auto">
            <a:xfrm>
              <a:off x="2150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46113" name="Text Box 1048"/>
            <p:cNvSpPr txBox="1">
              <a:spLocks noChangeArrowheads="1"/>
            </p:cNvSpPr>
            <p:nvPr/>
          </p:nvSpPr>
          <p:spPr bwMode="auto">
            <a:xfrm>
              <a:off x="2582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46114" name="Text Box 1049"/>
            <p:cNvSpPr txBox="1">
              <a:spLocks noChangeArrowheads="1"/>
            </p:cNvSpPr>
            <p:nvPr/>
          </p:nvSpPr>
          <p:spPr bwMode="auto">
            <a:xfrm>
              <a:off x="2945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</a:t>
              </a:r>
            </a:p>
          </p:txBody>
        </p:sp>
        <p:sp>
          <p:nvSpPr>
            <p:cNvPr id="46115" name="Text Box 1050"/>
            <p:cNvSpPr txBox="1">
              <a:spLocks noChangeArrowheads="1"/>
            </p:cNvSpPr>
            <p:nvPr/>
          </p:nvSpPr>
          <p:spPr bwMode="auto">
            <a:xfrm>
              <a:off x="3312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</a:t>
              </a:r>
            </a:p>
          </p:txBody>
        </p:sp>
        <p:sp>
          <p:nvSpPr>
            <p:cNvPr id="46116" name="Text Box 1051"/>
            <p:cNvSpPr txBox="1">
              <a:spLocks noChangeArrowheads="1"/>
            </p:cNvSpPr>
            <p:nvPr/>
          </p:nvSpPr>
          <p:spPr bwMode="auto">
            <a:xfrm>
              <a:off x="3665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8</a:t>
              </a:r>
            </a:p>
          </p:txBody>
        </p:sp>
        <p:sp>
          <p:nvSpPr>
            <p:cNvPr id="46117" name="Text Box 1052"/>
            <p:cNvSpPr txBox="1">
              <a:spLocks noChangeArrowheads="1"/>
            </p:cNvSpPr>
            <p:nvPr/>
          </p:nvSpPr>
          <p:spPr bwMode="auto">
            <a:xfrm>
              <a:off x="4049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46118" name="Text Box 1053"/>
            <p:cNvSpPr txBox="1">
              <a:spLocks noChangeArrowheads="1"/>
            </p:cNvSpPr>
            <p:nvPr/>
          </p:nvSpPr>
          <p:spPr bwMode="auto">
            <a:xfrm>
              <a:off x="4464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21</a:t>
              </a:r>
            </a:p>
          </p:txBody>
        </p:sp>
        <p:sp>
          <p:nvSpPr>
            <p:cNvPr id="46119" name="Text Box 1054"/>
            <p:cNvSpPr txBox="1">
              <a:spLocks noChangeArrowheads="1"/>
            </p:cNvSpPr>
            <p:nvPr/>
          </p:nvSpPr>
          <p:spPr bwMode="auto">
            <a:xfrm>
              <a:off x="4848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34</a:t>
              </a:r>
            </a:p>
          </p:txBody>
        </p:sp>
      </p:grpSp>
      <p:grpSp>
        <p:nvGrpSpPr>
          <p:cNvPr id="46091" name="Group 1055"/>
          <p:cNvGrpSpPr>
            <a:grpSpLocks/>
          </p:cNvGrpSpPr>
          <p:nvPr/>
        </p:nvGrpSpPr>
        <p:grpSpPr bwMode="auto">
          <a:xfrm>
            <a:off x="3286125" y="4191000"/>
            <a:ext cx="4876800" cy="457200"/>
            <a:chOff x="2064" y="2400"/>
            <a:chExt cx="3072" cy="288"/>
          </a:xfrm>
        </p:grpSpPr>
        <p:grpSp>
          <p:nvGrpSpPr>
            <p:cNvPr id="46097" name="Group 1056"/>
            <p:cNvGrpSpPr>
              <a:grpSpLocks/>
            </p:cNvGrpSpPr>
            <p:nvPr/>
          </p:nvGrpSpPr>
          <p:grpSpPr bwMode="auto">
            <a:xfrm>
              <a:off x="2064" y="2448"/>
              <a:ext cx="3072" cy="192"/>
              <a:chOff x="2064" y="2448"/>
              <a:chExt cx="3072" cy="192"/>
            </a:xfrm>
          </p:grpSpPr>
          <p:sp>
            <p:nvSpPr>
              <p:cNvPr id="46106" name="Rectangle 1057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07" name="Rectangle 1058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08" name="Rectangle 1059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09" name="Rectangle 1060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6110" name="Line 1061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098" name="Text Box 1062"/>
            <p:cNvSpPr txBox="1">
              <a:spLocks noChangeArrowheads="1"/>
            </p:cNvSpPr>
            <p:nvPr/>
          </p:nvSpPr>
          <p:spPr bwMode="auto">
            <a:xfrm>
              <a:off x="2160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46099" name="Text Box 1063"/>
            <p:cNvSpPr txBox="1">
              <a:spLocks noChangeArrowheads="1"/>
            </p:cNvSpPr>
            <p:nvPr/>
          </p:nvSpPr>
          <p:spPr bwMode="auto">
            <a:xfrm>
              <a:off x="2513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46100" name="Text Box 1064"/>
            <p:cNvSpPr txBox="1">
              <a:spLocks noChangeArrowheads="1"/>
            </p:cNvSpPr>
            <p:nvPr/>
          </p:nvSpPr>
          <p:spPr bwMode="auto">
            <a:xfrm>
              <a:off x="2928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8</a:t>
              </a:r>
            </a:p>
          </p:txBody>
        </p:sp>
        <p:sp>
          <p:nvSpPr>
            <p:cNvPr id="46101" name="Text Box 1065"/>
            <p:cNvSpPr txBox="1">
              <a:spLocks noChangeArrowheads="1"/>
            </p:cNvSpPr>
            <p:nvPr/>
          </p:nvSpPr>
          <p:spPr bwMode="auto">
            <a:xfrm>
              <a:off x="3264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46102" name="Text Box 1066"/>
            <p:cNvSpPr txBox="1">
              <a:spLocks noChangeArrowheads="1"/>
            </p:cNvSpPr>
            <p:nvPr/>
          </p:nvSpPr>
          <p:spPr bwMode="auto">
            <a:xfrm>
              <a:off x="3665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32</a:t>
              </a:r>
            </a:p>
          </p:txBody>
        </p:sp>
        <p:sp>
          <p:nvSpPr>
            <p:cNvPr id="46103" name="Text Box 1067"/>
            <p:cNvSpPr txBox="1">
              <a:spLocks noChangeArrowheads="1"/>
            </p:cNvSpPr>
            <p:nvPr/>
          </p:nvSpPr>
          <p:spPr bwMode="auto">
            <a:xfrm>
              <a:off x="4049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64</a:t>
              </a:r>
            </a:p>
          </p:txBody>
        </p:sp>
        <p:sp>
          <p:nvSpPr>
            <p:cNvPr id="46104" name="Text Box 1068"/>
            <p:cNvSpPr txBox="1">
              <a:spLocks noChangeArrowheads="1"/>
            </p:cNvSpPr>
            <p:nvPr/>
          </p:nvSpPr>
          <p:spPr bwMode="auto">
            <a:xfrm>
              <a:off x="4320" y="2400"/>
              <a:ext cx="4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128</a:t>
              </a:r>
            </a:p>
          </p:txBody>
        </p:sp>
        <p:sp>
          <p:nvSpPr>
            <p:cNvPr id="46105" name="Text Box 1069"/>
            <p:cNvSpPr txBox="1">
              <a:spLocks noChangeArrowheads="1"/>
            </p:cNvSpPr>
            <p:nvPr/>
          </p:nvSpPr>
          <p:spPr bwMode="auto">
            <a:xfrm>
              <a:off x="4747" y="2400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</p:grpSp>
      <p:sp>
        <p:nvSpPr>
          <p:cNvPr id="46092" name="Text Box 1070"/>
          <p:cNvSpPr txBox="1">
            <a:spLocks noChangeArrowheads="1"/>
          </p:cNvSpPr>
          <p:nvPr/>
        </p:nvSpPr>
        <p:spPr bwMode="auto">
          <a:xfrm>
            <a:off x="3286125" y="5257800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13</a:t>
            </a:r>
          </a:p>
        </p:txBody>
      </p:sp>
      <p:sp>
        <p:nvSpPr>
          <p:cNvPr id="46093" name="AutoShape 1071"/>
          <p:cNvSpPr>
            <a:spLocks noChangeArrowheads="1"/>
          </p:cNvSpPr>
          <p:nvPr/>
        </p:nvSpPr>
        <p:spPr bwMode="auto">
          <a:xfrm>
            <a:off x="2066925" y="53340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6094" name="Text Box 1072"/>
          <p:cNvSpPr txBox="1">
            <a:spLocks noChangeArrowheads="1"/>
          </p:cNvSpPr>
          <p:nvPr/>
        </p:nvSpPr>
        <p:spPr bwMode="auto">
          <a:xfrm>
            <a:off x="3905250" y="5257800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16</a:t>
            </a:r>
          </a:p>
        </p:txBody>
      </p:sp>
      <p:sp>
        <p:nvSpPr>
          <p:cNvPr id="49167" name="Text Box 1073"/>
          <p:cNvSpPr txBox="1">
            <a:spLocks noChangeArrowheads="1"/>
          </p:cNvSpPr>
          <p:nvPr/>
        </p:nvSpPr>
        <p:spPr bwMode="auto">
          <a:xfrm>
            <a:off x="922338" y="5932488"/>
            <a:ext cx="61452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A50021"/>
                </a:solidFill>
                <a:latin typeface="+mn-lt"/>
                <a:ea typeface="Arial Unicode MS" charset="0"/>
                <a:cs typeface="Arial Unicode MS" charset="0"/>
              </a:rPr>
              <a:t>查询</a:t>
            </a:r>
            <a:r>
              <a:rPr lang="en-US" sz="2800" dirty="0">
                <a:solidFill>
                  <a:srgbClr val="A50021"/>
                </a:solidFill>
                <a:latin typeface="+mn-lt"/>
                <a:ea typeface="Arial Unicode MS" charset="0"/>
                <a:cs typeface="Arial Unicode MS" charset="0"/>
              </a:rPr>
              <a:t>:</a:t>
            </a:r>
            <a:r>
              <a:rPr lang="en-US" sz="2800" b="1" i="1" dirty="0">
                <a:latin typeface="+mn-lt"/>
                <a:ea typeface="Arial Unicode MS" charset="0"/>
                <a:cs typeface="Arial Unicode MS" charset="0"/>
              </a:rPr>
              <a:t> Brutus</a:t>
            </a:r>
            <a:r>
              <a:rPr lang="en-US" sz="2800" dirty="0">
                <a:latin typeface="+mn-lt"/>
                <a:ea typeface="Arial Unicode MS" charset="0"/>
                <a:cs typeface="Arial Unicode MS" charset="0"/>
              </a:rPr>
              <a:t> </a:t>
            </a:r>
            <a:r>
              <a:rPr lang="en-US" sz="2800" i="1" dirty="0">
                <a:latin typeface="+mn-lt"/>
                <a:ea typeface="Arial Unicode MS" charset="0"/>
                <a:cs typeface="Arial Unicode MS" charset="0"/>
              </a:rPr>
              <a:t>AND</a:t>
            </a:r>
            <a:r>
              <a:rPr lang="en-US" sz="2800" dirty="0">
                <a:latin typeface="+mn-lt"/>
                <a:ea typeface="Arial Unicode MS" charset="0"/>
                <a:cs typeface="Arial Unicode MS" charset="0"/>
              </a:rPr>
              <a:t> </a:t>
            </a:r>
            <a:r>
              <a:rPr lang="en-US" sz="2800" b="1" i="1" dirty="0">
                <a:latin typeface="+mn-lt"/>
                <a:ea typeface="Arial Unicode MS" charset="0"/>
                <a:cs typeface="Arial Unicode MS" charset="0"/>
              </a:rPr>
              <a:t>Calpurnia</a:t>
            </a:r>
            <a:r>
              <a:rPr lang="en-US" sz="2800" dirty="0">
                <a:latin typeface="+mn-lt"/>
                <a:ea typeface="Arial Unicode MS" charset="0"/>
                <a:cs typeface="Arial Unicode MS" charset="0"/>
              </a:rPr>
              <a:t> </a:t>
            </a:r>
            <a:r>
              <a:rPr lang="en-US" sz="2800" i="1" dirty="0">
                <a:latin typeface="+mn-lt"/>
                <a:ea typeface="Arial Unicode MS" charset="0"/>
                <a:cs typeface="Arial Unicode MS" charset="0"/>
              </a:rPr>
              <a:t>AND</a:t>
            </a:r>
            <a:r>
              <a:rPr lang="en-US" sz="2800" dirty="0">
                <a:latin typeface="+mn-lt"/>
                <a:ea typeface="Arial Unicode MS" charset="0"/>
                <a:cs typeface="Arial Unicode MS" charset="0"/>
              </a:rPr>
              <a:t> </a:t>
            </a:r>
            <a:r>
              <a:rPr lang="en-US" sz="2800" b="1" i="1" dirty="0">
                <a:latin typeface="+mn-lt"/>
                <a:ea typeface="Arial Unicode MS" charset="0"/>
                <a:cs typeface="Arial Unicode MS" charset="0"/>
              </a:rPr>
              <a:t>Caesar</a:t>
            </a:r>
          </a:p>
        </p:txBody>
      </p:sp>
      <p:sp>
        <p:nvSpPr>
          <p:cNvPr id="46096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r" eaLnBrk="1" hangingPunct="1"/>
            <a:fld id="{700CBC5E-8055-43DC-9A7C-E3F60C159684}" type="slidenum">
              <a:rPr lang="zh-CN" altLang="en-US" sz="1400">
                <a:latin typeface="Arial Unicode MS" pitchFamily="34" charset="-122"/>
                <a:ea typeface="宋体" charset="-122"/>
              </a:rPr>
              <a:pPr algn="r" eaLnBrk="1" hangingPunct="1"/>
              <a:t>26</a:t>
            </a:fld>
            <a:endParaRPr lang="en-US" altLang="zh-CN" sz="1400">
              <a:latin typeface="Arial Unicode MS" pitchFamily="34" charset="-122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32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查询优化</a:t>
            </a:r>
            <a:endParaRPr lang="en-US" altLang="zh-CN" smtClean="0"/>
          </a:p>
        </p:txBody>
      </p:sp>
      <p:sp>
        <p:nvSpPr>
          <p:cNvPr id="47107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按照表从小到大</a:t>
            </a:r>
            <a:r>
              <a:rPr lang="en-US" altLang="zh-CN" smtClean="0">
                <a:ea typeface="宋体" charset="-122"/>
              </a:rPr>
              <a:t>(</a:t>
            </a:r>
            <a:r>
              <a:rPr lang="zh-CN" altLang="en-US" smtClean="0">
                <a:ea typeface="宋体" charset="-122"/>
              </a:rPr>
              <a:t>即</a:t>
            </a:r>
            <a:r>
              <a:rPr lang="en-US" altLang="zh-CN" smtClean="0">
                <a:ea typeface="宋体" charset="-122"/>
              </a:rPr>
              <a:t>df</a:t>
            </a:r>
            <a:r>
              <a:rPr lang="zh-CN" altLang="en-US" smtClean="0">
                <a:ea typeface="宋体" charset="-122"/>
              </a:rPr>
              <a:t>从小到大</a:t>
            </a:r>
            <a:r>
              <a:rPr lang="en-US" altLang="zh-CN" smtClean="0">
                <a:ea typeface="宋体" charset="-122"/>
              </a:rPr>
              <a:t>)</a:t>
            </a:r>
            <a:r>
              <a:rPr lang="zh-CN" altLang="en-US" smtClean="0">
                <a:ea typeface="宋体" charset="-122"/>
              </a:rPr>
              <a:t>的顺序进行处理</a:t>
            </a:r>
            <a:r>
              <a:rPr lang="en-US" altLang="zh-CN" smtClean="0">
                <a:ea typeface="宋体" charset="-122"/>
              </a:rPr>
              <a:t>:</a:t>
            </a:r>
          </a:p>
          <a:p>
            <a:pPr lvl="1"/>
            <a:r>
              <a:rPr lang="zh-CN" altLang="en-US" smtClean="0">
                <a:ea typeface="宋体" charset="-122"/>
              </a:rPr>
              <a:t>每次从最小的开始合并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B30A88B0-3788-43FB-82D0-91CBD5C536C9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27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  <p:sp>
        <p:nvSpPr>
          <p:cNvPr id="1214513" name="AutoShape 2097"/>
          <p:cNvSpPr>
            <a:spLocks noChangeArrowheads="1"/>
          </p:cNvSpPr>
          <p:nvPr/>
        </p:nvSpPr>
        <p:spPr bwMode="auto">
          <a:xfrm>
            <a:off x="2362200" y="2763838"/>
            <a:ext cx="3733800" cy="1055687"/>
          </a:xfrm>
          <a:prstGeom prst="upArrowCallout">
            <a:avLst>
              <a:gd name="adj1" fmla="val 80823"/>
              <a:gd name="adj2" fmla="val 80823"/>
              <a:gd name="adj3" fmla="val 16667"/>
              <a:gd name="adj4" fmla="val 66667"/>
            </a:avLst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2000">
                <a:ea typeface="宋体" charset="-122"/>
              </a:rPr>
              <a:t>这是为什么保存</a:t>
            </a:r>
            <a:endParaRPr lang="en-US" altLang="zh-CN" sz="2000">
              <a:ea typeface="宋体" charset="-122"/>
            </a:endParaRPr>
          </a:p>
          <a:p>
            <a:pPr algn="ctr"/>
            <a:r>
              <a:rPr lang="en-US" altLang="zh-CN" sz="2000">
                <a:ea typeface="宋体" charset="-122"/>
              </a:rPr>
              <a:t>df</a:t>
            </a:r>
            <a:r>
              <a:rPr lang="zh-CN" altLang="en-US" sz="2000">
                <a:ea typeface="宋体" charset="-122"/>
              </a:rPr>
              <a:t>的原因之一</a:t>
            </a:r>
            <a:endParaRPr lang="en-US" altLang="zh-CN" sz="2000">
              <a:ea typeface="宋体" charset="-122"/>
            </a:endParaRPr>
          </a:p>
        </p:txBody>
      </p:sp>
      <p:sp>
        <p:nvSpPr>
          <p:cNvPr id="1214514" name="Text Box 2098"/>
          <p:cNvSpPr txBox="1">
            <a:spLocks noChangeArrowheads="1"/>
          </p:cNvSpPr>
          <p:nvPr/>
        </p:nvSpPr>
        <p:spPr bwMode="auto">
          <a:xfrm>
            <a:off x="623888" y="5915025"/>
            <a:ext cx="7011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>
                <a:latin typeface="Calibri" pitchFamily="34" charset="0"/>
                <a:ea typeface="宋体" charset="-122"/>
              </a:rPr>
              <a:t>相当于处理查询</a:t>
            </a:r>
            <a:r>
              <a:rPr lang="en-US" altLang="zh-CN">
                <a:latin typeface="Calibri" pitchFamily="34" charset="0"/>
                <a:ea typeface="宋体" charset="-122"/>
              </a:rPr>
              <a:t> (</a:t>
            </a:r>
            <a:r>
              <a:rPr lang="en-US" altLang="zh-CN" b="1" i="1">
                <a:latin typeface="Calibri" pitchFamily="34" charset="0"/>
                <a:ea typeface="宋体" charset="-122"/>
              </a:rPr>
              <a:t>Calpurnia</a:t>
            </a:r>
            <a:r>
              <a:rPr lang="en-US" altLang="zh-CN">
                <a:latin typeface="Calibri" pitchFamily="34" charset="0"/>
                <a:ea typeface="宋体" charset="-122"/>
              </a:rPr>
              <a:t> </a:t>
            </a:r>
            <a:r>
              <a:rPr lang="en-US" altLang="zh-CN" i="1">
                <a:latin typeface="Calibri" pitchFamily="34" charset="0"/>
                <a:ea typeface="宋体" charset="-122"/>
              </a:rPr>
              <a:t>AND</a:t>
            </a:r>
            <a:r>
              <a:rPr lang="en-US" altLang="zh-CN">
                <a:latin typeface="Calibri" pitchFamily="34" charset="0"/>
                <a:ea typeface="宋体" charset="-122"/>
              </a:rPr>
              <a:t> </a:t>
            </a:r>
            <a:r>
              <a:rPr lang="en-US" altLang="zh-CN" b="1" i="1">
                <a:latin typeface="Calibri" pitchFamily="34" charset="0"/>
                <a:ea typeface="宋体" charset="-122"/>
              </a:rPr>
              <a:t>Brutus)</a:t>
            </a:r>
            <a:r>
              <a:rPr lang="en-US" altLang="zh-CN">
                <a:latin typeface="Calibri" pitchFamily="34" charset="0"/>
                <a:ea typeface="宋体" charset="-122"/>
              </a:rPr>
              <a:t> </a:t>
            </a:r>
            <a:r>
              <a:rPr lang="en-US" altLang="zh-CN" i="1">
                <a:latin typeface="Calibri" pitchFamily="34" charset="0"/>
                <a:ea typeface="宋体" charset="-122"/>
              </a:rPr>
              <a:t>AND </a:t>
            </a:r>
            <a:r>
              <a:rPr lang="en-US" altLang="zh-CN" b="1" i="1">
                <a:latin typeface="Calibri" pitchFamily="34" charset="0"/>
                <a:ea typeface="宋体" charset="-122"/>
              </a:rPr>
              <a:t>Caesar</a:t>
            </a:r>
            <a:r>
              <a:rPr lang="en-US" altLang="zh-CN">
                <a:latin typeface="Calibri" pitchFamily="34" charset="0"/>
                <a:ea typeface="宋体" charset="-122"/>
              </a:rPr>
              <a:t>.</a:t>
            </a:r>
          </a:p>
        </p:txBody>
      </p:sp>
      <p:sp>
        <p:nvSpPr>
          <p:cNvPr id="53" name="Text Box 1029"/>
          <p:cNvSpPr txBox="1">
            <a:spLocks noChangeArrowheads="1"/>
          </p:cNvSpPr>
          <p:nvPr/>
        </p:nvSpPr>
        <p:spPr bwMode="auto">
          <a:xfrm>
            <a:off x="390525" y="4191000"/>
            <a:ext cx="10922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Brutus</a:t>
            </a:r>
          </a:p>
        </p:txBody>
      </p:sp>
      <p:sp>
        <p:nvSpPr>
          <p:cNvPr id="47112" name="Text Box 1030"/>
          <p:cNvSpPr txBox="1">
            <a:spLocks noChangeArrowheads="1"/>
          </p:cNvSpPr>
          <p:nvPr/>
        </p:nvSpPr>
        <p:spPr bwMode="auto">
          <a:xfrm>
            <a:off x="390525" y="4724400"/>
            <a:ext cx="112395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 b="1" i="1">
                <a:latin typeface="Calibri" pitchFamily="34" charset="0"/>
                <a:ea typeface="宋体" charset="-122"/>
              </a:rPr>
              <a:t>Caesar</a:t>
            </a:r>
          </a:p>
        </p:txBody>
      </p:sp>
      <p:sp>
        <p:nvSpPr>
          <p:cNvPr id="55" name="Text Box 1031"/>
          <p:cNvSpPr txBox="1">
            <a:spLocks noChangeArrowheads="1"/>
          </p:cNvSpPr>
          <p:nvPr/>
        </p:nvSpPr>
        <p:spPr bwMode="auto">
          <a:xfrm>
            <a:off x="390525" y="5257800"/>
            <a:ext cx="14906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+mn-lt"/>
                <a:ea typeface="Arial Unicode MS" charset="0"/>
                <a:cs typeface="Arial Unicode MS" charset="0"/>
              </a:rPr>
              <a:t>Calpurnia</a:t>
            </a:r>
          </a:p>
        </p:txBody>
      </p:sp>
      <p:sp>
        <p:nvSpPr>
          <p:cNvPr id="47114" name="AutoShape 1032"/>
          <p:cNvSpPr>
            <a:spLocks noChangeArrowheads="1"/>
          </p:cNvSpPr>
          <p:nvPr/>
        </p:nvSpPr>
        <p:spPr bwMode="auto">
          <a:xfrm>
            <a:off x="2066925" y="42672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7115" name="AutoShape 1033"/>
          <p:cNvSpPr>
            <a:spLocks noChangeArrowheads="1"/>
          </p:cNvSpPr>
          <p:nvPr/>
        </p:nvSpPr>
        <p:spPr bwMode="auto">
          <a:xfrm>
            <a:off x="2066925" y="48006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47116" name="Group 1034"/>
          <p:cNvGrpSpPr>
            <a:grpSpLocks/>
          </p:cNvGrpSpPr>
          <p:nvPr/>
        </p:nvGrpSpPr>
        <p:grpSpPr bwMode="auto">
          <a:xfrm>
            <a:off x="3286125" y="5334000"/>
            <a:ext cx="4876800" cy="304800"/>
            <a:chOff x="2064" y="2448"/>
            <a:chExt cx="3072" cy="192"/>
          </a:xfrm>
        </p:grpSpPr>
        <p:sp>
          <p:nvSpPr>
            <p:cNvPr id="47150" name="Rectangle 1035"/>
            <p:cNvSpPr>
              <a:spLocks noChangeArrowheads="1"/>
            </p:cNvSpPr>
            <p:nvPr/>
          </p:nvSpPr>
          <p:spPr bwMode="auto">
            <a:xfrm>
              <a:off x="2064" y="2448"/>
              <a:ext cx="3072" cy="19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7151" name="Rectangle 1036"/>
            <p:cNvSpPr>
              <a:spLocks noChangeArrowheads="1"/>
            </p:cNvSpPr>
            <p:nvPr/>
          </p:nvSpPr>
          <p:spPr bwMode="auto">
            <a:xfrm>
              <a:off x="2448" y="2448"/>
              <a:ext cx="2304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7152" name="Rectangle 1037"/>
            <p:cNvSpPr>
              <a:spLocks noChangeArrowheads="1"/>
            </p:cNvSpPr>
            <p:nvPr/>
          </p:nvSpPr>
          <p:spPr bwMode="auto">
            <a:xfrm>
              <a:off x="2832" y="2448"/>
              <a:ext cx="1536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7153" name="Rectangle 1038"/>
            <p:cNvSpPr>
              <a:spLocks noChangeArrowheads="1"/>
            </p:cNvSpPr>
            <p:nvPr/>
          </p:nvSpPr>
          <p:spPr bwMode="auto">
            <a:xfrm>
              <a:off x="3216" y="2448"/>
              <a:ext cx="768" cy="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47154" name="Line 1039"/>
            <p:cNvSpPr>
              <a:spLocks noChangeShapeType="1"/>
            </p:cNvSpPr>
            <p:nvPr/>
          </p:nvSpPr>
          <p:spPr bwMode="auto">
            <a:xfrm>
              <a:off x="3600" y="2448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7117" name="Group 1040"/>
          <p:cNvGrpSpPr>
            <a:grpSpLocks/>
          </p:cNvGrpSpPr>
          <p:nvPr/>
        </p:nvGrpSpPr>
        <p:grpSpPr bwMode="auto">
          <a:xfrm>
            <a:off x="3286125" y="4724400"/>
            <a:ext cx="4987925" cy="457200"/>
            <a:chOff x="2064" y="2688"/>
            <a:chExt cx="3142" cy="288"/>
          </a:xfrm>
        </p:grpSpPr>
        <p:grpSp>
          <p:nvGrpSpPr>
            <p:cNvPr id="47136" name="Group 1041"/>
            <p:cNvGrpSpPr>
              <a:grpSpLocks/>
            </p:cNvGrpSpPr>
            <p:nvPr/>
          </p:nvGrpSpPr>
          <p:grpSpPr bwMode="auto">
            <a:xfrm>
              <a:off x="2064" y="2736"/>
              <a:ext cx="3072" cy="192"/>
              <a:chOff x="2064" y="2448"/>
              <a:chExt cx="3072" cy="192"/>
            </a:xfrm>
          </p:grpSpPr>
          <p:sp>
            <p:nvSpPr>
              <p:cNvPr id="47145" name="Rectangle 1042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46" name="Rectangle 1043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47" name="Rectangle 1044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48" name="Rectangle 1045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49" name="Line 1046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137" name="Text Box 1047"/>
            <p:cNvSpPr txBox="1">
              <a:spLocks noChangeArrowheads="1"/>
            </p:cNvSpPr>
            <p:nvPr/>
          </p:nvSpPr>
          <p:spPr bwMode="auto">
            <a:xfrm>
              <a:off x="2150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</a:t>
              </a:r>
            </a:p>
          </p:txBody>
        </p:sp>
        <p:sp>
          <p:nvSpPr>
            <p:cNvPr id="47138" name="Text Box 1048"/>
            <p:cNvSpPr txBox="1">
              <a:spLocks noChangeArrowheads="1"/>
            </p:cNvSpPr>
            <p:nvPr/>
          </p:nvSpPr>
          <p:spPr bwMode="auto">
            <a:xfrm>
              <a:off x="2582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47139" name="Text Box 1049"/>
            <p:cNvSpPr txBox="1">
              <a:spLocks noChangeArrowheads="1"/>
            </p:cNvSpPr>
            <p:nvPr/>
          </p:nvSpPr>
          <p:spPr bwMode="auto">
            <a:xfrm>
              <a:off x="2945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</a:t>
              </a:r>
            </a:p>
          </p:txBody>
        </p:sp>
        <p:sp>
          <p:nvSpPr>
            <p:cNvPr id="47140" name="Text Box 1050"/>
            <p:cNvSpPr txBox="1">
              <a:spLocks noChangeArrowheads="1"/>
            </p:cNvSpPr>
            <p:nvPr/>
          </p:nvSpPr>
          <p:spPr bwMode="auto">
            <a:xfrm>
              <a:off x="3312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5</a:t>
              </a:r>
            </a:p>
          </p:txBody>
        </p:sp>
        <p:sp>
          <p:nvSpPr>
            <p:cNvPr id="47141" name="Text Box 1051"/>
            <p:cNvSpPr txBox="1">
              <a:spLocks noChangeArrowheads="1"/>
            </p:cNvSpPr>
            <p:nvPr/>
          </p:nvSpPr>
          <p:spPr bwMode="auto">
            <a:xfrm>
              <a:off x="3665" y="2688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8</a:t>
              </a:r>
            </a:p>
          </p:txBody>
        </p:sp>
        <p:sp>
          <p:nvSpPr>
            <p:cNvPr id="47142" name="Text Box 1052"/>
            <p:cNvSpPr txBox="1">
              <a:spLocks noChangeArrowheads="1"/>
            </p:cNvSpPr>
            <p:nvPr/>
          </p:nvSpPr>
          <p:spPr bwMode="auto">
            <a:xfrm>
              <a:off x="4049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47143" name="Text Box 1053"/>
            <p:cNvSpPr txBox="1">
              <a:spLocks noChangeArrowheads="1"/>
            </p:cNvSpPr>
            <p:nvPr/>
          </p:nvSpPr>
          <p:spPr bwMode="auto">
            <a:xfrm>
              <a:off x="4464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21</a:t>
              </a:r>
            </a:p>
          </p:txBody>
        </p:sp>
        <p:sp>
          <p:nvSpPr>
            <p:cNvPr id="47144" name="Text Box 1054"/>
            <p:cNvSpPr txBox="1">
              <a:spLocks noChangeArrowheads="1"/>
            </p:cNvSpPr>
            <p:nvPr/>
          </p:nvSpPr>
          <p:spPr bwMode="auto">
            <a:xfrm>
              <a:off x="4848" y="2688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34</a:t>
              </a:r>
            </a:p>
          </p:txBody>
        </p:sp>
      </p:grpSp>
      <p:grpSp>
        <p:nvGrpSpPr>
          <p:cNvPr id="47118" name="Group 1055"/>
          <p:cNvGrpSpPr>
            <a:grpSpLocks/>
          </p:cNvGrpSpPr>
          <p:nvPr/>
        </p:nvGrpSpPr>
        <p:grpSpPr bwMode="auto">
          <a:xfrm>
            <a:off x="3286125" y="4191000"/>
            <a:ext cx="4876800" cy="457200"/>
            <a:chOff x="2064" y="2400"/>
            <a:chExt cx="3072" cy="288"/>
          </a:xfrm>
        </p:grpSpPr>
        <p:grpSp>
          <p:nvGrpSpPr>
            <p:cNvPr id="47122" name="Group 1056"/>
            <p:cNvGrpSpPr>
              <a:grpSpLocks/>
            </p:cNvGrpSpPr>
            <p:nvPr/>
          </p:nvGrpSpPr>
          <p:grpSpPr bwMode="auto">
            <a:xfrm>
              <a:off x="2064" y="2448"/>
              <a:ext cx="3072" cy="192"/>
              <a:chOff x="2064" y="2448"/>
              <a:chExt cx="3072" cy="192"/>
            </a:xfrm>
          </p:grpSpPr>
          <p:sp>
            <p:nvSpPr>
              <p:cNvPr id="47131" name="Rectangle 1057"/>
              <p:cNvSpPr>
                <a:spLocks noChangeArrowheads="1"/>
              </p:cNvSpPr>
              <p:nvPr/>
            </p:nvSpPr>
            <p:spPr bwMode="auto">
              <a:xfrm>
                <a:off x="2064" y="2448"/>
                <a:ext cx="3072" cy="19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32" name="Rectangle 1058"/>
              <p:cNvSpPr>
                <a:spLocks noChangeArrowheads="1"/>
              </p:cNvSpPr>
              <p:nvPr/>
            </p:nvSpPr>
            <p:spPr bwMode="auto">
              <a:xfrm>
                <a:off x="2448" y="2448"/>
                <a:ext cx="2304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33" name="Rectangle 1059"/>
              <p:cNvSpPr>
                <a:spLocks noChangeArrowheads="1"/>
              </p:cNvSpPr>
              <p:nvPr/>
            </p:nvSpPr>
            <p:spPr bwMode="auto">
              <a:xfrm>
                <a:off x="2832" y="2448"/>
                <a:ext cx="1536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34" name="Rectangle 1060"/>
              <p:cNvSpPr>
                <a:spLocks noChangeArrowheads="1"/>
              </p:cNvSpPr>
              <p:nvPr/>
            </p:nvSpPr>
            <p:spPr bwMode="auto">
              <a:xfrm>
                <a:off x="3216" y="2448"/>
                <a:ext cx="768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Lucida Sans" pitchFamily="34" charset="0"/>
                    <a:ea typeface="Arial Unicode MS" pitchFamily="34" charset="-122"/>
                    <a:cs typeface="Arial Unicode MS" pitchFamily="34" charset="-122"/>
                  </a:defRPr>
                </a:lvl9pPr>
              </a:lstStyle>
              <a:p>
                <a:pPr eaLnBrk="1" hangingPunct="1"/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47135" name="Line 1061"/>
              <p:cNvSpPr>
                <a:spLocks noChangeShapeType="1"/>
              </p:cNvSpPr>
              <p:nvPr/>
            </p:nvSpPr>
            <p:spPr bwMode="auto">
              <a:xfrm>
                <a:off x="3600" y="2448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123" name="Text Box 1062"/>
            <p:cNvSpPr txBox="1">
              <a:spLocks noChangeArrowheads="1"/>
            </p:cNvSpPr>
            <p:nvPr/>
          </p:nvSpPr>
          <p:spPr bwMode="auto">
            <a:xfrm>
              <a:off x="2160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2</a:t>
              </a:r>
            </a:p>
          </p:txBody>
        </p:sp>
        <p:sp>
          <p:nvSpPr>
            <p:cNvPr id="47124" name="Text Box 1063"/>
            <p:cNvSpPr txBox="1">
              <a:spLocks noChangeArrowheads="1"/>
            </p:cNvSpPr>
            <p:nvPr/>
          </p:nvSpPr>
          <p:spPr bwMode="auto">
            <a:xfrm>
              <a:off x="2513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4</a:t>
              </a:r>
            </a:p>
          </p:txBody>
        </p:sp>
        <p:sp>
          <p:nvSpPr>
            <p:cNvPr id="47125" name="Text Box 1064"/>
            <p:cNvSpPr txBox="1">
              <a:spLocks noChangeArrowheads="1"/>
            </p:cNvSpPr>
            <p:nvPr/>
          </p:nvSpPr>
          <p:spPr bwMode="auto">
            <a:xfrm>
              <a:off x="2928" y="2400"/>
              <a:ext cx="2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8</a:t>
              </a:r>
            </a:p>
          </p:txBody>
        </p:sp>
        <p:sp>
          <p:nvSpPr>
            <p:cNvPr id="47126" name="Text Box 1065"/>
            <p:cNvSpPr txBox="1">
              <a:spLocks noChangeArrowheads="1"/>
            </p:cNvSpPr>
            <p:nvPr/>
          </p:nvSpPr>
          <p:spPr bwMode="auto">
            <a:xfrm>
              <a:off x="3264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16</a:t>
              </a:r>
            </a:p>
          </p:txBody>
        </p:sp>
        <p:sp>
          <p:nvSpPr>
            <p:cNvPr id="47127" name="Text Box 1066"/>
            <p:cNvSpPr txBox="1">
              <a:spLocks noChangeArrowheads="1"/>
            </p:cNvSpPr>
            <p:nvPr/>
          </p:nvSpPr>
          <p:spPr bwMode="auto">
            <a:xfrm>
              <a:off x="3665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32</a:t>
              </a:r>
            </a:p>
          </p:txBody>
        </p:sp>
        <p:sp>
          <p:nvSpPr>
            <p:cNvPr id="47128" name="Text Box 1067"/>
            <p:cNvSpPr txBox="1">
              <a:spLocks noChangeArrowheads="1"/>
            </p:cNvSpPr>
            <p:nvPr/>
          </p:nvSpPr>
          <p:spPr bwMode="auto">
            <a:xfrm>
              <a:off x="4049" y="2400"/>
              <a:ext cx="3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64</a:t>
              </a:r>
            </a:p>
          </p:txBody>
        </p:sp>
        <p:sp>
          <p:nvSpPr>
            <p:cNvPr id="47129" name="Text Box 1068"/>
            <p:cNvSpPr txBox="1">
              <a:spLocks noChangeArrowheads="1"/>
            </p:cNvSpPr>
            <p:nvPr/>
          </p:nvSpPr>
          <p:spPr bwMode="auto">
            <a:xfrm>
              <a:off x="4320" y="2400"/>
              <a:ext cx="47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r>
                <a:rPr lang="en-US" altLang="zh-CN">
                  <a:ea typeface="宋体" charset="-122"/>
                </a:rPr>
                <a:t>128</a:t>
              </a:r>
            </a:p>
          </p:txBody>
        </p:sp>
        <p:sp>
          <p:nvSpPr>
            <p:cNvPr id="47130" name="Text Box 1069"/>
            <p:cNvSpPr txBox="1">
              <a:spLocks noChangeArrowheads="1"/>
            </p:cNvSpPr>
            <p:nvPr/>
          </p:nvSpPr>
          <p:spPr bwMode="auto">
            <a:xfrm>
              <a:off x="4747" y="2400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</p:grpSp>
      <p:sp>
        <p:nvSpPr>
          <p:cNvPr id="47119" name="Text Box 1070"/>
          <p:cNvSpPr txBox="1">
            <a:spLocks noChangeArrowheads="1"/>
          </p:cNvSpPr>
          <p:nvPr/>
        </p:nvSpPr>
        <p:spPr bwMode="auto">
          <a:xfrm>
            <a:off x="3286125" y="5257800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13</a:t>
            </a:r>
          </a:p>
        </p:txBody>
      </p:sp>
      <p:sp>
        <p:nvSpPr>
          <p:cNvPr id="47120" name="AutoShape 1071"/>
          <p:cNvSpPr>
            <a:spLocks noChangeArrowheads="1"/>
          </p:cNvSpPr>
          <p:nvPr/>
        </p:nvSpPr>
        <p:spPr bwMode="auto">
          <a:xfrm>
            <a:off x="2066925" y="5334000"/>
            <a:ext cx="11430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47121" name="Text Box 1072"/>
          <p:cNvSpPr txBox="1">
            <a:spLocks noChangeArrowheads="1"/>
          </p:cNvSpPr>
          <p:nvPr/>
        </p:nvSpPr>
        <p:spPr bwMode="auto">
          <a:xfrm>
            <a:off x="3905250" y="5257800"/>
            <a:ext cx="568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en-US" altLang="zh-CN">
                <a:ea typeface="宋体" charset="-122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6043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4513" grpId="0" animBg="1" autoUpdateAnimBg="0"/>
      <p:bldP spid="121451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布尔检索的优点</a:t>
            </a:r>
            <a:endParaRPr lang="en-US" altLang="zh-CN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构建简单，或许是构建</a:t>
            </a:r>
            <a:r>
              <a:rPr lang="en-US" altLang="zh-CN" smtClean="0">
                <a:ea typeface="宋体" charset="-122"/>
              </a:rPr>
              <a:t>IR</a:t>
            </a:r>
            <a:r>
              <a:rPr lang="zh-CN" altLang="en-US" smtClean="0">
                <a:ea typeface="宋体" charset="-122"/>
              </a:rPr>
              <a:t>系统的一种最简单方式</a:t>
            </a:r>
          </a:p>
          <a:p>
            <a:pPr lvl="1"/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在</a:t>
            </a:r>
            <a:r>
              <a:rPr lang="en-US" altLang="zh-CN" smtClean="0">
                <a:ea typeface="宋体" charset="-122"/>
              </a:rPr>
              <a:t>30</a:t>
            </a:r>
            <a:r>
              <a:rPr lang="zh-CN" altLang="en-US" smtClean="0">
                <a:ea typeface="宋体" charset="-122"/>
              </a:rPr>
              <a:t>多年中是最主要的检索工具</a:t>
            </a:r>
          </a:p>
          <a:p>
            <a:pPr lvl="1"/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当前许多搜索系统仍然使用布尔检索模型</a:t>
            </a:r>
            <a:r>
              <a:rPr lang="en-US" altLang="zh-CN" smtClean="0">
                <a:ea typeface="宋体" charset="-122"/>
              </a:rPr>
              <a:t>:</a:t>
            </a:r>
          </a:p>
          <a:p>
            <a:pPr lvl="2"/>
            <a:r>
              <a:rPr lang="zh-CN" altLang="en-US" smtClean="0">
                <a:ea typeface="宋体" charset="-122"/>
              </a:rPr>
              <a:t>电子邮件、文献编目、</a:t>
            </a:r>
            <a:r>
              <a:rPr lang="en-US" altLang="zh-CN" smtClean="0">
                <a:ea typeface="宋体" charset="-122"/>
              </a:rPr>
              <a:t>Mac OS X Spotlight</a:t>
            </a:r>
            <a:r>
              <a:rPr lang="zh-CN" altLang="en-US" smtClean="0">
                <a:ea typeface="宋体" charset="-122"/>
              </a:rPr>
              <a:t>工具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B10CFCEB-90CE-4578-9848-B54829AD2D87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28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99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布尔检索的缺点</a:t>
            </a:r>
            <a:endParaRPr lang="en-US" altLang="zh-CN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mtClean="0">
                <a:ea typeface="宋体" charset="-122"/>
              </a:rPr>
              <a:t>布尔查询构建复杂，不适合普通用户。构建不当，检索结果过多或者过少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没有充分利用词项的频率信息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en-US" altLang="zh-CN" smtClean="0">
                <a:ea typeface="宋体" charset="-122"/>
              </a:rPr>
              <a:t>1 vs. 0 </a:t>
            </a:r>
            <a:r>
              <a:rPr lang="zh-CN" altLang="en-US" smtClean="0">
                <a:ea typeface="宋体" charset="-122"/>
              </a:rPr>
              <a:t>次出现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en-US" altLang="zh-CN" smtClean="0">
                <a:ea typeface="宋体" charset="-122"/>
              </a:rPr>
              <a:t>2 vs. 1</a:t>
            </a:r>
            <a:r>
              <a:rPr lang="zh-CN" altLang="en-US" smtClean="0">
                <a:ea typeface="宋体" charset="-122"/>
              </a:rPr>
              <a:t>次出现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en-US" altLang="zh-CN" smtClean="0">
                <a:ea typeface="宋体" charset="-122"/>
              </a:rPr>
              <a:t>3 vs. 2</a:t>
            </a:r>
            <a:r>
              <a:rPr lang="zh-CN" altLang="en-US" smtClean="0">
                <a:ea typeface="宋体" charset="-122"/>
              </a:rPr>
              <a:t>次出现</a:t>
            </a:r>
            <a:r>
              <a:rPr lang="en-US" altLang="zh-CN" smtClean="0">
                <a:ea typeface="宋体" charset="-122"/>
              </a:rPr>
              <a:t>, …</a:t>
            </a:r>
          </a:p>
          <a:p>
            <a:pPr lvl="1"/>
            <a:r>
              <a:rPr lang="zh-CN" altLang="en-US" smtClean="0">
                <a:ea typeface="宋体" charset="-122"/>
              </a:rPr>
              <a:t>通常出现的越多越好，需要利用词项在文档中的词项频率</a:t>
            </a:r>
            <a:r>
              <a:rPr lang="en-US" altLang="zh-CN" smtClean="0">
                <a:ea typeface="宋体" charset="-122"/>
              </a:rPr>
              <a:t>(term frequency, tf)</a:t>
            </a:r>
            <a:r>
              <a:rPr lang="zh-CN" altLang="en-US" smtClean="0">
                <a:ea typeface="宋体" charset="-122"/>
              </a:rPr>
              <a:t>信息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不能对检索结果进行排序</a:t>
            </a:r>
            <a:endParaRPr lang="en-US" altLang="zh-CN" smtClean="0">
              <a:ea typeface="宋体" charset="-122"/>
            </a:endParaRPr>
          </a:p>
        </p:txBody>
      </p:sp>
      <p:sp>
        <p:nvSpPr>
          <p:cNvPr id="5325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095AF5B8-2E88-4893-84D3-C9BFFC89F5D9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29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70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一个简单的例子</a:t>
            </a:r>
            <a:r>
              <a:rPr lang="en-US" altLang="zh-CN" dirty="0" smtClean="0"/>
              <a:t>(</a:t>
            </a:r>
            <a:r>
              <a:rPr lang="zh-CN" altLang="en-US" dirty="0" smtClean="0"/>
              <a:t>金庸小说</a:t>
            </a:r>
            <a:r>
              <a:rPr lang="en-US" altLang="zh-CN" dirty="0" smtClean="0"/>
              <a:t>)</a:t>
            </a:r>
          </a:p>
        </p:txBody>
      </p:sp>
      <p:sp>
        <p:nvSpPr>
          <p:cNvPr id="105475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ea typeface="宋体" charset="-122"/>
              </a:rPr>
              <a:t>金庸的哪本小说包含</a:t>
            </a:r>
            <a:r>
              <a:rPr lang="zh-CN" altLang="en-US" b="1" dirty="0" smtClean="0">
                <a:ea typeface="宋体" charset="-122"/>
              </a:rPr>
              <a:t>郭靖</a:t>
            </a:r>
            <a:r>
              <a:rPr lang="zh-CN" altLang="en-US" dirty="0" smtClean="0">
                <a:ea typeface="宋体" charset="-122"/>
              </a:rPr>
              <a:t>和</a:t>
            </a:r>
            <a:r>
              <a:rPr lang="zh-CN" altLang="en-US" b="1" dirty="0" smtClean="0">
                <a:ea typeface="宋体" charset="-122"/>
              </a:rPr>
              <a:t>黄蓉</a:t>
            </a:r>
            <a:r>
              <a:rPr lang="zh-CN" altLang="en-US" dirty="0" smtClean="0">
                <a:ea typeface="宋体" charset="-122"/>
              </a:rPr>
              <a:t>但不</a:t>
            </a:r>
            <a:r>
              <a:rPr lang="zh-CN" altLang="en-US" dirty="0" smtClean="0">
                <a:ea typeface="宋体" charset="-122"/>
              </a:rPr>
              <a:t>包含洪七公？</a:t>
            </a:r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ea typeface="宋体" charset="-122"/>
              </a:rPr>
              <a:t>布尔表达式</a:t>
            </a:r>
            <a:r>
              <a:rPr lang="zh-CN" altLang="en-US" dirty="0" smtClean="0">
                <a:ea typeface="宋体" charset="-122"/>
              </a:rPr>
              <a:t>为 郭靖 </a:t>
            </a:r>
            <a:r>
              <a:rPr lang="en-US" altLang="zh-CN" dirty="0" smtClean="0">
                <a:ea typeface="宋体" charset="-122"/>
              </a:rPr>
              <a:t>AND </a:t>
            </a:r>
            <a:r>
              <a:rPr lang="zh-CN" altLang="en-US" dirty="0" smtClean="0">
                <a:ea typeface="宋体" charset="-122"/>
              </a:rPr>
              <a:t>黄蓉 </a:t>
            </a:r>
            <a:r>
              <a:rPr lang="en-US" altLang="zh-CN" dirty="0" smtClean="0">
                <a:ea typeface="宋体" charset="-122"/>
              </a:rPr>
              <a:t>AND </a:t>
            </a:r>
            <a:r>
              <a:rPr lang="en-US" altLang="zh-CN" dirty="0" smtClean="0">
                <a:ea typeface="宋体" charset="-122"/>
              </a:rPr>
              <a:t>NOT </a:t>
            </a:r>
            <a:r>
              <a:rPr lang="zh-CN" altLang="en-US" dirty="0" smtClean="0">
                <a:ea typeface="宋体" charset="-122"/>
              </a:rPr>
              <a:t>洪</a:t>
            </a:r>
            <a:r>
              <a:rPr lang="zh-CN" altLang="en-US" dirty="0">
                <a:ea typeface="宋体" charset="-122"/>
              </a:rPr>
              <a:t>七公</a:t>
            </a:r>
            <a:endParaRPr lang="en-US" altLang="zh-CN" dirty="0" smtClean="0">
              <a:ea typeface="宋体" charset="-122"/>
            </a:endParaRPr>
          </a:p>
          <a:p>
            <a:r>
              <a:rPr lang="zh-CN" altLang="en-US" dirty="0" smtClean="0">
                <a:ea typeface="宋体" charset="-122"/>
              </a:rPr>
              <a:t>笨方法： 从头到尾扫描所有</a:t>
            </a:r>
            <a:r>
              <a:rPr lang="zh-CN" altLang="en-US" dirty="0">
                <a:ea typeface="宋体" charset="-122"/>
              </a:rPr>
              <a:t>小说</a:t>
            </a:r>
            <a:r>
              <a:rPr lang="zh-CN" altLang="en-US" dirty="0" smtClean="0">
                <a:ea typeface="宋体" charset="-122"/>
              </a:rPr>
              <a:t>，对每本小说判断它是否包含</a:t>
            </a:r>
            <a:r>
              <a:rPr lang="zh-CN" altLang="en-US" b="1" dirty="0">
                <a:ea typeface="宋体" charset="-122"/>
              </a:rPr>
              <a:t>郭靖</a:t>
            </a:r>
            <a:r>
              <a:rPr lang="zh-CN" altLang="en-US" dirty="0">
                <a:ea typeface="宋体" charset="-122"/>
              </a:rPr>
              <a:t>和</a:t>
            </a:r>
            <a:r>
              <a:rPr lang="zh-CN" altLang="en-US" b="1" dirty="0">
                <a:ea typeface="宋体" charset="-122"/>
              </a:rPr>
              <a:t>黄蓉</a:t>
            </a:r>
            <a:r>
              <a:rPr lang="zh-CN" altLang="en-US" dirty="0">
                <a:ea typeface="宋体" charset="-122"/>
              </a:rPr>
              <a:t>但不</a:t>
            </a:r>
            <a:r>
              <a:rPr lang="zh-CN" altLang="en-US" dirty="0">
                <a:ea typeface="宋体" charset="-122"/>
              </a:rPr>
              <a:t>包含</a:t>
            </a:r>
            <a:r>
              <a:rPr lang="zh-CN" altLang="en-US" b="1" dirty="0">
                <a:ea typeface="宋体" charset="-122"/>
              </a:rPr>
              <a:t>洪七公</a:t>
            </a:r>
            <a:endParaRPr lang="en-US" altLang="zh-CN" b="1" dirty="0" smtClean="0">
              <a:ea typeface="宋体" charset="-122"/>
            </a:endParaRPr>
          </a:p>
          <a:p>
            <a:r>
              <a:rPr lang="zh-CN" altLang="en-US" dirty="0" smtClean="0">
                <a:ea typeface="宋体" charset="-122"/>
              </a:rPr>
              <a:t>笨方法为什么不好</a:t>
            </a:r>
            <a:r>
              <a:rPr lang="en-US" altLang="zh-CN" dirty="0" smtClean="0">
                <a:ea typeface="宋体" charset="-122"/>
              </a:rPr>
              <a:t>?</a:t>
            </a:r>
          </a:p>
          <a:p>
            <a:pPr lvl="1"/>
            <a:r>
              <a:rPr lang="zh-CN" altLang="en-US" dirty="0" smtClean="0">
                <a:ea typeface="宋体" charset="-122"/>
              </a:rPr>
              <a:t>速度超慢</a:t>
            </a:r>
            <a:r>
              <a:rPr lang="en-US" altLang="zh-CN" dirty="0" smtClean="0">
                <a:ea typeface="宋体" charset="-122"/>
              </a:rPr>
              <a:t> (</a:t>
            </a:r>
            <a:r>
              <a:rPr lang="zh-CN" altLang="en-US" dirty="0" smtClean="0">
                <a:ea typeface="宋体" charset="-122"/>
              </a:rPr>
              <a:t>特别是大型文档集</a:t>
            </a:r>
            <a:r>
              <a:rPr lang="en-US" altLang="zh-CN" dirty="0" smtClean="0">
                <a:ea typeface="宋体" charset="-122"/>
              </a:rPr>
              <a:t>)</a:t>
            </a:r>
          </a:p>
          <a:p>
            <a:pPr lvl="1"/>
            <a:r>
              <a:rPr lang="zh-CN" altLang="en-US" dirty="0" smtClean="0">
                <a:ea typeface="宋体" charset="-122"/>
              </a:rPr>
              <a:t>不太容易支持其他操作</a:t>
            </a:r>
            <a:r>
              <a:rPr lang="en-US" altLang="zh-CN" dirty="0" smtClean="0">
                <a:ea typeface="宋体" charset="-122"/>
              </a:rPr>
              <a:t> (e.g., find the word Romans near countrymen) </a:t>
            </a:r>
          </a:p>
          <a:p>
            <a:pPr lvl="1"/>
            <a:r>
              <a:rPr lang="zh-CN" altLang="en-US" dirty="0" smtClean="0">
                <a:ea typeface="宋体" charset="-122"/>
              </a:rPr>
              <a:t>不支持检索结果的排序</a:t>
            </a:r>
            <a:r>
              <a:rPr lang="en-US" altLang="zh-CN" dirty="0" smtClean="0">
                <a:ea typeface="宋体" charset="-122"/>
              </a:rPr>
              <a:t> (</a:t>
            </a:r>
            <a:r>
              <a:rPr lang="zh-CN" altLang="en-US" dirty="0" smtClean="0">
                <a:ea typeface="宋体" charset="-122"/>
              </a:rPr>
              <a:t>即只返回较好的结果</a:t>
            </a:r>
            <a:r>
              <a:rPr lang="en-US" altLang="zh-CN" dirty="0" smtClean="0">
                <a:ea typeface="宋体" charset="-122"/>
              </a:rPr>
              <a:t>)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D91DA9D5-A0E8-4DC8-8600-CBF72A88428E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3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893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词项</a:t>
            </a:r>
            <a:r>
              <a:rPr lang="en-US" altLang="zh-CN" smtClean="0"/>
              <a:t>-</a:t>
            </a:r>
            <a:r>
              <a:rPr lang="zh-CN" altLang="en-US" smtClean="0"/>
              <a:t>文档</a:t>
            </a:r>
            <a:r>
              <a:rPr lang="en-US" altLang="zh-CN" smtClean="0"/>
              <a:t>(term-doc)</a:t>
            </a:r>
            <a:r>
              <a:rPr lang="zh-CN" altLang="en-US" smtClean="0"/>
              <a:t>的关联矩阵</a:t>
            </a:r>
            <a:endParaRPr lang="en-US" altLang="zh-CN" smtClean="0"/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5638800" y="5568950"/>
            <a:ext cx="2819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dirty="0">
                <a:latin typeface="Arial" charset="0"/>
                <a:ea typeface="宋体" charset="-122"/>
              </a:rPr>
              <a:t>若</a:t>
            </a:r>
            <a:r>
              <a:rPr lang="zh-CN" altLang="en-US" dirty="0" smtClean="0">
                <a:latin typeface="Arial" charset="0"/>
                <a:ea typeface="宋体" charset="-122"/>
              </a:rPr>
              <a:t>某</a:t>
            </a:r>
            <a:r>
              <a:rPr lang="zh-CN" altLang="en-US" dirty="0">
                <a:latin typeface="Arial" charset="0"/>
                <a:ea typeface="宋体" charset="-122"/>
              </a:rPr>
              <a:t>小说</a:t>
            </a:r>
            <a:r>
              <a:rPr lang="zh-CN" altLang="en-US" dirty="0" smtClean="0">
                <a:latin typeface="Arial" charset="0"/>
                <a:ea typeface="宋体" charset="-122"/>
              </a:rPr>
              <a:t>包含</a:t>
            </a:r>
            <a:r>
              <a:rPr lang="zh-CN" altLang="en-US" dirty="0">
                <a:latin typeface="Arial" charset="0"/>
                <a:ea typeface="宋体" charset="-122"/>
              </a:rPr>
              <a:t>某单词，则该位置上为</a:t>
            </a:r>
            <a:r>
              <a:rPr lang="en-US" altLang="zh-CN" dirty="0">
                <a:latin typeface="Arial" charset="0"/>
                <a:ea typeface="宋体" charset="-122"/>
              </a:rPr>
              <a:t>1</a:t>
            </a:r>
            <a:r>
              <a:rPr lang="zh-CN" altLang="en-US" dirty="0">
                <a:latin typeface="Arial" charset="0"/>
                <a:ea typeface="宋体" charset="-122"/>
              </a:rPr>
              <a:t>，否则为</a:t>
            </a:r>
            <a:r>
              <a:rPr lang="en-US" altLang="zh-CN" dirty="0">
                <a:latin typeface="Arial" charset="0"/>
                <a:ea typeface="宋体" charset="-122"/>
              </a:rPr>
              <a:t>0</a:t>
            </a:r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762000" y="5715000"/>
            <a:ext cx="3978275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r>
              <a:rPr lang="zh-CN" altLang="en-US" sz="2000" b="1" i="1" dirty="0">
                <a:ea typeface="宋体" charset="-122"/>
              </a:rPr>
              <a:t>郭靖</a:t>
            </a:r>
            <a:r>
              <a:rPr lang="en-US" altLang="zh-CN" sz="2000" dirty="0" smtClean="0">
                <a:ea typeface="宋体" charset="-122"/>
              </a:rPr>
              <a:t> </a:t>
            </a:r>
            <a:r>
              <a:rPr lang="en-US" altLang="zh-CN" sz="2000" i="1" dirty="0">
                <a:ea typeface="宋体" charset="-122"/>
              </a:rPr>
              <a:t>AND</a:t>
            </a:r>
            <a:r>
              <a:rPr lang="en-US" altLang="zh-CN" sz="2000" dirty="0">
                <a:ea typeface="宋体" charset="-122"/>
              </a:rPr>
              <a:t> </a:t>
            </a:r>
            <a:r>
              <a:rPr lang="zh-CN" altLang="en-US" sz="2000" dirty="0" smtClean="0">
                <a:ea typeface="宋体" charset="-122"/>
              </a:rPr>
              <a:t>黄蓉</a:t>
            </a:r>
            <a:r>
              <a:rPr lang="en-US" altLang="zh-CN" sz="2000" dirty="0" smtClean="0">
                <a:ea typeface="宋体" charset="-122"/>
              </a:rPr>
              <a:t> </a:t>
            </a:r>
            <a:r>
              <a:rPr lang="en-US" altLang="zh-CN" sz="2000" i="1" dirty="0">
                <a:ea typeface="宋体" charset="-122"/>
              </a:rPr>
              <a:t>BUT</a:t>
            </a:r>
            <a:r>
              <a:rPr lang="en-US" altLang="zh-CN" sz="2000" dirty="0">
                <a:ea typeface="宋体" charset="-122"/>
              </a:rPr>
              <a:t> </a:t>
            </a:r>
            <a:r>
              <a:rPr lang="en-US" altLang="zh-CN" sz="2000" i="1" dirty="0" smtClean="0">
                <a:ea typeface="宋体" charset="-122"/>
              </a:rPr>
              <a:t>NOT </a:t>
            </a:r>
            <a:r>
              <a:rPr lang="zh-CN" altLang="en-US" sz="2000" dirty="0" smtClean="0">
                <a:ea typeface="宋体" charset="-122"/>
              </a:rPr>
              <a:t>洪</a:t>
            </a:r>
            <a:r>
              <a:rPr lang="zh-CN" altLang="en-US" sz="2000" dirty="0">
                <a:ea typeface="宋体" charset="-122"/>
              </a:rPr>
              <a:t>七公</a:t>
            </a:r>
            <a:endParaRPr lang="en-US" altLang="zh-CN" sz="2000" b="1" i="1" dirty="0">
              <a:ea typeface="宋体" charset="-122"/>
            </a:endParaRPr>
          </a:p>
        </p:txBody>
      </p:sp>
      <p:graphicFrame>
        <p:nvGraphicFramePr>
          <p:cNvPr id="3" name="内容占位符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269367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射雕英雄传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神雕侠侣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天龙八部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倚天屠龙记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鹿鼎记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郭靖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黄蓉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洪七公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张无忌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韦小宝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Line 5"/>
          <p:cNvSpPr>
            <a:spLocks noChangeShapeType="1"/>
          </p:cNvSpPr>
          <p:nvPr/>
        </p:nvSpPr>
        <p:spPr bwMode="auto">
          <a:xfrm flipH="1" flipV="1">
            <a:off x="3429000" y="2514600"/>
            <a:ext cx="2209800" cy="30480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80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 </a:t>
            </a:r>
            <a:r>
              <a:rPr lang="zh-CN" altLang="en-US" smtClean="0"/>
              <a:t>关联向量</a:t>
            </a:r>
            <a:r>
              <a:rPr lang="en-US" altLang="zh-CN" smtClean="0"/>
              <a:t>(incidence vectors)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ea typeface="宋体" charset="-122"/>
              </a:rPr>
              <a:t>关联矩阵的每一列都是</a:t>
            </a:r>
            <a:r>
              <a:rPr lang="en-US" altLang="zh-CN" dirty="0" smtClean="0">
                <a:ea typeface="宋体" charset="-122"/>
              </a:rPr>
              <a:t> 0/1</a:t>
            </a:r>
            <a:r>
              <a:rPr lang="zh-CN" altLang="en-US" dirty="0" smtClean="0">
                <a:ea typeface="宋体" charset="-122"/>
              </a:rPr>
              <a:t>向量，每个</a:t>
            </a:r>
            <a:r>
              <a:rPr lang="en-US" altLang="zh-CN" dirty="0" smtClean="0">
                <a:ea typeface="宋体" charset="-122"/>
              </a:rPr>
              <a:t>0/1</a:t>
            </a:r>
            <a:r>
              <a:rPr lang="zh-CN" altLang="en-US" dirty="0" smtClean="0">
                <a:ea typeface="宋体" charset="-122"/>
              </a:rPr>
              <a:t>都对应一个词项</a:t>
            </a:r>
            <a:endParaRPr lang="en-US" altLang="zh-CN" dirty="0" smtClean="0">
              <a:ea typeface="宋体" charset="-122"/>
            </a:endParaRPr>
          </a:p>
          <a:p>
            <a:r>
              <a:rPr lang="zh-CN" altLang="en-US" dirty="0" smtClean="0">
                <a:ea typeface="宋体" charset="-122"/>
              </a:rPr>
              <a:t>给定查询</a:t>
            </a:r>
            <a:r>
              <a:rPr lang="zh-CN" altLang="en-US" b="1" i="1" dirty="0">
                <a:ea typeface="宋体" charset="-122"/>
              </a:rPr>
              <a:t>郭靖</a:t>
            </a:r>
            <a:r>
              <a:rPr lang="en-US" altLang="zh-CN" dirty="0">
                <a:ea typeface="宋体" charset="-122"/>
              </a:rPr>
              <a:t> </a:t>
            </a:r>
            <a:r>
              <a:rPr lang="en-US" altLang="zh-CN" i="1" dirty="0">
                <a:ea typeface="宋体" charset="-122"/>
              </a:rPr>
              <a:t>AND</a:t>
            </a:r>
            <a:r>
              <a:rPr lang="en-US" altLang="zh-CN" dirty="0">
                <a:ea typeface="宋体" charset="-122"/>
              </a:rPr>
              <a:t> </a:t>
            </a:r>
            <a:r>
              <a:rPr lang="zh-CN" altLang="en-US" dirty="0">
                <a:ea typeface="宋体" charset="-122"/>
              </a:rPr>
              <a:t>黄蓉</a:t>
            </a:r>
            <a:r>
              <a:rPr lang="en-US" altLang="zh-CN" dirty="0">
                <a:ea typeface="宋体" charset="-122"/>
              </a:rPr>
              <a:t> </a:t>
            </a:r>
            <a:r>
              <a:rPr lang="en-US" altLang="zh-CN" i="1" dirty="0">
                <a:ea typeface="宋体" charset="-122"/>
              </a:rPr>
              <a:t>BUT</a:t>
            </a:r>
            <a:r>
              <a:rPr lang="en-US" altLang="zh-CN" dirty="0">
                <a:ea typeface="宋体" charset="-122"/>
              </a:rPr>
              <a:t> </a:t>
            </a:r>
            <a:r>
              <a:rPr lang="en-US" altLang="zh-CN" i="1" dirty="0" smtClean="0">
                <a:ea typeface="宋体" charset="-122"/>
              </a:rPr>
              <a:t>NOT </a:t>
            </a:r>
            <a:r>
              <a:rPr lang="zh-CN" altLang="en-US" dirty="0" smtClean="0">
                <a:ea typeface="宋体" charset="-122"/>
              </a:rPr>
              <a:t>洪</a:t>
            </a:r>
            <a:r>
              <a:rPr lang="zh-CN" altLang="en-US" dirty="0">
                <a:ea typeface="宋体" charset="-122"/>
              </a:rPr>
              <a:t>七公</a:t>
            </a:r>
            <a:endParaRPr lang="en-US" altLang="zh-CN" b="1" i="1" dirty="0">
              <a:ea typeface="宋体" charset="-122"/>
            </a:endParaRPr>
          </a:p>
          <a:p>
            <a:endParaRPr lang="en-US" altLang="zh-CN" dirty="0" smtClean="0">
              <a:ea typeface="宋体" charset="-122"/>
            </a:endParaRPr>
          </a:p>
          <a:p>
            <a:r>
              <a:rPr lang="zh-CN" altLang="en-US" dirty="0" smtClean="0">
                <a:ea typeface="宋体" charset="-122"/>
              </a:rPr>
              <a:t>取出三个列向量</a:t>
            </a:r>
            <a:r>
              <a:rPr lang="en-US" altLang="zh-CN" dirty="0" smtClean="0">
                <a:ea typeface="宋体" charset="-122"/>
              </a:rPr>
              <a:t> </a:t>
            </a:r>
            <a:r>
              <a:rPr lang="zh-CN" altLang="en-US" dirty="0" smtClean="0">
                <a:ea typeface="宋体" charset="-122"/>
              </a:rPr>
              <a:t>，并</a:t>
            </a:r>
            <a:r>
              <a:rPr lang="zh-CN" altLang="en-US" dirty="0" smtClean="0">
                <a:ea typeface="宋体" charset="-122"/>
              </a:rPr>
              <a:t>对 </a:t>
            </a:r>
            <a:r>
              <a:rPr lang="zh-CN" altLang="en-US" b="1" dirty="0" smtClean="0">
                <a:ea typeface="宋体" charset="-122"/>
              </a:rPr>
              <a:t>洪</a:t>
            </a:r>
            <a:r>
              <a:rPr lang="zh-CN" altLang="en-US" b="1" dirty="0">
                <a:ea typeface="宋体" charset="-122"/>
              </a:rPr>
              <a:t>七公</a:t>
            </a:r>
            <a:r>
              <a:rPr lang="zh-CN" altLang="en-US" dirty="0">
                <a:ea typeface="宋体" charset="-122"/>
              </a:rPr>
              <a:t>的</a:t>
            </a:r>
            <a:r>
              <a:rPr lang="zh-CN" altLang="en-US" dirty="0" smtClean="0">
                <a:ea typeface="宋体" charset="-122"/>
              </a:rPr>
              <a:t>列向量求补，最后按位进行与操作</a:t>
            </a:r>
            <a:endParaRPr lang="en-US" altLang="zh-CN" dirty="0" smtClean="0">
              <a:ea typeface="宋体" charset="-122"/>
            </a:endParaRPr>
          </a:p>
          <a:p>
            <a:endParaRPr lang="en-US" altLang="zh-CN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11010 AND 11010 AND </a:t>
            </a:r>
            <a:r>
              <a:rPr lang="en-US" altLang="zh-CN" dirty="0" smtClean="0">
                <a:ea typeface="宋体" charset="-122"/>
              </a:rPr>
              <a:t>00111</a:t>
            </a:r>
            <a:r>
              <a:rPr lang="en-US" altLang="zh-CN" dirty="0" smtClean="0">
                <a:ea typeface="宋体" charset="-122"/>
              </a:rPr>
              <a:t> </a:t>
            </a:r>
            <a:r>
              <a:rPr lang="en-US" altLang="zh-CN" dirty="0" smtClean="0">
                <a:ea typeface="宋体" charset="-122"/>
              </a:rPr>
              <a:t>= </a:t>
            </a:r>
            <a:r>
              <a:rPr lang="en-US" altLang="zh-CN" dirty="0" smtClean="0">
                <a:ea typeface="宋体" charset="-122"/>
              </a:rPr>
              <a:t>00010</a:t>
            </a:r>
            <a:r>
              <a:rPr lang="en-US" altLang="zh-CN" dirty="0" smtClean="0">
                <a:ea typeface="宋体" charset="-122"/>
              </a:rPr>
              <a:t>. 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D4A77035-D813-45C2-B07C-E515CE66B6EC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5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0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上述查询的结果文档</a:t>
            </a:r>
            <a:endParaRPr lang="en-US" altLang="zh-CN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ea typeface="宋体" charset="-122"/>
              </a:rPr>
              <a:t>倚</a:t>
            </a:r>
            <a:r>
              <a:rPr lang="zh-CN" altLang="en-US" dirty="0" smtClean="0">
                <a:ea typeface="宋体" charset="-122"/>
              </a:rPr>
              <a:t>天屠龙记</a:t>
            </a:r>
            <a:endParaRPr lang="en-US" altLang="zh-CN" dirty="0" smtClean="0">
              <a:ea typeface="宋体" charset="-122"/>
            </a:endParaRPr>
          </a:p>
          <a:p>
            <a:endParaRPr lang="en-US" altLang="zh-CN" dirty="0" smtClean="0">
              <a:ea typeface="宋体" charset="-122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1A7A0237-D5A4-4E47-B252-B7D23D62DD0E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6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74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IR</a:t>
            </a:r>
            <a:r>
              <a:rPr lang="zh-CN" altLang="en-US" smtClean="0"/>
              <a:t>中的基本假设</a:t>
            </a:r>
            <a:endParaRPr lang="en-US" altLang="zh-CN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文档集</a:t>
            </a:r>
            <a:r>
              <a:rPr lang="en-US" altLang="zh-CN" smtClean="0">
                <a:ea typeface="宋体" charset="-122"/>
              </a:rPr>
              <a:t>Collection: </a:t>
            </a:r>
            <a:r>
              <a:rPr lang="zh-CN" altLang="en-US" smtClean="0">
                <a:ea typeface="宋体" charset="-122"/>
              </a:rPr>
              <a:t>由固定数目的文档组成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目标</a:t>
            </a:r>
            <a:r>
              <a:rPr lang="en-US" altLang="zh-CN" smtClean="0">
                <a:ea typeface="宋体" charset="-122"/>
              </a:rPr>
              <a:t>: </a:t>
            </a:r>
            <a:r>
              <a:rPr lang="zh-CN" altLang="en-US" smtClean="0">
                <a:ea typeface="宋体" charset="-122"/>
              </a:rPr>
              <a:t>返回与用户需求相关的文档并辅助用户来完成某项任务</a:t>
            </a:r>
            <a:endParaRPr lang="en-US" altLang="zh-CN" smtClean="0">
              <a:ea typeface="宋体" charset="-122"/>
            </a:endParaRPr>
          </a:p>
          <a:p>
            <a:r>
              <a:rPr lang="zh-CN" altLang="en-US" smtClean="0">
                <a:ea typeface="宋体" charset="-122"/>
              </a:rPr>
              <a:t>相关性</a:t>
            </a:r>
            <a:r>
              <a:rPr lang="en-US" altLang="zh-CN" smtClean="0">
                <a:ea typeface="宋体" charset="-122"/>
              </a:rPr>
              <a:t>Relevance</a:t>
            </a:r>
          </a:p>
          <a:p>
            <a:pPr lvl="1"/>
            <a:r>
              <a:rPr lang="zh-CN" altLang="en-US" smtClean="0">
                <a:ea typeface="宋体" charset="-122"/>
              </a:rPr>
              <a:t>主观的概念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反映对象的匹配程度</a:t>
            </a:r>
            <a:endParaRPr lang="en-US" altLang="zh-CN" smtClean="0">
              <a:ea typeface="宋体" charset="-122"/>
            </a:endParaRPr>
          </a:p>
          <a:p>
            <a:pPr lvl="1"/>
            <a:r>
              <a:rPr lang="zh-CN" altLang="en-US" smtClean="0">
                <a:ea typeface="宋体" charset="-122"/>
              </a:rPr>
              <a:t>不同应用相关性不同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1C973755-D237-4E92-90D6-CFEC7C7D2494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7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7826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典型的搜索过程</a:t>
            </a:r>
            <a:endParaRPr lang="en-US" altLang="zh-CN" smtClean="0"/>
          </a:p>
        </p:txBody>
      </p:sp>
      <p:sp>
        <p:nvSpPr>
          <p:cNvPr id="31747" name="图表占位符 45"/>
          <p:cNvSpPr>
            <a:spLocks noGrp="1" noTextEdit="1"/>
          </p:cNvSpPr>
          <p:nvPr>
            <p:ph type="chart" idx="1"/>
          </p:nvPr>
        </p:nvSpPr>
        <p:spPr/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5308600" y="5761038"/>
            <a:ext cx="0" cy="2381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49" name="AutoShape 4"/>
          <p:cNvSpPr>
            <a:spLocks noChangeArrowheads="1"/>
          </p:cNvSpPr>
          <p:nvPr/>
        </p:nvSpPr>
        <p:spPr bwMode="auto">
          <a:xfrm>
            <a:off x="5562600" y="6142038"/>
            <a:ext cx="1617663" cy="639762"/>
          </a:xfrm>
          <a:prstGeom prst="flowChartMultidocument">
            <a:avLst/>
          </a:prstGeom>
          <a:solidFill>
            <a:srgbClr val="7CA8D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文档集</a:t>
            </a: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0" name="Oval 5"/>
          <p:cNvSpPr>
            <a:spLocks noChangeArrowheads="1"/>
          </p:cNvSpPr>
          <p:nvPr/>
        </p:nvSpPr>
        <p:spPr bwMode="auto">
          <a:xfrm>
            <a:off x="1939925" y="1587500"/>
            <a:ext cx="1617663" cy="639763"/>
          </a:xfrm>
          <a:prstGeom prst="ellipse">
            <a:avLst/>
          </a:prstGeom>
          <a:solidFill>
            <a:srgbClr val="7CA8D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任务</a:t>
            </a: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1" name="Oval 6"/>
          <p:cNvSpPr>
            <a:spLocks noChangeArrowheads="1"/>
          </p:cNvSpPr>
          <p:nvPr/>
        </p:nvSpPr>
        <p:spPr bwMode="auto">
          <a:xfrm>
            <a:off x="1939925" y="2478088"/>
            <a:ext cx="1617663" cy="638175"/>
          </a:xfrm>
          <a:prstGeom prst="ellipse">
            <a:avLst/>
          </a:prstGeom>
          <a:solidFill>
            <a:srgbClr val="7CA8D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信息需求</a:t>
            </a:r>
            <a:r>
              <a:rPr lang="en-US" altLang="zh-CN" sz="1400" b="1">
                <a:latin typeface="Arial" charset="0"/>
                <a:ea typeface="宋体" charset="-122"/>
              </a:rPr>
              <a:t/>
            </a:r>
            <a:br>
              <a:rPr lang="en-US" altLang="zh-CN" sz="1400" b="1">
                <a:latin typeface="Arial" charset="0"/>
                <a:ea typeface="宋体" charset="-122"/>
              </a:rPr>
            </a:b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2" name="AutoShape 7"/>
          <p:cNvSpPr>
            <a:spLocks noChangeArrowheads="1"/>
          </p:cNvSpPr>
          <p:nvPr/>
        </p:nvSpPr>
        <p:spPr bwMode="auto">
          <a:xfrm>
            <a:off x="1939925" y="4254500"/>
            <a:ext cx="1617663" cy="641350"/>
          </a:xfrm>
          <a:prstGeom prst="flowChartManualInput">
            <a:avLst/>
          </a:prstGeom>
          <a:solidFill>
            <a:srgbClr val="7CA8D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查询</a:t>
            </a:r>
            <a:r>
              <a:rPr lang="en-US" altLang="zh-CN" sz="1400" b="1">
                <a:latin typeface="Arial" charset="0"/>
                <a:ea typeface="宋体" charset="-122"/>
              </a:rPr>
              <a:t/>
            </a:r>
            <a:br>
              <a:rPr lang="en-US" altLang="zh-CN" sz="1400" b="1">
                <a:latin typeface="Arial" charset="0"/>
                <a:ea typeface="宋体" charset="-122"/>
              </a:rPr>
            </a:b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3" name="Oval 8"/>
          <p:cNvSpPr>
            <a:spLocks noChangeArrowheads="1"/>
          </p:cNvSpPr>
          <p:nvPr/>
        </p:nvSpPr>
        <p:spPr bwMode="auto">
          <a:xfrm>
            <a:off x="1939925" y="3365500"/>
            <a:ext cx="1617663" cy="639763"/>
          </a:xfrm>
          <a:prstGeom prst="ellipse">
            <a:avLst/>
          </a:prstGeom>
          <a:solidFill>
            <a:srgbClr val="7CA8D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 自然语言描述</a:t>
            </a: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2747963" y="2227263"/>
            <a:ext cx="0" cy="2508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>
            <a:off x="2747963" y="3994150"/>
            <a:ext cx="0" cy="3190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Line 11"/>
          <p:cNvSpPr>
            <a:spLocks noChangeShapeType="1"/>
          </p:cNvSpPr>
          <p:nvPr/>
        </p:nvSpPr>
        <p:spPr bwMode="auto">
          <a:xfrm>
            <a:off x="2747963" y="3116263"/>
            <a:ext cx="0" cy="260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AutoShape 12"/>
          <p:cNvSpPr>
            <a:spLocks noChangeArrowheads="1"/>
          </p:cNvSpPr>
          <p:nvPr/>
        </p:nvSpPr>
        <p:spPr bwMode="auto">
          <a:xfrm>
            <a:off x="3235325" y="6049963"/>
            <a:ext cx="1617663" cy="639762"/>
          </a:xfrm>
          <a:prstGeom prst="flowChartTerminator">
            <a:avLst/>
          </a:prstGeom>
          <a:solidFill>
            <a:srgbClr val="7CA8D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结果</a:t>
            </a:r>
            <a:r>
              <a:rPr lang="en-US" altLang="zh-CN" sz="1400" b="1">
                <a:latin typeface="Arial" charset="0"/>
                <a:ea typeface="宋体" charset="-122"/>
              </a:rPr>
              <a:t/>
            </a:r>
            <a:br>
              <a:rPr lang="en-US" altLang="zh-CN" sz="1400" b="1">
                <a:latin typeface="Arial" charset="0"/>
                <a:ea typeface="宋体" charset="-122"/>
              </a:rPr>
            </a:b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8" name="AutoShape 13"/>
          <p:cNvSpPr>
            <a:spLocks noChangeArrowheads="1"/>
          </p:cNvSpPr>
          <p:nvPr/>
        </p:nvSpPr>
        <p:spPr bwMode="auto">
          <a:xfrm>
            <a:off x="3235325" y="5160963"/>
            <a:ext cx="1617663" cy="639762"/>
          </a:xfrm>
          <a:prstGeom prst="flowChartProcess">
            <a:avLst/>
          </a:prstGeom>
          <a:solidFill>
            <a:srgbClr val="7CA8D4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搜索</a:t>
            </a:r>
            <a:endParaRPr lang="en-US" altLang="zh-CN" sz="1400" b="1">
              <a:latin typeface="Arial" charset="0"/>
              <a:ea typeface="宋体" charset="-122"/>
            </a:endParaRPr>
          </a:p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引擎</a:t>
            </a:r>
            <a:r>
              <a:rPr lang="en-US" altLang="zh-CN" sz="1400" b="1">
                <a:latin typeface="Arial" charset="0"/>
                <a:ea typeface="宋体" charset="-122"/>
              </a:rPr>
              <a:t/>
            </a:r>
            <a:br>
              <a:rPr lang="en-US" altLang="zh-CN" sz="1400" b="1">
                <a:latin typeface="Arial" charset="0"/>
                <a:ea typeface="宋体" charset="-122"/>
              </a:rPr>
            </a:b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59" name="Oval 14"/>
          <p:cNvSpPr>
            <a:spLocks noChangeArrowheads="1"/>
          </p:cNvSpPr>
          <p:nvPr/>
        </p:nvSpPr>
        <p:spPr bwMode="auto">
          <a:xfrm>
            <a:off x="258763" y="6049963"/>
            <a:ext cx="1722437" cy="639762"/>
          </a:xfrm>
          <a:prstGeom prst="ellipse">
            <a:avLst/>
          </a:prstGeom>
          <a:solidFill>
            <a:srgbClr val="7CA8D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查询</a:t>
            </a:r>
            <a:endParaRPr lang="en-US" altLang="zh-CN" sz="1400" b="1">
              <a:latin typeface="Arial" charset="0"/>
              <a:ea typeface="宋体" charset="-122"/>
            </a:endParaRPr>
          </a:p>
          <a:p>
            <a:pPr algn="ctr"/>
            <a:r>
              <a:rPr lang="zh-CN" altLang="en-US" sz="1400" b="1">
                <a:latin typeface="Arial" charset="0"/>
                <a:ea typeface="宋体" charset="-122"/>
              </a:rPr>
              <a:t>重构</a:t>
            </a:r>
            <a:endParaRPr lang="en-US" altLang="zh-CN" sz="1400" b="1">
              <a:latin typeface="Arial" charset="0"/>
              <a:ea typeface="宋体" charset="-122"/>
            </a:endParaRPr>
          </a:p>
        </p:txBody>
      </p:sp>
      <p:sp>
        <p:nvSpPr>
          <p:cNvPr id="31760" name="Line 15"/>
          <p:cNvSpPr>
            <a:spLocks noChangeShapeType="1"/>
          </p:cNvSpPr>
          <p:nvPr/>
        </p:nvSpPr>
        <p:spPr bwMode="auto">
          <a:xfrm>
            <a:off x="2747963" y="4895850"/>
            <a:ext cx="1293812" cy="265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1" name="Line 16"/>
          <p:cNvSpPr>
            <a:spLocks noChangeShapeType="1"/>
          </p:cNvSpPr>
          <p:nvPr/>
        </p:nvSpPr>
        <p:spPr bwMode="auto">
          <a:xfrm flipH="1" flipV="1">
            <a:off x="4841875" y="5535613"/>
            <a:ext cx="1482725" cy="6064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2" name="Line 17"/>
          <p:cNvSpPr>
            <a:spLocks noChangeShapeType="1"/>
          </p:cNvSpPr>
          <p:nvPr/>
        </p:nvSpPr>
        <p:spPr bwMode="auto">
          <a:xfrm flipH="1">
            <a:off x="1981200" y="6359525"/>
            <a:ext cx="1254125" cy="11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3" name="Line 18"/>
          <p:cNvSpPr>
            <a:spLocks noChangeShapeType="1"/>
          </p:cNvSpPr>
          <p:nvPr/>
        </p:nvSpPr>
        <p:spPr bwMode="auto">
          <a:xfrm flipV="1">
            <a:off x="1046163" y="4676775"/>
            <a:ext cx="0" cy="13731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4" name="Line 19"/>
          <p:cNvSpPr>
            <a:spLocks noChangeShapeType="1"/>
          </p:cNvSpPr>
          <p:nvPr/>
        </p:nvSpPr>
        <p:spPr bwMode="auto">
          <a:xfrm>
            <a:off x="1038225" y="4675188"/>
            <a:ext cx="8604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65" name="Line 20"/>
          <p:cNvSpPr>
            <a:spLocks noChangeShapeType="1"/>
          </p:cNvSpPr>
          <p:nvPr/>
        </p:nvSpPr>
        <p:spPr bwMode="auto">
          <a:xfrm>
            <a:off x="4038600" y="5802313"/>
            <a:ext cx="0" cy="2381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54741" name="Text Box 21"/>
          <p:cNvSpPr txBox="1">
            <a:spLocks noChangeArrowheads="1"/>
          </p:cNvSpPr>
          <p:nvPr/>
        </p:nvSpPr>
        <p:spPr bwMode="auto">
          <a:xfrm>
            <a:off x="5407025" y="1557338"/>
            <a:ext cx="2951163" cy="701675"/>
          </a:xfrm>
          <a:prstGeom prst="rect">
            <a:avLst/>
          </a:prstGeom>
          <a:solidFill>
            <a:srgbClr val="FFD52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Comic Sans MS" pitchFamily="66" charset="0"/>
              <a:buNone/>
              <a:defRPr/>
            </a:pPr>
            <a:r>
              <a:rPr kumimoji="1" lang="en-US" altLang="zh-CN" sz="20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Get rid of mice in a politically correct way</a:t>
            </a:r>
            <a:endParaRPr kumimoji="1" lang="en-US" altLang="zh-CN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5424488" y="2544763"/>
            <a:ext cx="2824162" cy="579437"/>
          </a:xfrm>
          <a:prstGeom prst="rect">
            <a:avLst/>
          </a:prstGeom>
          <a:solidFill>
            <a:srgbClr val="FFD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>
              <a:lnSpc>
                <a:spcPct val="70000"/>
              </a:lnSpc>
              <a:spcBef>
                <a:spcPct val="50000"/>
              </a:spcBef>
              <a:buClr>
                <a:schemeClr val="folHlink"/>
              </a:buClr>
              <a:buSzPct val="75000"/>
              <a:buFont typeface="Comic Sans MS" pitchFamily="66" charset="0"/>
              <a:buNone/>
            </a:pPr>
            <a:r>
              <a:rPr kumimoji="1" lang="en-US" altLang="zh-CN" sz="200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Info about removing mice</a:t>
            </a:r>
          </a:p>
          <a:p>
            <a:pPr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SzPct val="75000"/>
              <a:buFont typeface="Comic Sans MS" pitchFamily="66" charset="0"/>
              <a:buNone/>
            </a:pPr>
            <a:r>
              <a:rPr kumimoji="1" lang="en-US" altLang="zh-CN" sz="2000">
                <a:solidFill>
                  <a:schemeClr val="tx2"/>
                </a:solidFill>
                <a:latin typeface="Times New Roman" pitchFamily="18" charset="0"/>
                <a:ea typeface="宋体" charset="-122"/>
              </a:rPr>
              <a:t>without killing them </a:t>
            </a:r>
          </a:p>
        </p:txBody>
      </p:sp>
      <p:sp>
        <p:nvSpPr>
          <p:cNvPr id="1054743" name="Text Box 23"/>
          <p:cNvSpPr txBox="1">
            <a:spLocks noChangeArrowheads="1"/>
          </p:cNvSpPr>
          <p:nvPr/>
        </p:nvSpPr>
        <p:spPr bwMode="auto">
          <a:xfrm>
            <a:off x="5424488" y="3462338"/>
            <a:ext cx="2889250" cy="396875"/>
          </a:xfrm>
          <a:prstGeom prst="rect">
            <a:avLst/>
          </a:prstGeom>
          <a:solidFill>
            <a:srgbClr val="FFD52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folHlink"/>
              </a:buClr>
              <a:buSzPct val="75000"/>
              <a:buFont typeface="Comic Sans MS" pitchFamily="66" charset="0"/>
              <a:buNone/>
              <a:defRPr/>
            </a:pPr>
            <a:r>
              <a:rPr kumimoji="1" lang="zh-CN" altLang="en-U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 </a:t>
            </a:r>
            <a:r>
              <a:rPr kumimoji="1" lang="en-US" altLang="zh-CN" sz="20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How do I trap mice alive?</a:t>
            </a:r>
            <a:endParaRPr kumimoji="1" lang="en-US" altLang="zh-CN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1769" name="Picture 24" descr="search_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4" t="-3798"/>
          <a:stretch>
            <a:fillRect/>
          </a:stretch>
        </p:blipFill>
        <p:spPr bwMode="auto">
          <a:xfrm>
            <a:off x="5332413" y="4257675"/>
            <a:ext cx="355441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0" name="Text Box 25"/>
          <p:cNvSpPr txBox="1">
            <a:spLocks noChangeArrowheads="1"/>
          </p:cNvSpPr>
          <p:nvPr/>
        </p:nvSpPr>
        <p:spPr bwMode="auto">
          <a:xfrm>
            <a:off x="6011863" y="4386263"/>
            <a:ext cx="1406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>
              <a:spcBef>
                <a:spcPct val="20000"/>
              </a:spcBef>
              <a:buClr>
                <a:schemeClr val="folHlink"/>
              </a:buClr>
              <a:buSzPct val="75000"/>
              <a:buFont typeface="Comic Sans MS" pitchFamily="66" charset="0"/>
              <a:buNone/>
            </a:pPr>
            <a:r>
              <a:rPr kumimoji="1" lang="en-US" altLang="zh-CN" sz="1600" b="1">
                <a:solidFill>
                  <a:schemeClr val="tx2"/>
                </a:solidFill>
                <a:latin typeface="Courier New" pitchFamily="49" charset="0"/>
                <a:ea typeface="宋体" charset="-122"/>
              </a:rPr>
              <a:t>mouse trap</a:t>
            </a:r>
            <a:endParaRPr kumimoji="1" lang="en-US" altLang="zh-CN" sz="2800">
              <a:solidFill>
                <a:schemeClr val="tx2"/>
              </a:solidFill>
              <a:latin typeface="Arial" charset="0"/>
              <a:ea typeface="宋体" charset="-122"/>
            </a:endParaRPr>
          </a:p>
        </p:txBody>
      </p:sp>
      <p:sp>
        <p:nvSpPr>
          <p:cNvPr id="31771" name="Line 26"/>
          <p:cNvSpPr>
            <a:spLocks noChangeShapeType="1"/>
          </p:cNvSpPr>
          <p:nvPr/>
        </p:nvSpPr>
        <p:spPr bwMode="auto">
          <a:xfrm>
            <a:off x="6807200" y="2238375"/>
            <a:ext cx="1588" cy="3492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1772" name="Line 27"/>
          <p:cNvSpPr>
            <a:spLocks noChangeShapeType="1"/>
          </p:cNvSpPr>
          <p:nvPr/>
        </p:nvSpPr>
        <p:spPr bwMode="auto">
          <a:xfrm>
            <a:off x="6796088" y="3103563"/>
            <a:ext cx="1587" cy="4111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1773" name="Line 28"/>
          <p:cNvSpPr>
            <a:spLocks noChangeShapeType="1"/>
          </p:cNvSpPr>
          <p:nvPr/>
        </p:nvSpPr>
        <p:spPr bwMode="auto">
          <a:xfrm>
            <a:off x="6811963" y="3856038"/>
            <a:ext cx="1587" cy="4111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cxnSp>
        <p:nvCxnSpPr>
          <p:cNvPr id="31774" name="AutoShape 29"/>
          <p:cNvCxnSpPr>
            <a:cxnSpLocks noChangeShapeType="1"/>
          </p:cNvCxnSpPr>
          <p:nvPr/>
        </p:nvCxnSpPr>
        <p:spPr bwMode="auto">
          <a:xfrm flipH="1">
            <a:off x="2874963" y="2357438"/>
            <a:ext cx="250825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709863" y="2176463"/>
            <a:ext cx="4060825" cy="369887"/>
            <a:chOff x="1707" y="1102"/>
            <a:chExt cx="2558" cy="233"/>
          </a:xfrm>
        </p:grpSpPr>
        <p:sp>
          <p:nvSpPr>
            <p:cNvPr id="31784" name="Text Box 31"/>
            <p:cNvSpPr txBox="1">
              <a:spLocks noChangeArrowheads="1"/>
            </p:cNvSpPr>
            <p:nvPr/>
          </p:nvSpPr>
          <p:spPr bwMode="auto">
            <a:xfrm>
              <a:off x="2277" y="1102"/>
              <a:ext cx="779" cy="233"/>
            </a:xfrm>
            <a:prstGeom prst="rect">
              <a:avLst/>
            </a:prstGeom>
            <a:solidFill>
              <a:srgbClr val="88F29C"/>
            </a:solidFill>
            <a:ln w="28575">
              <a:solidFill>
                <a:srgbClr val="98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Comic Sans MS" pitchFamily="66" charset="0"/>
                <a:buNone/>
              </a:pPr>
              <a:r>
                <a:rPr kumimoji="1" lang="zh-CN" altLang="en-US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是否转义</a:t>
              </a:r>
              <a:r>
                <a:rPr kumimoji="1" lang="en-US" altLang="zh-CN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?</a:t>
              </a:r>
              <a:endParaRPr kumimoji="1" lang="en-US" altLang="zh-CN" sz="2800">
                <a:solidFill>
                  <a:srgbClr val="980000"/>
                </a:solidFill>
                <a:latin typeface="Arial" charset="0"/>
                <a:ea typeface="宋体" charset="-122"/>
              </a:endParaRPr>
            </a:p>
          </p:txBody>
        </p:sp>
        <p:cxnSp>
          <p:nvCxnSpPr>
            <p:cNvPr id="31785" name="AutoShape 32"/>
            <p:cNvCxnSpPr>
              <a:cxnSpLocks noChangeShapeType="1"/>
              <a:stCxn id="31784" idx="1"/>
            </p:cNvCxnSpPr>
            <p:nvPr/>
          </p:nvCxnSpPr>
          <p:spPr bwMode="auto">
            <a:xfrm rot="10800000">
              <a:off x="1707" y="1200"/>
              <a:ext cx="570" cy="18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AutoShape 33"/>
            <p:cNvCxnSpPr>
              <a:cxnSpLocks noChangeShapeType="1"/>
              <a:stCxn id="31784" idx="3"/>
            </p:cNvCxnSpPr>
            <p:nvPr/>
          </p:nvCxnSpPr>
          <p:spPr bwMode="auto">
            <a:xfrm>
              <a:off x="3056" y="1218"/>
              <a:ext cx="1209" cy="4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724150" y="3125788"/>
            <a:ext cx="4060825" cy="369887"/>
            <a:chOff x="1716" y="1700"/>
            <a:chExt cx="2558" cy="233"/>
          </a:xfrm>
        </p:grpSpPr>
        <p:sp>
          <p:nvSpPr>
            <p:cNvPr id="31781" name="Text Box 35"/>
            <p:cNvSpPr txBox="1">
              <a:spLocks noChangeArrowheads="1"/>
            </p:cNvSpPr>
            <p:nvPr/>
          </p:nvSpPr>
          <p:spPr bwMode="auto">
            <a:xfrm>
              <a:off x="2269" y="1700"/>
              <a:ext cx="1130" cy="233"/>
            </a:xfrm>
            <a:prstGeom prst="rect">
              <a:avLst/>
            </a:prstGeom>
            <a:solidFill>
              <a:srgbClr val="88F29C"/>
            </a:solidFill>
            <a:ln w="28575">
              <a:solidFill>
                <a:srgbClr val="98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Comic Sans MS" pitchFamily="66" charset="0"/>
                <a:buNone/>
              </a:pPr>
              <a:r>
                <a:rPr kumimoji="1" lang="zh-CN" altLang="en-US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是否转义</a:t>
              </a:r>
              <a:r>
                <a:rPr kumimoji="1" lang="en-US" altLang="zh-CN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?</a:t>
              </a:r>
              <a:endParaRPr kumimoji="1" lang="en-US" altLang="zh-CN" sz="2800">
                <a:solidFill>
                  <a:srgbClr val="980000"/>
                </a:solidFill>
                <a:latin typeface="Arial" charset="0"/>
                <a:ea typeface="宋体" charset="-122"/>
              </a:endParaRPr>
            </a:p>
          </p:txBody>
        </p:sp>
        <p:cxnSp>
          <p:nvCxnSpPr>
            <p:cNvPr id="31782" name="AutoShape 36"/>
            <p:cNvCxnSpPr>
              <a:cxnSpLocks noChangeShapeType="1"/>
              <a:stCxn id="31781" idx="1"/>
            </p:cNvCxnSpPr>
            <p:nvPr/>
          </p:nvCxnSpPr>
          <p:spPr bwMode="auto">
            <a:xfrm rot="10800000">
              <a:off x="1716" y="1765"/>
              <a:ext cx="553" cy="51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3" name="AutoShape 37"/>
            <p:cNvCxnSpPr>
              <a:cxnSpLocks noChangeShapeType="1"/>
              <a:stCxn id="31781" idx="3"/>
            </p:cNvCxnSpPr>
            <p:nvPr/>
          </p:nvCxnSpPr>
          <p:spPr bwMode="auto">
            <a:xfrm flipV="1">
              <a:off x="3399" y="1809"/>
              <a:ext cx="875" cy="7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2684463" y="3857625"/>
            <a:ext cx="4105275" cy="369888"/>
            <a:chOff x="1691" y="2161"/>
            <a:chExt cx="2586" cy="233"/>
          </a:xfrm>
        </p:grpSpPr>
        <p:sp>
          <p:nvSpPr>
            <p:cNvPr id="31778" name="Text Box 39"/>
            <p:cNvSpPr txBox="1">
              <a:spLocks noChangeArrowheads="1"/>
            </p:cNvSpPr>
            <p:nvPr/>
          </p:nvSpPr>
          <p:spPr bwMode="auto">
            <a:xfrm>
              <a:off x="2278" y="2161"/>
              <a:ext cx="779" cy="233"/>
            </a:xfrm>
            <a:prstGeom prst="rect">
              <a:avLst/>
            </a:prstGeom>
            <a:solidFill>
              <a:srgbClr val="88F29C"/>
            </a:solidFill>
            <a:ln w="28575">
              <a:solidFill>
                <a:srgbClr val="98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Lucida Sans" pitchFamily="34" charset="0"/>
                  <a:ea typeface="Arial Unicode MS" pitchFamily="34" charset="-122"/>
                  <a:cs typeface="Arial Unicode MS" pitchFamily="34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folHlink"/>
                </a:buClr>
                <a:buSzPct val="75000"/>
                <a:buFont typeface="Comic Sans MS" pitchFamily="66" charset="0"/>
                <a:buNone/>
              </a:pPr>
              <a:r>
                <a:rPr kumimoji="1" lang="zh-CN" altLang="en-US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是否转义</a:t>
              </a:r>
              <a:r>
                <a:rPr kumimoji="1" lang="en-US" altLang="zh-CN" sz="1800">
                  <a:solidFill>
                    <a:srgbClr val="980000"/>
                  </a:solidFill>
                  <a:latin typeface="Arial" charset="0"/>
                  <a:ea typeface="宋体" charset="-122"/>
                </a:rPr>
                <a:t>?</a:t>
              </a:r>
              <a:endParaRPr kumimoji="1" lang="en-US" altLang="zh-CN" sz="2800">
                <a:solidFill>
                  <a:srgbClr val="980000"/>
                </a:solidFill>
                <a:latin typeface="Arial" charset="0"/>
                <a:ea typeface="宋体" charset="-122"/>
              </a:endParaRPr>
            </a:p>
          </p:txBody>
        </p:sp>
        <p:cxnSp>
          <p:nvCxnSpPr>
            <p:cNvPr id="31779" name="AutoShape 40"/>
            <p:cNvCxnSpPr>
              <a:cxnSpLocks noChangeShapeType="1"/>
              <a:stCxn id="31778" idx="1"/>
            </p:cNvCxnSpPr>
            <p:nvPr/>
          </p:nvCxnSpPr>
          <p:spPr bwMode="auto">
            <a:xfrm rot="10800000" flipV="1">
              <a:off x="1691" y="2277"/>
              <a:ext cx="587" cy="36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0" name="AutoShape 41"/>
            <p:cNvCxnSpPr>
              <a:cxnSpLocks noChangeShapeType="1"/>
            </p:cNvCxnSpPr>
            <p:nvPr/>
          </p:nvCxnSpPr>
          <p:spPr bwMode="auto">
            <a:xfrm flipV="1">
              <a:off x="3400" y="2281"/>
              <a:ext cx="877" cy="5"/>
            </a:xfrm>
            <a:prstGeom prst="straightConnector1">
              <a:avLst/>
            </a:prstGeom>
            <a:noFill/>
            <a:ln w="28575">
              <a:solidFill>
                <a:srgbClr val="98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69600468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检索效果的评价</a:t>
            </a:r>
            <a:endParaRPr lang="en-US" altLang="zh-CN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ea typeface="宋体" charset="-122"/>
              </a:rPr>
              <a:t>正确率</a:t>
            </a:r>
            <a:r>
              <a:rPr lang="en-US" altLang="zh-CN" dirty="0" smtClean="0">
                <a:ea typeface="宋体" charset="-122"/>
              </a:rPr>
              <a:t>(Precision) : </a:t>
            </a:r>
            <a:r>
              <a:rPr lang="zh-CN" altLang="en-US" dirty="0" smtClean="0">
                <a:ea typeface="宋体" charset="-122"/>
              </a:rPr>
              <a:t>返回结果文档中正确的比例。如返回</a:t>
            </a:r>
            <a:r>
              <a:rPr lang="en-US" altLang="zh-CN" dirty="0" smtClean="0">
                <a:ea typeface="宋体" charset="-122"/>
              </a:rPr>
              <a:t>80</a:t>
            </a:r>
            <a:r>
              <a:rPr lang="zh-CN" altLang="en-US" dirty="0" smtClean="0">
                <a:ea typeface="宋体" charset="-122"/>
              </a:rPr>
              <a:t>篇文档，其中</a:t>
            </a:r>
            <a:r>
              <a:rPr lang="en-US" altLang="zh-CN" dirty="0" smtClean="0">
                <a:ea typeface="宋体" charset="-122"/>
              </a:rPr>
              <a:t>20</a:t>
            </a:r>
            <a:r>
              <a:rPr lang="zh-CN" altLang="en-US" dirty="0" smtClean="0">
                <a:ea typeface="宋体" charset="-122"/>
              </a:rPr>
              <a:t>篇相关，正确率</a:t>
            </a:r>
            <a:r>
              <a:rPr lang="en-US" altLang="zh-CN" dirty="0" smtClean="0">
                <a:ea typeface="宋体" charset="-122"/>
              </a:rPr>
              <a:t>1/4</a:t>
            </a:r>
          </a:p>
          <a:p>
            <a:r>
              <a:rPr lang="zh-CN" altLang="en-US" dirty="0" smtClean="0">
                <a:ea typeface="宋体" charset="-122"/>
              </a:rPr>
              <a:t>召回率</a:t>
            </a:r>
            <a:r>
              <a:rPr lang="en-US" altLang="zh-CN" dirty="0" smtClean="0">
                <a:ea typeface="宋体" charset="-122"/>
              </a:rPr>
              <a:t>(Recall) : </a:t>
            </a:r>
            <a:r>
              <a:rPr lang="zh-CN" altLang="en-US" dirty="0" smtClean="0">
                <a:ea typeface="宋体" charset="-122"/>
              </a:rPr>
              <a:t>全部相关文档中被返回的比例，如返回</a:t>
            </a:r>
            <a:r>
              <a:rPr lang="en-US" altLang="zh-CN" dirty="0" smtClean="0">
                <a:ea typeface="宋体" charset="-122"/>
              </a:rPr>
              <a:t>80</a:t>
            </a:r>
            <a:r>
              <a:rPr lang="zh-CN" altLang="en-US" dirty="0" smtClean="0">
                <a:ea typeface="宋体" charset="-122"/>
              </a:rPr>
              <a:t>篇文档，其中</a:t>
            </a:r>
            <a:r>
              <a:rPr lang="en-US" altLang="zh-CN" dirty="0" smtClean="0">
                <a:ea typeface="宋体" charset="-122"/>
              </a:rPr>
              <a:t>20</a:t>
            </a:r>
            <a:r>
              <a:rPr lang="zh-CN" altLang="en-US" dirty="0" smtClean="0">
                <a:ea typeface="宋体" charset="-122"/>
              </a:rPr>
              <a:t>篇相关，但是总的应该相关的文档是</a:t>
            </a:r>
            <a:r>
              <a:rPr lang="en-US" altLang="zh-CN" dirty="0" smtClean="0">
                <a:ea typeface="宋体" charset="-122"/>
              </a:rPr>
              <a:t>100</a:t>
            </a:r>
            <a:r>
              <a:rPr lang="zh-CN" altLang="en-US" dirty="0" smtClean="0">
                <a:ea typeface="宋体" charset="-122"/>
              </a:rPr>
              <a:t>篇，召回率</a:t>
            </a:r>
            <a:r>
              <a:rPr lang="en-US" altLang="zh-CN" dirty="0" smtClean="0">
                <a:ea typeface="宋体" charset="-122"/>
              </a:rPr>
              <a:t>1/5</a:t>
            </a:r>
          </a:p>
          <a:p>
            <a:r>
              <a:rPr lang="zh-CN" altLang="en-US" dirty="0" smtClean="0">
                <a:ea typeface="宋体" charset="-122"/>
              </a:rPr>
              <a:t>正确率和召回率反映检索效果的两个方面，缺一不可。</a:t>
            </a:r>
            <a:endParaRPr lang="en-US" altLang="zh-CN" dirty="0" smtClean="0">
              <a:ea typeface="宋体" charset="-122"/>
            </a:endParaRPr>
          </a:p>
          <a:p>
            <a:pPr lvl="1"/>
            <a:r>
              <a:rPr lang="zh-CN" altLang="en-US" dirty="0" smtClean="0">
                <a:ea typeface="宋体" charset="-122"/>
              </a:rPr>
              <a:t>全部返回，正确率低，召回率</a:t>
            </a:r>
            <a:r>
              <a:rPr lang="en-US" altLang="zh-CN" dirty="0" smtClean="0">
                <a:ea typeface="宋体" charset="-122"/>
              </a:rPr>
              <a:t>100%</a:t>
            </a:r>
          </a:p>
          <a:p>
            <a:pPr lvl="1"/>
            <a:r>
              <a:rPr lang="zh-CN" altLang="en-US" dirty="0" smtClean="0">
                <a:ea typeface="宋体" charset="-122"/>
              </a:rPr>
              <a:t>只返回一个非常可靠的结果，正确率</a:t>
            </a:r>
            <a:r>
              <a:rPr lang="en-US" altLang="zh-CN" dirty="0" smtClean="0">
                <a:ea typeface="宋体" charset="-122"/>
              </a:rPr>
              <a:t>100%</a:t>
            </a:r>
            <a:r>
              <a:rPr lang="zh-CN" altLang="en-US" dirty="0" smtClean="0">
                <a:ea typeface="宋体" charset="-122"/>
              </a:rPr>
              <a:t>，召回率</a:t>
            </a:r>
            <a:r>
              <a:rPr lang="zh-CN" altLang="en-US" dirty="0" smtClean="0">
                <a:ea typeface="宋体" charset="-122"/>
              </a:rPr>
              <a:t>低</a:t>
            </a:r>
            <a:endParaRPr lang="en-US" altLang="zh-CN" dirty="0" smtClean="0">
              <a:ea typeface="宋体" charset="-122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pitchFamily="34" charset="0"/>
                <a:ea typeface="Arial Unicode MS" pitchFamily="34" charset="-122"/>
                <a:cs typeface="Arial Unicode MS" pitchFamily="34" charset="-122"/>
              </a:defRPr>
            </a:lvl9pPr>
          </a:lstStyle>
          <a:p>
            <a:pPr eaLnBrk="1" hangingPunct="1"/>
            <a:fld id="{E3A6660A-E0A9-4386-AB98-D95EDD6681E4}" type="slidenum">
              <a:rPr lang="zh-CN" altLang="en-US" sz="1200">
                <a:solidFill>
                  <a:srgbClr val="898989"/>
                </a:solidFill>
                <a:latin typeface="Calibri" pitchFamily="34" charset="0"/>
                <a:ea typeface="宋体" charset="-122"/>
              </a:rPr>
              <a:pPr eaLnBrk="1" hangingPunct="1"/>
              <a:t>9</a:t>
            </a:fld>
            <a:endParaRPr lang="en-US" altLang="zh-CN" sz="1200">
              <a:solidFill>
                <a:srgbClr val="898989"/>
              </a:solidFill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031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4203</TotalTime>
  <Words>1585</Words>
  <Application>Microsoft Office PowerPoint</Application>
  <PresentationFormat>全屏显示(4:3)</PresentationFormat>
  <Paragraphs>414</Paragraphs>
  <Slides>29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Office Theme</vt:lpstr>
      <vt:lpstr>Worksheet</vt:lpstr>
      <vt:lpstr>倒排检索构建  </vt:lpstr>
      <vt:lpstr>提纲</vt:lpstr>
      <vt:lpstr>一个简单的例子(金庸小说)</vt:lpstr>
      <vt:lpstr>词项-文档(term-doc)的关联矩阵</vt:lpstr>
      <vt:lpstr> 关联向量(incidence vectors)</vt:lpstr>
      <vt:lpstr>上述查询的结果文档</vt:lpstr>
      <vt:lpstr>IR中的基本假设</vt:lpstr>
      <vt:lpstr>典型的搜索过程</vt:lpstr>
      <vt:lpstr>检索效果的评价</vt:lpstr>
      <vt:lpstr>大文档集</vt:lpstr>
      <vt:lpstr>词项-文档矩阵将非常大</vt:lpstr>
      <vt:lpstr>词项-文档矩阵将非常大</vt:lpstr>
      <vt:lpstr>倒排索引(Inverted index)</vt:lpstr>
      <vt:lpstr>倒排索引(续)</vt:lpstr>
      <vt:lpstr>倒排索引构建</vt:lpstr>
      <vt:lpstr>索引构建过程: 词条序列</vt:lpstr>
      <vt:lpstr>索引构建过程: 排序</vt:lpstr>
      <vt:lpstr>索引构建过程: 词典 &amp; 倒排记录表</vt:lpstr>
      <vt:lpstr>存储开销计算</vt:lpstr>
      <vt:lpstr>提纲</vt:lpstr>
      <vt:lpstr>假定索引已经构建好</vt:lpstr>
      <vt:lpstr>布尔检索</vt:lpstr>
      <vt:lpstr>AND查询的处理</vt:lpstr>
      <vt:lpstr>合并过程</vt:lpstr>
      <vt:lpstr>其它布尔查询的处理</vt:lpstr>
      <vt:lpstr>查询优化</vt:lpstr>
      <vt:lpstr>查询优化</vt:lpstr>
      <vt:lpstr>布尔检索的优点</vt:lpstr>
      <vt:lpstr>布尔检索的缺点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Utilizing Dependency Language Models  for Dependency Parsing Models</dc:title>
  <dc:creator>wenliang</dc:creator>
  <cp:lastModifiedBy>rainarch</cp:lastModifiedBy>
  <cp:revision>532</cp:revision>
  <dcterms:created xsi:type="dcterms:W3CDTF">2006-08-16T00:00:00Z</dcterms:created>
  <dcterms:modified xsi:type="dcterms:W3CDTF">2016-04-23T15:45:17Z</dcterms:modified>
</cp:coreProperties>
</file>