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04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4343FA6-DE44-46F4-B75F-90032180884D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4D363AF5-20B2-4F76-9243-83B84CD09DBA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937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3D4C1B8-C657-478B-96A2-8C8BD17CC1CD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E57FE95-9654-43C4-BF31-BB024E06F358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23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1154833-FE85-44DC-AE2D-93CE8BA7F14E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A989BB5-E8AF-4206-BCCE-025505EBB279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144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728CC4DC-0D71-4D0C-81D9-05AFE01D9737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9431C4B-2F89-4746-9ED3-8E9A5843399C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257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C4054B63-6986-406C-ABC6-91B4E75CA971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E7C4994-3D69-403D-AAE4-FA83350F4299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7807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8168927D-5931-4987-B693-706B237828DB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DD2D31-3590-474B-975B-94A702CB4F18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2718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53C04F91-6B0C-4DC0-A5F0-B7B52544E527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3269BF8-EB18-46DA-91A8-A3D443B35138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54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BE374AB-1E3A-4B74-B5A7-90B8F89D18B2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E42B9F1-6AE5-4F97-8C04-92A54BC399D1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9761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82AD021C-FD24-4123-B27D-AFF51553BD5D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79340244-30F0-4839-9366-24CBC0F06205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80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C0765220-728A-431B-9F52-2D4A844FE36B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2CB2FD9-CBC5-4C8A-99BB-489C1F31AA07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844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A70492F-4580-4A54-AEEE-8DD9FF5B88B8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3207A2D-5345-4D90-8D17-186DE7654376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9552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ABEA2CC-A476-4486-84DF-907DB1600FEC}" type="datetimeFigureOut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2017-06-05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D0195FF-CDD7-47E9-90B3-FB678949DEB5}" type="slidenum">
              <a:rPr kumimoji="1" lang="zh-CN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7856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宋体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宋体" charset="0"/>
          <a:cs typeface="宋体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宋体" charset="0"/>
          <a:cs typeface="宋体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宋体" charset="0"/>
          <a:cs typeface="宋体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宋体" charset="0"/>
          <a:cs typeface="宋体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宋体" charset="0"/>
          <a:cs typeface="宋体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宋体" charset="0"/>
          <a:cs typeface="宋体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宋体" charset="0"/>
          <a:cs typeface="宋体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宋体" charset="0"/>
          <a:cs typeface="宋体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实验作业总结</a:t>
            </a:r>
            <a:r>
              <a:rPr lang="en-US" altLang="zh-CN" dirty="0" smtClean="0"/>
              <a:t>(1-4)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第一次：</a:t>
            </a:r>
            <a:r>
              <a:rPr lang="en-US" altLang="zh-CN" dirty="0" smtClean="0"/>
              <a:t>2</a:t>
            </a:r>
            <a:r>
              <a:rPr lang="zh-CN" altLang="en-US" dirty="0" smtClean="0"/>
              <a:t>人未完成（</a:t>
            </a:r>
            <a:r>
              <a:rPr lang="en-US" altLang="zh-CN" dirty="0" smtClean="0"/>
              <a:t>22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35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第二次：</a:t>
            </a:r>
            <a:r>
              <a:rPr lang="en-US" altLang="zh-CN" dirty="0" smtClean="0"/>
              <a:t>2</a:t>
            </a:r>
            <a:r>
              <a:rPr lang="zh-CN" altLang="en-US" dirty="0" smtClean="0"/>
              <a:t>人未完成（</a:t>
            </a:r>
            <a:r>
              <a:rPr lang="en-US" altLang="zh-CN" dirty="0" smtClean="0"/>
              <a:t>22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44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第三次：</a:t>
            </a:r>
            <a:r>
              <a:rPr lang="en-US" altLang="zh-CN" dirty="0" smtClean="0"/>
              <a:t>32</a:t>
            </a:r>
            <a:r>
              <a:rPr lang="zh-CN" altLang="en-US" dirty="0" smtClean="0"/>
              <a:t>人未完成</a:t>
            </a:r>
            <a:endParaRPr lang="en-US" altLang="zh-CN" dirty="0" smtClean="0"/>
          </a:p>
          <a:p>
            <a:r>
              <a:rPr lang="zh-CN" altLang="en-US" dirty="0" smtClean="0"/>
              <a:t>第四次：</a:t>
            </a:r>
            <a:r>
              <a:rPr lang="en-US" altLang="zh-CN" dirty="0" smtClean="0"/>
              <a:t>14</a:t>
            </a:r>
            <a:r>
              <a:rPr lang="zh-CN" altLang="en-US" dirty="0" smtClean="0"/>
              <a:t>人未完成（统计于</a:t>
            </a:r>
            <a:r>
              <a:rPr lang="en-US" altLang="zh-CN" dirty="0" smtClean="0"/>
              <a:t>6</a:t>
            </a:r>
            <a:r>
              <a:rPr lang="zh-CN" altLang="en-US" dirty="0" smtClean="0"/>
              <a:t>月</a:t>
            </a:r>
            <a:r>
              <a:rPr lang="en-US" altLang="zh-CN" dirty="0" smtClean="0"/>
              <a:t>4</a:t>
            </a:r>
            <a:r>
              <a:rPr lang="zh-CN" altLang="en-US" dirty="0" smtClean="0"/>
              <a:t>日）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3310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接下来的安排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大量同学没有完成作业</a:t>
            </a:r>
            <a:r>
              <a:rPr lang="en-US" altLang="zh-CN" dirty="0" smtClean="0"/>
              <a:t>1-3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不安排新的代码作业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请作业</a:t>
            </a:r>
            <a:r>
              <a:rPr lang="en-US" altLang="zh-CN" dirty="0" smtClean="0"/>
              <a:t>1-3</a:t>
            </a:r>
            <a:r>
              <a:rPr lang="zh-CN" altLang="en-US" dirty="0" smtClean="0"/>
              <a:t>没交作业的同学在本次课迅速完成提交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实体标注实验：经过错误分析，大量同学出现错误标注</a:t>
            </a:r>
            <a:endParaRPr lang="en-US" altLang="zh-CN" dirty="0" smtClean="0"/>
          </a:p>
          <a:p>
            <a:pPr lvl="1"/>
            <a:r>
              <a:rPr lang="zh-CN" altLang="en-US" smtClean="0"/>
              <a:t>再加一</a:t>
            </a:r>
            <a:r>
              <a:rPr lang="zh-CN" altLang="en-US" dirty="0" smtClean="0"/>
              <a:t>次实体标注实验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2481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CN" altLang="en-US" sz="4000" dirty="0"/>
              <a:t>实体标注</a:t>
            </a:r>
            <a:r>
              <a:rPr lang="zh-CN" altLang="en-US" sz="4000" dirty="0" smtClean="0"/>
              <a:t>实验错误分析</a:t>
            </a:r>
            <a:r>
              <a:rPr lang="en-US" altLang="zh-CN" sz="4000" dirty="0"/>
              <a:t/>
            </a:r>
            <a:br>
              <a:rPr lang="en-US" altLang="zh-CN" sz="4000" dirty="0"/>
            </a:br>
            <a:r>
              <a:rPr lang="en-US" altLang="zh-CN" sz="4000" dirty="0" smtClean="0"/>
              <a:t>2017.6.6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63926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标注情况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标注数量要求：不少于</a:t>
            </a:r>
            <a:r>
              <a:rPr lang="en-US" altLang="zh-CN" dirty="0" smtClean="0"/>
              <a:t>800</a:t>
            </a:r>
            <a:r>
              <a:rPr lang="zh-CN" altLang="en-US" dirty="0" smtClean="0"/>
              <a:t>句</a:t>
            </a:r>
            <a:endParaRPr lang="en-US" altLang="zh-CN" dirty="0" smtClean="0"/>
          </a:p>
          <a:p>
            <a:r>
              <a:rPr lang="zh-CN" altLang="en-US" dirty="0" smtClean="0"/>
              <a:t>标注质量要求：正确率不低于</a:t>
            </a:r>
            <a:r>
              <a:rPr lang="en-US" altLang="zh-CN" dirty="0" smtClean="0"/>
              <a:t>85%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5957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16376"/>
            <a:ext cx="10972800" cy="1143000"/>
          </a:xfrm>
        </p:spPr>
        <p:txBody>
          <a:bodyPr/>
          <a:lstStyle/>
          <a:p>
            <a:r>
              <a:rPr lang="zh-CN" altLang="en-US" dirty="0" smtClean="0"/>
              <a:t>实体定义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151793"/>
            <a:ext cx="10972800" cy="5398476"/>
          </a:xfrm>
        </p:spPr>
        <p:txBody>
          <a:bodyPr/>
          <a:lstStyle/>
          <a:p>
            <a:r>
              <a:rPr lang="zh-CN" altLang="en-US" dirty="0" smtClean="0"/>
              <a:t>人名实体：确定的某个人或几个人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1. </a:t>
            </a:r>
            <a:r>
              <a:rPr lang="zh-CN" altLang="en-US" dirty="0" smtClean="0"/>
              <a:t>标准人名</a:t>
            </a:r>
            <a:r>
              <a:rPr lang="en-US" altLang="zh-CN" dirty="0" smtClean="0"/>
              <a:t>```</a:t>
            </a:r>
            <a:r>
              <a:rPr lang="zh-CN" altLang="en-US" dirty="0" smtClean="0"/>
              <a:t>周恩来</a:t>
            </a:r>
            <a:r>
              <a:rPr lang="en-US" altLang="zh-CN" dirty="0" smtClean="0"/>
              <a:t>```</a:t>
            </a:r>
          </a:p>
          <a:p>
            <a:pPr lvl="1"/>
            <a:r>
              <a:rPr lang="en-US" altLang="zh-CN" dirty="0" smtClean="0"/>
              <a:t>2. </a:t>
            </a:r>
            <a:r>
              <a:rPr lang="zh-CN" altLang="en-US" dirty="0" smtClean="0"/>
              <a:t>姓氏</a:t>
            </a:r>
            <a:r>
              <a:rPr lang="en-US" altLang="zh-CN" dirty="0" smtClean="0"/>
              <a:t>/</a:t>
            </a:r>
            <a:r>
              <a:rPr lang="zh-CN" altLang="en-US" dirty="0" smtClean="0"/>
              <a:t>名字</a:t>
            </a:r>
            <a:r>
              <a:rPr lang="en-US" altLang="zh-CN" dirty="0" smtClean="0"/>
              <a:t>+</a:t>
            </a:r>
            <a:r>
              <a:rPr lang="zh-CN" altLang="en-US" dirty="0" smtClean="0"/>
              <a:t>称谓</a:t>
            </a:r>
            <a:r>
              <a:rPr lang="en-US" altLang="zh-CN" dirty="0" smtClean="0"/>
              <a:t>```</a:t>
            </a:r>
            <a:r>
              <a:rPr lang="zh-CN" altLang="en-US" dirty="0" smtClean="0"/>
              <a:t>周总理、周董、周导、周某、周恩来总理</a:t>
            </a:r>
            <a:r>
              <a:rPr lang="en-US" altLang="zh-CN" dirty="0" smtClean="0"/>
              <a:t>```</a:t>
            </a:r>
          </a:p>
          <a:p>
            <a:pPr lvl="1"/>
            <a:r>
              <a:rPr lang="en-US" altLang="zh-CN" dirty="0" smtClean="0"/>
              <a:t>3. </a:t>
            </a:r>
            <a:r>
              <a:rPr lang="zh-CN" altLang="en-US" dirty="0" smtClean="0"/>
              <a:t>姓氏</a:t>
            </a:r>
            <a:r>
              <a:rPr lang="en-US" altLang="zh-CN" dirty="0" smtClean="0"/>
              <a:t>/</a:t>
            </a:r>
            <a:r>
              <a:rPr lang="zh-CN" altLang="en-US" dirty="0" smtClean="0"/>
              <a:t>人名</a:t>
            </a:r>
            <a:r>
              <a:rPr lang="en-US" altLang="zh-CN" dirty="0" smtClean="0"/>
              <a:t>+</a:t>
            </a:r>
            <a:r>
              <a:rPr lang="zh-CN" altLang="en-US" dirty="0" smtClean="0"/>
              <a:t>关系</a:t>
            </a:r>
            <a:r>
              <a:rPr lang="en-US" altLang="zh-CN" dirty="0" smtClean="0"/>
              <a:t>```</a:t>
            </a:r>
            <a:r>
              <a:rPr lang="zh-CN" altLang="en-US" dirty="0" smtClean="0"/>
              <a:t>周爷爷、张哥、周恩来</a:t>
            </a:r>
            <a:r>
              <a:rPr lang="zh-CN" altLang="en-US" dirty="0"/>
              <a:t>爷爷、文章老婆</a:t>
            </a:r>
            <a:r>
              <a:rPr lang="en-US" altLang="zh-CN" dirty="0" smtClean="0"/>
              <a:t>```</a:t>
            </a:r>
          </a:p>
          <a:p>
            <a:pPr lvl="1"/>
            <a:r>
              <a:rPr lang="en-US" altLang="zh-CN" dirty="0" smtClean="0"/>
              <a:t>4. </a:t>
            </a:r>
            <a:r>
              <a:rPr lang="zh-CN" altLang="en-US" dirty="0" smtClean="0"/>
              <a:t>乐队</a:t>
            </a:r>
            <a:r>
              <a:rPr lang="en-US" altLang="zh-CN" dirty="0" smtClean="0"/>
              <a:t>```</a:t>
            </a:r>
            <a:r>
              <a:rPr lang="zh-CN" altLang="en-US" dirty="0" smtClean="0"/>
              <a:t>筷子兄弟、凤凰传奇、</a:t>
            </a:r>
            <a:r>
              <a:rPr lang="en-US" altLang="zh-CN" dirty="0" err="1" smtClean="0"/>
              <a:t>TFboys</a:t>
            </a:r>
            <a:r>
              <a:rPr lang="zh-CN" altLang="en-US" dirty="0" smtClean="0"/>
              <a:t>、</a:t>
            </a:r>
            <a:r>
              <a:rPr lang="en-US" altLang="zh-CN" dirty="0" smtClean="0"/>
              <a:t>SHE```</a:t>
            </a:r>
          </a:p>
          <a:p>
            <a:pPr lvl="1"/>
            <a:r>
              <a:rPr lang="en-US" altLang="zh-CN" dirty="0" smtClean="0"/>
              <a:t>5. </a:t>
            </a:r>
            <a:r>
              <a:rPr lang="zh-CN" altLang="en-US" dirty="0" smtClean="0"/>
              <a:t>固定团队、组合</a:t>
            </a:r>
            <a:r>
              <a:rPr lang="en-US" altLang="zh-CN" dirty="0" smtClean="0"/>
              <a:t>```</a:t>
            </a:r>
            <a:r>
              <a:rPr lang="zh-CN" altLang="en-US" dirty="0" smtClean="0"/>
              <a:t>哼哈二将、四人帮、五虎上将</a:t>
            </a:r>
            <a:r>
              <a:rPr lang="en-US" altLang="zh-CN" dirty="0" smtClean="0"/>
              <a:t>```</a:t>
            </a:r>
          </a:p>
          <a:p>
            <a:pPr lvl="1"/>
            <a:r>
              <a:rPr lang="en-US" altLang="zh-CN" dirty="0" smtClean="0"/>
              <a:t>6. </a:t>
            </a:r>
            <a:r>
              <a:rPr lang="zh-CN" altLang="en-US" dirty="0" smtClean="0"/>
              <a:t>昵称、简称</a:t>
            </a:r>
            <a:r>
              <a:rPr lang="en-US" altLang="zh-CN" dirty="0" smtClean="0"/>
              <a:t>```</a:t>
            </a:r>
            <a:r>
              <a:rPr lang="zh-CN" altLang="en-US" dirty="0" smtClean="0"/>
              <a:t>老宋、刘哥哥、大黄、婷婷</a:t>
            </a:r>
            <a:r>
              <a:rPr lang="en-US" altLang="zh-CN" dirty="0" smtClean="0"/>
              <a:t>````</a:t>
            </a:r>
          </a:p>
          <a:p>
            <a:pPr lvl="1"/>
            <a:r>
              <a:rPr lang="en-US" altLang="zh-CN" dirty="0" smtClean="0"/>
              <a:t>7. </a:t>
            </a:r>
            <a:r>
              <a:rPr lang="zh-CN" altLang="en-US" dirty="0" smtClean="0"/>
              <a:t>拟人化称呼</a:t>
            </a:r>
            <a:r>
              <a:rPr lang="en-US" altLang="zh-CN" dirty="0" smtClean="0"/>
              <a:t>```</a:t>
            </a:r>
            <a:r>
              <a:rPr lang="zh-CN" altLang="en-US" b="1" dirty="0" smtClean="0">
                <a:solidFill>
                  <a:srgbClr val="FF0000"/>
                </a:solidFill>
              </a:rPr>
              <a:t>小白</a:t>
            </a:r>
            <a:r>
              <a:rPr lang="zh-CN" altLang="en-US" dirty="0" smtClean="0"/>
              <a:t>、米老鼠、黑猫警长、</a:t>
            </a:r>
            <a:r>
              <a:rPr lang="zh-CN" altLang="en-US" dirty="0"/>
              <a:t>大头儿子</a:t>
            </a:r>
            <a:r>
              <a:rPr lang="en-US" altLang="zh-CN" dirty="0" smtClean="0"/>
              <a:t>```</a:t>
            </a:r>
          </a:p>
          <a:p>
            <a:pPr lvl="1"/>
            <a:r>
              <a:rPr lang="en-US" altLang="zh-CN" dirty="0" smtClean="0"/>
              <a:t>8. </a:t>
            </a:r>
            <a:r>
              <a:rPr lang="zh-CN" altLang="en-US" dirty="0" smtClean="0"/>
              <a:t>关系</a:t>
            </a:r>
            <a:r>
              <a:rPr lang="en-US" altLang="zh-CN" dirty="0"/>
              <a:t>```</a:t>
            </a:r>
            <a:r>
              <a:rPr lang="zh-CN" altLang="en-US" dirty="0"/>
              <a:t>爷爷、父母、爸妈、姐姐、大哥、老大、姐妹、搭档、朋友、家人、仇家、</a:t>
            </a:r>
            <a:r>
              <a:rPr lang="zh-CN" altLang="en-US" dirty="0" smtClean="0"/>
              <a:t>死党、主人</a:t>
            </a:r>
            <a:r>
              <a:rPr lang="en-US" altLang="zh-CN" dirty="0" smtClean="0"/>
              <a:t>```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0354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实体定义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1101754" cy="4525963"/>
          </a:xfrm>
        </p:spPr>
        <p:txBody>
          <a:bodyPr/>
          <a:lstStyle/>
          <a:p>
            <a:r>
              <a:rPr lang="zh-CN" altLang="en-US" dirty="0" smtClean="0"/>
              <a:t>人名实体易错点（一类人，未指明具体人物，不需要标注）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1. </a:t>
            </a:r>
            <a:r>
              <a:rPr lang="zh-CN" altLang="en-US" dirty="0" smtClean="0"/>
              <a:t>称谓（无特指）</a:t>
            </a:r>
            <a:r>
              <a:rPr lang="en-US" altLang="zh-CN" dirty="0" smtClean="0"/>
              <a:t>```</a:t>
            </a:r>
            <a:r>
              <a:rPr lang="zh-CN" altLang="en-US" dirty="0" smtClean="0"/>
              <a:t>先生、医生、欧巴、男（女）神、美女、帅哥、人渣、混蛋、蠢货、傻逼</a:t>
            </a:r>
            <a:r>
              <a:rPr lang="en-US" altLang="zh-CN" dirty="0" smtClean="0"/>
              <a:t>```</a:t>
            </a:r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/>
              <a:t>2</a:t>
            </a:r>
            <a:r>
              <a:rPr lang="en-US" altLang="zh-CN" dirty="0" smtClean="0"/>
              <a:t>. </a:t>
            </a:r>
            <a:r>
              <a:rPr lang="zh-CN" altLang="en-US" dirty="0" smtClean="0"/>
              <a:t>普通名词（泛指一类人）</a:t>
            </a:r>
            <a:r>
              <a:rPr lang="en-US" altLang="zh-CN" dirty="0" smtClean="0"/>
              <a:t>```</a:t>
            </a:r>
            <a:r>
              <a:rPr lang="zh-CN" altLang="en-US" dirty="0" smtClean="0"/>
              <a:t>人民、人们、群众、村民、男人、女人、女汉纸、孩纸、键盘侠</a:t>
            </a:r>
            <a:r>
              <a:rPr lang="en-US" altLang="zh-CN" dirty="0" smtClean="0"/>
              <a:t>```</a:t>
            </a:r>
          </a:p>
          <a:p>
            <a:pPr marL="457200" lvl="1" indent="0">
              <a:buNone/>
            </a:pPr>
            <a:endParaRPr lang="en-US" altLang="zh-CN" dirty="0" smtClean="0"/>
          </a:p>
          <a:p>
            <a:pPr marL="457200" lvl="1" indent="0">
              <a:buNone/>
            </a:pP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896527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实体定义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歌名实体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歌名全称</a:t>
            </a:r>
            <a:r>
              <a:rPr lang="en-US" altLang="zh-CN" dirty="0" smtClean="0"/>
              <a:t>```</a:t>
            </a:r>
            <a:r>
              <a:rPr lang="zh-CN" altLang="en-US" dirty="0" smtClean="0"/>
              <a:t>梦醒时分、逆战</a:t>
            </a:r>
            <a:r>
              <a:rPr lang="en-US" altLang="zh-CN" dirty="0" smtClean="0"/>
              <a:t>```</a:t>
            </a:r>
          </a:p>
          <a:p>
            <a:pPr lvl="2"/>
            <a:r>
              <a:rPr lang="en-US" altLang="zh-CN" dirty="0" smtClean="0"/>
              <a:t>1.</a:t>
            </a:r>
            <a:r>
              <a:rPr lang="zh-CN" altLang="en-US" dirty="0" smtClean="0"/>
              <a:t>我唱一首</a:t>
            </a:r>
            <a:r>
              <a:rPr lang="en-US" altLang="zh-CN" dirty="0" smtClean="0"/>
              <a:t>,[</a:t>
            </a:r>
            <a:r>
              <a:rPr lang="zh-CN" altLang="en-US" dirty="0" smtClean="0"/>
              <a:t>梦醒时分</a:t>
            </a:r>
            <a:r>
              <a:rPr lang="en-US" altLang="zh-CN" dirty="0" smtClean="0"/>
              <a:t>]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2.</a:t>
            </a:r>
            <a:r>
              <a:rPr lang="zh-CN" altLang="en-US" dirty="0" smtClean="0"/>
              <a:t>播放</a:t>
            </a:r>
            <a:r>
              <a:rPr lang="en-US" altLang="zh-CN" dirty="0" smtClean="0"/>
              <a:t>[</a:t>
            </a:r>
            <a:r>
              <a:rPr lang="zh-CN" altLang="en-US" dirty="0" smtClean="0"/>
              <a:t>香水有毒</a:t>
            </a:r>
            <a:r>
              <a:rPr lang="en-US" altLang="zh-CN" dirty="0" smtClean="0"/>
              <a:t>]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514282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实体定义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歌名实体易错点：</a:t>
            </a:r>
            <a:r>
              <a:rPr lang="zh-CN" altLang="en-US" dirty="0" smtClean="0">
                <a:sym typeface="Wingdings" panose="05000000000000000000" pitchFamily="2" charset="2"/>
              </a:rPr>
              <a:t>（</a:t>
            </a:r>
            <a:r>
              <a:rPr lang="zh-CN" alt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根据上下文语义来标注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若有翻译带来的句子不通顺、病句，以上下文语义为准，哪怕当前歌曲实际并不存在。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注意“播放</a:t>
            </a:r>
            <a:r>
              <a:rPr lang="en-US" altLang="zh-CN" dirty="0" smtClean="0"/>
              <a:t>xxx</a:t>
            </a:r>
            <a:r>
              <a:rPr lang="zh-CN" altLang="en-US" dirty="0" smtClean="0"/>
              <a:t>”、“唱一首</a:t>
            </a:r>
            <a:r>
              <a:rPr lang="en-US" altLang="zh-CN" dirty="0" smtClean="0"/>
              <a:t>xxx</a:t>
            </a:r>
            <a:r>
              <a:rPr lang="zh-CN" altLang="en-US" dirty="0" smtClean="0"/>
              <a:t>”格式的句子。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你的播放</a:t>
            </a:r>
            <a:r>
              <a:rPr lang="en-US" altLang="zh-CN" dirty="0" smtClean="0"/>
              <a:t>[</a:t>
            </a:r>
            <a:r>
              <a:rPr lang="zh-CN" altLang="en-US" dirty="0" smtClean="0"/>
              <a:t>香水，有毒</a:t>
            </a:r>
            <a:r>
              <a:rPr lang="en-US" altLang="zh-CN" dirty="0" smtClean="0"/>
              <a:t>/</a:t>
            </a:r>
            <a:r>
              <a:rPr lang="zh-CN" altLang="en-US" dirty="0" smtClean="0"/>
              <a:t>歌名</a:t>
            </a:r>
            <a:r>
              <a:rPr lang="en-US" altLang="zh-CN" dirty="0" smtClean="0"/>
              <a:t>]</a:t>
            </a:r>
            <a:r>
              <a:rPr lang="zh-CN" altLang="en-US" dirty="0" smtClean="0"/>
              <a:t>。          </a:t>
            </a:r>
            <a:r>
              <a:rPr lang="zh-CN" altLang="en-US" dirty="0" smtClean="0">
                <a:solidFill>
                  <a:srgbClr val="FF0000"/>
                </a:solidFill>
              </a:rPr>
              <a:t>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2"/>
            <a:r>
              <a:rPr lang="zh-CN" altLang="en-US" dirty="0" smtClean="0"/>
              <a:t>播放音乐</a:t>
            </a:r>
            <a:r>
              <a:rPr lang="en-US" altLang="zh-CN" dirty="0"/>
              <a:t>[</a:t>
            </a:r>
            <a:r>
              <a:rPr lang="zh-CN" altLang="en-US" dirty="0"/>
              <a:t>难以保障</a:t>
            </a:r>
            <a:r>
              <a:rPr lang="en-US" altLang="zh-CN" dirty="0"/>
              <a:t>/</a:t>
            </a:r>
            <a:r>
              <a:rPr lang="zh-CN" altLang="en-US" dirty="0"/>
              <a:t>歌名</a:t>
            </a:r>
            <a:r>
              <a:rPr lang="en-US" altLang="zh-CN" dirty="0"/>
              <a:t>]</a:t>
            </a:r>
            <a:r>
              <a:rPr lang="zh-CN" altLang="en-US" dirty="0" smtClean="0"/>
              <a:t>。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zh-CN" altLang="en-US" dirty="0" smtClean="0">
                <a:solidFill>
                  <a:srgbClr val="FF0000"/>
                </a:solidFill>
              </a:rPr>
              <a:t>             √</a:t>
            </a:r>
            <a:endParaRPr lang="en-US" altLang="zh-CN" dirty="0" smtClean="0"/>
          </a:p>
          <a:p>
            <a:pPr lvl="2"/>
            <a:endParaRPr lang="en-US" altLang="zh-CN" dirty="0"/>
          </a:p>
          <a:p>
            <a:pPr lvl="1"/>
            <a:r>
              <a:rPr lang="zh-CN" altLang="en-US" dirty="0" smtClean="0"/>
              <a:t>注意，歌曲名的</a:t>
            </a:r>
            <a:r>
              <a:rPr lang="zh-CN" altLang="en-US" b="1" dirty="0" smtClean="0">
                <a:solidFill>
                  <a:srgbClr val="FF0000"/>
                </a:solidFill>
              </a:rPr>
              <a:t>定义</a:t>
            </a:r>
            <a:r>
              <a:rPr lang="zh-CN" altLang="en-US" b="1" dirty="0" smtClean="0"/>
              <a:t>：不包括相声、电影等其它艺术形式的作品</a:t>
            </a:r>
            <a:endParaRPr lang="en-US" altLang="zh-CN" b="1" dirty="0" smtClean="0"/>
          </a:p>
          <a:p>
            <a:pPr lvl="2"/>
            <a:r>
              <a:rPr lang="zh-CN" altLang="en-US" dirty="0"/>
              <a:t>播放</a:t>
            </a:r>
            <a:r>
              <a:rPr lang="en-US" altLang="zh-CN" dirty="0"/>
              <a:t>[</a:t>
            </a:r>
            <a:r>
              <a:rPr lang="zh-CN" altLang="en-US" dirty="0"/>
              <a:t>岳云鹏</a:t>
            </a:r>
            <a:r>
              <a:rPr lang="en-US" altLang="zh-CN" dirty="0"/>
              <a:t>/</a:t>
            </a:r>
            <a:r>
              <a:rPr lang="zh-CN" altLang="en-US" dirty="0"/>
              <a:t>人名</a:t>
            </a:r>
            <a:r>
              <a:rPr lang="en-US" altLang="zh-CN" dirty="0"/>
              <a:t>]</a:t>
            </a:r>
            <a:r>
              <a:rPr lang="zh-CN" altLang="en-US" dirty="0"/>
              <a:t>的</a:t>
            </a:r>
            <a:r>
              <a:rPr lang="zh-CN" altLang="en-US" dirty="0" smtClean="0"/>
              <a:t>相声</a:t>
            </a:r>
            <a:r>
              <a:rPr lang="en-US" altLang="zh-CN" dirty="0"/>
              <a:t>[</a:t>
            </a:r>
            <a:r>
              <a:rPr lang="zh-CN" altLang="en-US" dirty="0" smtClean="0"/>
              <a:t>卖</a:t>
            </a:r>
            <a:r>
              <a:rPr lang="zh-CN" altLang="en-US" dirty="0"/>
              <a:t>吊票</a:t>
            </a:r>
            <a:r>
              <a:rPr lang="en-US" altLang="zh-CN" dirty="0"/>
              <a:t>/</a:t>
            </a:r>
            <a:r>
              <a:rPr lang="zh-CN" altLang="en-US" dirty="0"/>
              <a:t>歌名</a:t>
            </a:r>
            <a:r>
              <a:rPr lang="en-US" altLang="zh-CN" dirty="0"/>
              <a:t>]</a:t>
            </a:r>
            <a:r>
              <a:rPr lang="zh-CN" altLang="en-US" dirty="0" smtClean="0"/>
              <a:t>。</a:t>
            </a:r>
            <a:r>
              <a:rPr lang="en-US" altLang="zh-CN" dirty="0">
                <a:solidFill>
                  <a:srgbClr val="FF0000"/>
                </a:solidFill>
              </a:rPr>
              <a:t>×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05796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标注结果分析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257799"/>
          </a:xfrm>
        </p:spPr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语料的质量问题：</a:t>
            </a:r>
            <a:endParaRPr lang="en-US" altLang="zh-CN" dirty="0"/>
          </a:p>
          <a:p>
            <a:pPr lvl="1"/>
            <a:r>
              <a:rPr lang="zh-CN" altLang="en-US" dirty="0" smtClean="0"/>
              <a:t>根据</a:t>
            </a:r>
            <a:r>
              <a:rPr lang="zh-CN" altLang="en-US" dirty="0" smtClean="0">
                <a:solidFill>
                  <a:srgbClr val="FF0000"/>
                </a:solidFill>
              </a:rPr>
              <a:t>上下文语义</a:t>
            </a:r>
            <a:r>
              <a:rPr lang="zh-CN" altLang="en-US" dirty="0" smtClean="0"/>
              <a:t>可以适当忽略句子的通顺、病句问题</a:t>
            </a:r>
            <a:r>
              <a:rPr lang="zh-CN" altLang="en-US" dirty="0"/>
              <a:t>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播放</a:t>
            </a:r>
            <a:r>
              <a:rPr lang="en-US" altLang="zh-CN" dirty="0" smtClean="0"/>
              <a:t>[</a:t>
            </a:r>
            <a:r>
              <a:rPr lang="zh-CN" altLang="en-US" dirty="0" smtClean="0"/>
              <a:t>香水，有毒</a:t>
            </a:r>
            <a:r>
              <a:rPr lang="en-US" altLang="zh-CN" dirty="0" smtClean="0"/>
              <a:t>/</a:t>
            </a:r>
            <a:r>
              <a:rPr lang="zh-CN" altLang="en-US" dirty="0" smtClean="0"/>
              <a:t>歌名</a:t>
            </a:r>
            <a:r>
              <a:rPr lang="en-US" altLang="zh-CN" dirty="0" smtClean="0"/>
              <a:t>]</a:t>
            </a:r>
            <a:r>
              <a:rPr lang="zh-CN" altLang="en-US" dirty="0" smtClean="0"/>
              <a:t>。            </a:t>
            </a:r>
            <a:r>
              <a:rPr lang="zh-CN" altLang="en-US" dirty="0" smtClean="0">
                <a:solidFill>
                  <a:srgbClr val="FF0000"/>
                </a:solidFill>
              </a:rPr>
              <a:t>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2"/>
            <a:endParaRPr lang="en-US" altLang="zh-CN" dirty="0"/>
          </a:p>
          <a:p>
            <a:pPr lvl="2"/>
            <a:r>
              <a:rPr lang="zh-CN" altLang="en-US" dirty="0"/>
              <a:t>唱一首</a:t>
            </a:r>
            <a:r>
              <a:rPr lang="en-US" altLang="zh-CN" dirty="0" smtClean="0"/>
              <a:t>[</a:t>
            </a:r>
            <a:r>
              <a:rPr lang="zh-CN" altLang="en-US" dirty="0" smtClean="0"/>
              <a:t>笨笨笨</a:t>
            </a:r>
            <a:r>
              <a:rPr lang="en-US" altLang="zh-CN" dirty="0" smtClean="0"/>
              <a:t>/</a:t>
            </a:r>
            <a:r>
              <a:rPr lang="zh-CN" altLang="en-US" dirty="0" smtClean="0"/>
              <a:t>歌名</a:t>
            </a:r>
            <a:r>
              <a:rPr lang="en-US" altLang="zh-CN" dirty="0" smtClean="0"/>
              <a:t>]</a:t>
            </a:r>
            <a:r>
              <a:rPr lang="zh-CN" altLang="en-US" dirty="0" smtClean="0"/>
              <a:t>傻逼。        </a:t>
            </a:r>
            <a:r>
              <a:rPr lang="zh-CN" altLang="en-US" dirty="0" smtClean="0">
                <a:solidFill>
                  <a:srgbClr val="FF0000"/>
                </a:solidFill>
              </a:rPr>
              <a:t>√</a:t>
            </a:r>
            <a:endParaRPr lang="en-US" altLang="zh-CN" dirty="0" smtClean="0"/>
          </a:p>
          <a:p>
            <a:pPr marL="914400" lvl="2" indent="0">
              <a:buNone/>
            </a:pPr>
            <a:endParaRPr lang="en-US" altLang="zh-CN" dirty="0" smtClean="0"/>
          </a:p>
          <a:p>
            <a:pPr lvl="2"/>
            <a:r>
              <a:rPr lang="zh-CN" altLang="en-US" dirty="0" smtClean="0">
                <a:solidFill>
                  <a:prstClr val="black"/>
                </a:solidFill>
              </a:rPr>
              <a:t>播放</a:t>
            </a:r>
            <a:r>
              <a:rPr lang="en-US" altLang="zh-CN" dirty="0">
                <a:solidFill>
                  <a:prstClr val="black"/>
                </a:solidFill>
              </a:rPr>
              <a:t>[</a:t>
            </a:r>
            <a:r>
              <a:rPr lang="zh-CN" altLang="en-US" dirty="0" smtClean="0">
                <a:solidFill>
                  <a:prstClr val="black"/>
                </a:solidFill>
              </a:rPr>
              <a:t>青花瓷</a:t>
            </a:r>
            <a:r>
              <a:rPr lang="en-US" altLang="zh-CN" dirty="0" smtClean="0">
                <a:solidFill>
                  <a:prstClr val="black"/>
                </a:solidFill>
              </a:rPr>
              <a:t>]</a:t>
            </a:r>
            <a:r>
              <a:rPr lang="zh-CN" altLang="en-US" dirty="0" smtClean="0">
                <a:solidFill>
                  <a:prstClr val="black"/>
                </a:solidFill>
              </a:rPr>
              <a:t>片</a:t>
            </a:r>
            <a:r>
              <a:rPr lang="zh-CN" altLang="en-US" dirty="0">
                <a:solidFill>
                  <a:prstClr val="black"/>
                </a:solidFill>
              </a:rPr>
              <a:t>王子</a:t>
            </a:r>
            <a:r>
              <a:rPr lang="zh-CN" altLang="en-US" dirty="0" smtClean="0">
                <a:solidFill>
                  <a:prstClr val="black"/>
                </a:solidFill>
              </a:rPr>
              <a:t>。                   </a:t>
            </a:r>
            <a:r>
              <a:rPr lang="zh-CN" altLang="en-US" dirty="0" smtClean="0">
                <a:solidFill>
                  <a:srgbClr val="FF0000"/>
                </a:solidFill>
              </a:rPr>
              <a:t>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2"/>
            <a:endParaRPr lang="en-US" altLang="zh-CN" dirty="0">
              <a:solidFill>
                <a:prstClr val="black"/>
              </a:solidFill>
            </a:endParaRPr>
          </a:p>
          <a:p>
            <a:pPr lvl="2"/>
            <a:r>
              <a:rPr lang="zh-CN" altLang="en-US" dirty="0"/>
              <a:t>唱一</a:t>
            </a:r>
            <a:r>
              <a:rPr lang="zh-CN" altLang="en-US" dirty="0" smtClean="0"/>
              <a:t>首</a:t>
            </a:r>
            <a:r>
              <a:rPr lang="en-US" altLang="zh-CN" dirty="0"/>
              <a:t>[</a:t>
            </a:r>
            <a:r>
              <a:rPr lang="zh-CN" altLang="en-US" dirty="0" smtClean="0"/>
              <a:t>鹿含</a:t>
            </a:r>
            <a:r>
              <a:rPr lang="en-US" altLang="zh-CN" dirty="0" smtClean="0"/>
              <a:t>/</a:t>
            </a:r>
            <a:r>
              <a:rPr lang="zh-CN" altLang="en-US" dirty="0" smtClean="0"/>
              <a:t>人名</a:t>
            </a:r>
            <a:r>
              <a:rPr lang="en-US" altLang="zh-CN" dirty="0" smtClean="0"/>
              <a:t>]</a:t>
            </a:r>
            <a:r>
              <a:rPr lang="zh-CN" altLang="en-US" dirty="0" smtClean="0"/>
              <a:t>的</a:t>
            </a:r>
            <a:r>
              <a:rPr lang="zh-CN" altLang="en-US" dirty="0"/>
              <a:t>歌曲</a:t>
            </a:r>
            <a:r>
              <a:rPr lang="zh-CN" altLang="en-US" dirty="0" smtClean="0"/>
              <a:t>。         </a:t>
            </a:r>
            <a:r>
              <a:rPr lang="zh-CN" altLang="en-US" dirty="0" smtClean="0">
                <a:solidFill>
                  <a:srgbClr val="FF0000"/>
                </a:solidFill>
              </a:rPr>
              <a:t>√</a:t>
            </a:r>
            <a:endParaRPr lang="en-US" altLang="zh-CN" dirty="0">
              <a:solidFill>
                <a:srgbClr val="FF0000"/>
              </a:solidFill>
            </a:endParaRPr>
          </a:p>
          <a:p>
            <a:pPr lvl="2"/>
            <a:endParaRPr lang="en-US" altLang="zh-CN" dirty="0"/>
          </a:p>
          <a:p>
            <a:pPr lvl="2"/>
            <a:endParaRPr lang="en-US" altLang="zh-CN" dirty="0" smtClean="0"/>
          </a:p>
          <a:p>
            <a:pPr marL="914400" lvl="2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43975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标注结果分析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语句太短，没有上下文提示，或不完整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杨天仙。                                </a:t>
            </a:r>
            <a:r>
              <a:rPr lang="en-US" altLang="zh-CN" dirty="0" smtClean="0">
                <a:solidFill>
                  <a:srgbClr val="FF0000"/>
                </a:solidFill>
              </a:rPr>
              <a:t>×</a:t>
            </a:r>
          </a:p>
          <a:p>
            <a:pPr lvl="1"/>
            <a:r>
              <a:rPr lang="zh-CN" altLang="en-US" dirty="0" smtClean="0"/>
              <a:t>林家宝。                                </a:t>
            </a:r>
            <a:r>
              <a:rPr lang="en-US" altLang="zh-CN" dirty="0" smtClean="0">
                <a:solidFill>
                  <a:srgbClr val="FF0000"/>
                </a:solidFill>
              </a:rPr>
              <a:t>×</a:t>
            </a:r>
          </a:p>
          <a:p>
            <a:pPr lvl="1"/>
            <a:r>
              <a:rPr lang="en-US" altLang="zh-CN" dirty="0"/>
              <a:t>[</a:t>
            </a:r>
            <a:r>
              <a:rPr lang="zh-CN" altLang="en-US" dirty="0" smtClean="0"/>
              <a:t>波澜</a:t>
            </a:r>
            <a:r>
              <a:rPr lang="en-US" altLang="zh-CN" dirty="0"/>
              <a:t>/</a:t>
            </a:r>
            <a:r>
              <a:rPr lang="zh-CN" altLang="en-US" dirty="0"/>
              <a:t>人名</a:t>
            </a:r>
            <a:r>
              <a:rPr lang="en-US" altLang="zh-CN" dirty="0"/>
              <a:t>]</a:t>
            </a:r>
            <a:r>
              <a:rPr lang="zh-CN" altLang="en-US" dirty="0"/>
              <a:t>哥</a:t>
            </a:r>
            <a:r>
              <a:rPr lang="zh-CN" altLang="en-US" dirty="0" smtClean="0"/>
              <a:t>。                    </a:t>
            </a:r>
            <a:r>
              <a:rPr lang="en-US" altLang="zh-CN" dirty="0" smtClean="0">
                <a:solidFill>
                  <a:srgbClr val="FF0000"/>
                </a:solidFill>
              </a:rPr>
              <a:t>×</a:t>
            </a:r>
          </a:p>
          <a:p>
            <a:pPr lvl="1"/>
            <a:r>
              <a:rPr lang="en-US" altLang="zh-CN" dirty="0"/>
              <a:t>[</a:t>
            </a:r>
            <a:r>
              <a:rPr lang="zh-CN" altLang="en-US" dirty="0" smtClean="0"/>
              <a:t>朴树</a:t>
            </a:r>
            <a:r>
              <a:rPr lang="en-US" altLang="zh-CN" dirty="0" smtClean="0"/>
              <a:t>/</a:t>
            </a:r>
            <a:r>
              <a:rPr lang="zh-CN" altLang="en-US" dirty="0" smtClean="0"/>
              <a:t>人名</a:t>
            </a:r>
            <a:r>
              <a:rPr lang="en-US" altLang="zh-CN" dirty="0" smtClean="0"/>
              <a:t>]</a:t>
            </a:r>
            <a:r>
              <a:rPr lang="zh-CN" altLang="en-US" dirty="0" smtClean="0"/>
              <a:t>的</a:t>
            </a:r>
            <a:r>
              <a:rPr lang="zh-CN" altLang="en-US" dirty="0"/>
              <a:t>。                      </a:t>
            </a:r>
            <a:r>
              <a:rPr lang="zh-CN" altLang="en-US" dirty="0" smtClean="0"/>
              <a:t>             </a:t>
            </a:r>
            <a:r>
              <a:rPr lang="zh-CN" altLang="en-US" dirty="0" smtClean="0">
                <a:solidFill>
                  <a:srgbClr val="FF0000"/>
                </a:solidFill>
              </a:rPr>
              <a:t>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dirty="0" smtClean="0"/>
              <a:t>播放花儿乐队的。                              </a:t>
            </a:r>
            <a:r>
              <a:rPr lang="en-US" altLang="zh-CN" dirty="0" smtClean="0">
                <a:solidFill>
                  <a:srgbClr val="FF0000"/>
                </a:solidFill>
              </a:rPr>
              <a:t>×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放一首</a:t>
            </a:r>
            <a:r>
              <a:rPr lang="en-US" altLang="zh-CN" dirty="0"/>
              <a:t>[</a:t>
            </a:r>
            <a:r>
              <a:rPr lang="zh-CN" altLang="en-US" dirty="0" smtClean="0"/>
              <a:t>梁建东</a:t>
            </a:r>
            <a:r>
              <a:rPr lang="en-US" altLang="zh-CN" dirty="0" smtClean="0"/>
              <a:t>/</a:t>
            </a:r>
            <a:r>
              <a:rPr lang="zh-CN" altLang="en-US" dirty="0" smtClean="0"/>
              <a:t>人名</a:t>
            </a:r>
            <a:r>
              <a:rPr lang="en-US" altLang="zh-CN" dirty="0" smtClean="0"/>
              <a:t>]</a:t>
            </a:r>
            <a:r>
              <a:rPr lang="zh-CN" altLang="en-US" dirty="0" smtClean="0"/>
              <a:t>的。                  </a:t>
            </a:r>
            <a:r>
              <a:rPr lang="zh-CN" altLang="en-US" dirty="0" smtClean="0">
                <a:solidFill>
                  <a:srgbClr val="FF0000"/>
                </a:solidFill>
              </a:rPr>
              <a:t>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en-US" altLang="zh-CN" dirty="0"/>
              <a:t>[</a:t>
            </a:r>
            <a:r>
              <a:rPr lang="zh-CN" altLang="en-US" dirty="0" smtClean="0"/>
              <a:t>红星闪闪</a:t>
            </a:r>
            <a:r>
              <a:rPr lang="en-US" altLang="zh-CN" dirty="0" smtClean="0"/>
              <a:t>/</a:t>
            </a:r>
            <a:r>
              <a:rPr lang="zh-CN" altLang="en-US" dirty="0" smtClean="0"/>
              <a:t>歌名</a:t>
            </a:r>
            <a:r>
              <a:rPr lang="en-US" altLang="zh-CN" dirty="0" smtClean="0"/>
              <a:t>]</a:t>
            </a:r>
            <a:r>
              <a:rPr lang="zh-CN" altLang="en-US" dirty="0" smtClean="0"/>
              <a:t>。                               </a:t>
            </a:r>
            <a:r>
              <a:rPr lang="zh-CN" altLang="en-US" dirty="0" smtClean="0">
                <a:solidFill>
                  <a:srgbClr val="FF0000"/>
                </a:solidFill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835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标注结果分析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操作错误。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“下一条”、“提交”合并。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“提交”前必须明确</a:t>
            </a:r>
            <a:r>
              <a:rPr lang="zh-CN" altLang="en-US" dirty="0" smtClean="0">
                <a:solidFill>
                  <a:srgbClr val="FF0000"/>
                </a:solidFill>
              </a:rPr>
              <a:t>当前句子已经标注正确，或没有实体</a:t>
            </a:r>
            <a:r>
              <a:rPr lang="zh-CN" altLang="en-US" dirty="0" smtClean="0"/>
              <a:t>。</a:t>
            </a:r>
            <a:endParaRPr lang="en-US" altLang="zh-CN" dirty="0"/>
          </a:p>
          <a:p>
            <a:pPr marL="914400" lvl="2" indent="0">
              <a:buNone/>
            </a:pPr>
            <a:endParaRPr lang="en-US" altLang="zh-CN" dirty="0" smtClean="0"/>
          </a:p>
          <a:p>
            <a:pPr lvl="1"/>
            <a:r>
              <a:rPr lang="zh-CN" altLang="en-US" dirty="0" smtClean="0"/>
              <a:t>类别选择错误（提交前注意复查）</a:t>
            </a:r>
            <a:endParaRPr lang="en-US" altLang="zh-CN" dirty="0"/>
          </a:p>
          <a:p>
            <a:pPr lvl="2"/>
            <a:r>
              <a:rPr lang="zh-CN" altLang="en-US" dirty="0" smtClean="0"/>
              <a:t>人名和歌名实体类别选择错误</a:t>
            </a:r>
            <a:endParaRPr lang="en-US" altLang="zh-CN" dirty="0" smtClean="0"/>
          </a:p>
          <a:p>
            <a:pPr lvl="2"/>
            <a:r>
              <a:rPr lang="zh-CN" altLang="en-US" dirty="0"/>
              <a:t>播放歌曲</a:t>
            </a:r>
            <a:r>
              <a:rPr lang="en-US" altLang="zh-CN" dirty="0"/>
              <a:t>,[</a:t>
            </a:r>
            <a:r>
              <a:rPr lang="zh-CN" altLang="en-US" dirty="0"/>
              <a:t>悟空</a:t>
            </a:r>
            <a:r>
              <a:rPr lang="en-US" altLang="zh-CN" dirty="0"/>
              <a:t>/</a:t>
            </a:r>
            <a:r>
              <a:rPr lang="zh-CN" altLang="en-US" dirty="0"/>
              <a:t>人名</a:t>
            </a:r>
            <a:r>
              <a:rPr lang="en-US" altLang="zh-CN" dirty="0"/>
              <a:t>]</a:t>
            </a:r>
            <a:r>
              <a:rPr lang="zh-CN" altLang="en-US" dirty="0" smtClean="0"/>
              <a:t>。                </a:t>
            </a:r>
            <a:r>
              <a:rPr lang="en-US" altLang="zh-CN" dirty="0" smtClean="0">
                <a:solidFill>
                  <a:srgbClr val="FF0000"/>
                </a:solidFill>
              </a:rPr>
              <a:t>×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2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3016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标注结果分析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错标、漏标（与前面几种错误类型有重复）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1.</a:t>
            </a:r>
            <a:r>
              <a:rPr lang="zh-CN" altLang="en-US" dirty="0" smtClean="0"/>
              <a:t>实体定义理解错误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2.</a:t>
            </a:r>
            <a:r>
              <a:rPr lang="zh-CN" altLang="en-US" dirty="0" smtClean="0"/>
              <a:t>语句不完整、不通顺或不符合现实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3.</a:t>
            </a:r>
            <a:r>
              <a:rPr lang="zh-CN" altLang="en-US" dirty="0" smtClean="0"/>
              <a:t>未根据上下文的语义进行标注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276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实体标注实验</a:t>
            </a:r>
            <a:r>
              <a:rPr lang="en-US" altLang="zh-CN" dirty="0" smtClean="0"/>
              <a:t>-2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749670"/>
            <a:ext cx="10972800" cy="4525963"/>
          </a:xfrm>
        </p:spPr>
        <p:txBody>
          <a:bodyPr/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新的一次实验，单独计分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要求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标注</a:t>
            </a:r>
            <a:r>
              <a:rPr lang="zh-CN" altLang="en-US" dirty="0" smtClean="0"/>
              <a:t>数量：</a:t>
            </a:r>
            <a:r>
              <a:rPr lang="en-US" altLang="zh-CN" dirty="0" smtClean="0"/>
              <a:t>400</a:t>
            </a:r>
            <a:r>
              <a:rPr lang="zh-CN" altLang="en-US" dirty="0" smtClean="0"/>
              <a:t>句（</a:t>
            </a:r>
            <a:r>
              <a:rPr lang="zh-CN" altLang="en-US" dirty="0" smtClean="0">
                <a:solidFill>
                  <a:srgbClr val="FF0000"/>
                </a:solidFill>
              </a:rPr>
              <a:t>越多打分越高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标注要求：正确率</a:t>
            </a:r>
            <a:r>
              <a:rPr lang="en-US" altLang="zh-CN" dirty="0" smtClean="0"/>
              <a:t>&gt;85</a:t>
            </a:r>
            <a:r>
              <a:rPr lang="en-US" altLang="zh-CN" dirty="0" smtClean="0"/>
              <a:t>%</a:t>
            </a:r>
            <a:r>
              <a:rPr lang="zh-CN" altLang="en-US" dirty="0" smtClean="0"/>
              <a:t>（</a:t>
            </a:r>
            <a:r>
              <a:rPr lang="zh-CN" altLang="en-US" dirty="0" smtClean="0">
                <a:solidFill>
                  <a:srgbClr val="FF0000"/>
                </a:solidFill>
              </a:rPr>
              <a:t>越正确打分越高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每个句子都要做出判断：有实体（标注）或者无实体</a:t>
            </a:r>
            <a:endParaRPr lang="en-US" altLang="zh-CN" dirty="0" smtClean="0"/>
          </a:p>
          <a:p>
            <a:r>
              <a:rPr lang="zh-CN" altLang="en-US" dirty="0" smtClean="0"/>
              <a:t>截止时间：</a:t>
            </a:r>
            <a:r>
              <a:rPr lang="en-US" altLang="zh-CN" dirty="0" smtClean="0"/>
              <a:t>~6.13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3655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4431" y="386863"/>
            <a:ext cx="10972800" cy="5978768"/>
          </a:xfrm>
        </p:spPr>
        <p:txBody>
          <a:bodyPr/>
          <a:lstStyle/>
          <a:p>
            <a:r>
              <a:rPr lang="zh-CN" altLang="en-US" dirty="0" smtClean="0"/>
              <a:t>标注</a:t>
            </a:r>
            <a:r>
              <a:rPr lang="zh-CN" altLang="en-US" dirty="0" smtClean="0"/>
              <a:t>实例（根据上下文和网络搜索来判断）：</a:t>
            </a:r>
            <a:endParaRPr lang="en-US" altLang="zh-CN" dirty="0" smtClean="0"/>
          </a:p>
          <a:p>
            <a:pPr lvl="1"/>
            <a:r>
              <a:rPr lang="zh-CN" altLang="en-US" sz="2400" dirty="0"/>
              <a:t>放一首</a:t>
            </a:r>
            <a:r>
              <a:rPr lang="en-US" altLang="zh-CN" sz="2400" dirty="0"/>
              <a:t>[</a:t>
            </a:r>
            <a:r>
              <a:rPr lang="zh-CN" altLang="en-US" sz="2400" dirty="0"/>
              <a:t>小</a:t>
            </a:r>
            <a:r>
              <a:rPr lang="zh-CN" altLang="en-US" sz="2400" dirty="0" smtClean="0"/>
              <a:t>老鼠啾啾</a:t>
            </a:r>
            <a:r>
              <a:rPr lang="zh-CN" altLang="en-US" sz="2400" dirty="0"/>
              <a:t>的故事</a:t>
            </a:r>
            <a:r>
              <a:rPr lang="en-US" altLang="zh-CN" sz="2400" dirty="0"/>
              <a:t>/</a:t>
            </a:r>
            <a:r>
              <a:rPr lang="zh-CN" altLang="en-US" sz="2400" dirty="0"/>
              <a:t>歌名</a:t>
            </a:r>
            <a:r>
              <a:rPr lang="en-US" altLang="zh-CN" sz="2400" dirty="0"/>
              <a:t>]</a:t>
            </a:r>
            <a:r>
              <a:rPr lang="zh-CN" altLang="en-US" sz="2400" dirty="0" smtClean="0"/>
              <a:t>。</a:t>
            </a:r>
            <a:endParaRPr lang="en-US" altLang="zh-CN" sz="2400" dirty="0"/>
          </a:p>
          <a:p>
            <a:pPr lvl="1"/>
            <a:r>
              <a:rPr lang="zh-CN" altLang="en-US" sz="2400" dirty="0"/>
              <a:t>唱一</a:t>
            </a:r>
            <a:r>
              <a:rPr lang="zh-CN" altLang="en-US" sz="2400" dirty="0" smtClean="0"/>
              <a:t>首</a:t>
            </a:r>
            <a:r>
              <a:rPr lang="en-US" altLang="zh-CN" sz="2400" dirty="0"/>
              <a:t>[</a:t>
            </a:r>
            <a:r>
              <a:rPr lang="zh-CN" altLang="en-US" sz="2400" dirty="0" smtClean="0"/>
              <a:t>很丑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歌名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lvl="1"/>
            <a:r>
              <a:rPr lang="zh-CN" altLang="en-US" sz="2400" dirty="0"/>
              <a:t>我要</a:t>
            </a:r>
            <a:r>
              <a:rPr lang="zh-CN" altLang="en-US" sz="2400" dirty="0" smtClean="0"/>
              <a:t>听</a:t>
            </a:r>
            <a:r>
              <a:rPr lang="en-US" altLang="zh-CN" sz="2400" dirty="0" smtClean="0"/>
              <a:t>[</a:t>
            </a:r>
            <a:r>
              <a:rPr lang="zh-CN" altLang="en-US" sz="2400" dirty="0" smtClean="0"/>
              <a:t>青花瓷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歌名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lvl="1"/>
            <a:endParaRPr lang="en-US" altLang="zh-CN" sz="2400" dirty="0"/>
          </a:p>
          <a:p>
            <a:pPr lvl="1"/>
            <a:r>
              <a:rPr lang="en-US" altLang="zh-CN" sz="2400" dirty="0"/>
              <a:t>[</a:t>
            </a:r>
            <a:r>
              <a:rPr lang="zh-CN" altLang="en-US" sz="2400" dirty="0"/>
              <a:t>奶奶</a:t>
            </a:r>
            <a:r>
              <a:rPr lang="en-US" altLang="zh-CN" sz="2400" dirty="0"/>
              <a:t>/</a:t>
            </a:r>
            <a:r>
              <a:rPr lang="zh-CN" altLang="en-US" sz="2400" dirty="0"/>
              <a:t>人名</a:t>
            </a:r>
            <a:r>
              <a:rPr lang="en-US" altLang="zh-CN" sz="2400" dirty="0"/>
              <a:t>]</a:t>
            </a:r>
            <a:r>
              <a:rPr lang="zh-CN" altLang="en-US" sz="2400" dirty="0"/>
              <a:t>是谁</a:t>
            </a:r>
            <a:r>
              <a:rPr lang="zh-CN" altLang="en-US" sz="2400" dirty="0" smtClean="0"/>
              <a:t>？</a:t>
            </a:r>
            <a:endParaRPr lang="en-US" altLang="zh-CN" sz="2400" dirty="0" smtClean="0"/>
          </a:p>
          <a:p>
            <a:pPr lvl="1"/>
            <a:r>
              <a:rPr lang="zh-CN" altLang="en-US" sz="2400" dirty="0"/>
              <a:t>你</a:t>
            </a:r>
            <a:r>
              <a:rPr lang="zh-CN" altLang="en-US" sz="2400" dirty="0" smtClean="0"/>
              <a:t>叫</a:t>
            </a:r>
            <a:r>
              <a:rPr lang="en-US" altLang="zh-CN" sz="2400" dirty="0"/>
              <a:t>[</a:t>
            </a:r>
            <a:r>
              <a:rPr lang="zh-CN" altLang="en-US" sz="2400" dirty="0" smtClean="0"/>
              <a:t>小</a:t>
            </a:r>
            <a:r>
              <a:rPr lang="zh-CN" altLang="en-US" sz="2400" dirty="0"/>
              <a:t>熙</a:t>
            </a:r>
            <a:r>
              <a:rPr lang="zh-CN" altLang="en-US" sz="2400" dirty="0" smtClean="0"/>
              <a:t>熙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人名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叫</a:t>
            </a:r>
            <a:r>
              <a:rPr lang="en-US" altLang="zh-CN" sz="2400" dirty="0"/>
              <a:t>[</a:t>
            </a:r>
            <a:r>
              <a:rPr lang="zh-CN" altLang="en-US" sz="2400" dirty="0" smtClean="0"/>
              <a:t>妈妈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人名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lvl="1"/>
            <a:endParaRPr lang="en-US" altLang="zh-CN" sz="2400" dirty="0" smtClean="0"/>
          </a:p>
          <a:p>
            <a:pPr lvl="1"/>
            <a:r>
              <a:rPr lang="en-US" altLang="zh-CN" sz="2400" dirty="0"/>
              <a:t>[</a:t>
            </a:r>
            <a:r>
              <a:rPr lang="zh-CN" altLang="en-US" sz="2400" dirty="0" smtClean="0"/>
              <a:t>文章老婆</a:t>
            </a:r>
            <a:r>
              <a:rPr lang="en-US" altLang="zh-CN" sz="2400" dirty="0" smtClean="0"/>
              <a:t>/</a:t>
            </a:r>
            <a:r>
              <a:rPr lang="zh-CN" altLang="en-US" sz="2400" dirty="0"/>
              <a:t>人名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是谁？</a:t>
            </a:r>
            <a:endParaRPr lang="en-US" altLang="zh-CN" sz="2400" dirty="0" smtClean="0"/>
          </a:p>
          <a:p>
            <a:pPr lvl="1"/>
            <a:endParaRPr lang="en-US" altLang="zh-CN" sz="2400" dirty="0"/>
          </a:p>
          <a:p>
            <a:pPr lvl="1"/>
            <a:r>
              <a:rPr lang="en-US" altLang="zh-CN" sz="2400" dirty="0"/>
              <a:t>[</a:t>
            </a:r>
            <a:r>
              <a:rPr lang="zh-CN" altLang="en-US" sz="2400" dirty="0" smtClean="0"/>
              <a:t>小白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人名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播放</a:t>
            </a:r>
            <a:r>
              <a:rPr lang="en-US" altLang="zh-CN" sz="2400" dirty="0"/>
              <a:t>[</a:t>
            </a:r>
            <a:r>
              <a:rPr lang="zh-CN" altLang="en-US" sz="2400" dirty="0" smtClean="0"/>
              <a:t>魏晨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人名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的</a:t>
            </a:r>
            <a:r>
              <a:rPr lang="en-US" altLang="zh-CN" sz="2400" dirty="0" smtClean="0"/>
              <a:t>[</a:t>
            </a:r>
            <a:r>
              <a:rPr lang="zh-CN" altLang="en-US" sz="2400" dirty="0" smtClean="0"/>
              <a:t>烈火</a:t>
            </a:r>
            <a:r>
              <a:rPr lang="zh-CN" altLang="en-US" sz="2400" dirty="0"/>
              <a:t>神</a:t>
            </a:r>
            <a:r>
              <a:rPr lang="zh-CN" altLang="en-US" sz="2400" dirty="0" smtClean="0"/>
              <a:t>盾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歌名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lvl="1"/>
            <a:r>
              <a:rPr lang="zh-CN" altLang="en-US" sz="2400" dirty="0"/>
              <a:t>我要</a:t>
            </a:r>
            <a:r>
              <a:rPr lang="zh-CN" altLang="en-US" sz="2400" dirty="0" smtClean="0"/>
              <a:t>听</a:t>
            </a:r>
            <a:r>
              <a:rPr lang="en-US" altLang="zh-CN" sz="2400" dirty="0"/>
              <a:t>[</a:t>
            </a:r>
            <a:r>
              <a:rPr lang="zh-CN" altLang="en-US" sz="2400" dirty="0" smtClean="0"/>
              <a:t>刘忻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人名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的</a:t>
            </a:r>
            <a:r>
              <a:rPr lang="en-US" altLang="zh-CN" sz="2400" dirty="0" smtClean="0"/>
              <a:t>[</a:t>
            </a:r>
            <a:r>
              <a:rPr lang="zh-CN" altLang="en-US" sz="2400" dirty="0" smtClean="0"/>
              <a:t>那年</a:t>
            </a:r>
            <a:r>
              <a:rPr lang="en-US" altLang="zh-CN" sz="2400" dirty="0"/>
              <a:t>,</a:t>
            </a:r>
            <a:r>
              <a:rPr lang="zh-CN" altLang="en-US" sz="2400" dirty="0"/>
              <a:t>冬天下</a:t>
            </a:r>
            <a:r>
              <a:rPr lang="zh-CN" altLang="en-US" sz="2400" dirty="0" smtClean="0"/>
              <a:t>着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歌名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94454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917</Words>
  <Application>Microsoft Office PowerPoint</Application>
  <PresentationFormat>自定义</PresentationFormat>
  <Paragraphs>100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实验作业总结(1-4)</vt:lpstr>
      <vt:lpstr>接下来的安排</vt:lpstr>
      <vt:lpstr>实体标注实验错误分析 2017.6.6</vt:lpstr>
      <vt:lpstr>标注情况</vt:lpstr>
      <vt:lpstr>实体定义</vt:lpstr>
      <vt:lpstr>实体定义</vt:lpstr>
      <vt:lpstr>实体定义</vt:lpstr>
      <vt:lpstr>实体定义</vt:lpstr>
      <vt:lpstr>标注结果分析</vt:lpstr>
      <vt:lpstr>标注结果分析</vt:lpstr>
      <vt:lpstr>标注结果分析</vt:lpstr>
      <vt:lpstr>标注结果分析</vt:lpstr>
      <vt:lpstr>实体标注实验-2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实体标注实验 2017.6.6</dc:title>
  <dc:creator>Ethan</dc:creator>
  <cp:lastModifiedBy>d</cp:lastModifiedBy>
  <cp:revision>75</cp:revision>
  <dcterms:created xsi:type="dcterms:W3CDTF">2017-06-04T08:33:14Z</dcterms:created>
  <dcterms:modified xsi:type="dcterms:W3CDTF">2017-06-05T13:02:06Z</dcterms:modified>
</cp:coreProperties>
</file>